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0" r:id="rId2"/>
    <p:sldId id="300" r:id="rId3"/>
    <p:sldId id="283" r:id="rId4"/>
    <p:sldId id="265" r:id="rId5"/>
    <p:sldId id="297" r:id="rId6"/>
    <p:sldId id="257" r:id="rId7"/>
    <p:sldId id="291" r:id="rId8"/>
    <p:sldId id="289" r:id="rId9"/>
    <p:sldId id="259" r:id="rId10"/>
    <p:sldId id="260" r:id="rId11"/>
    <p:sldId id="261" r:id="rId12"/>
    <p:sldId id="294" r:id="rId13"/>
    <p:sldId id="266" r:id="rId14"/>
    <p:sldId id="262" r:id="rId15"/>
    <p:sldId id="295" r:id="rId16"/>
    <p:sldId id="301" r:id="rId17"/>
    <p:sldId id="292" r:id="rId18"/>
    <p:sldId id="293" r:id="rId19"/>
    <p:sldId id="276" r:id="rId20"/>
    <p:sldId id="263" r:id="rId21"/>
    <p:sldId id="264" r:id="rId22"/>
    <p:sldId id="296" r:id="rId23"/>
    <p:sldId id="267" r:id="rId24"/>
    <p:sldId id="298" r:id="rId25"/>
    <p:sldId id="299" r:id="rId26"/>
    <p:sldId id="268" r:id="rId27"/>
    <p:sldId id="270" r:id="rId28"/>
    <p:sldId id="271" r:id="rId29"/>
    <p:sldId id="269" r:id="rId30"/>
    <p:sldId id="279" r:id="rId31"/>
    <p:sldId id="286" r:id="rId32"/>
    <p:sldId id="273" r:id="rId33"/>
    <p:sldId id="274" r:id="rId34"/>
    <p:sldId id="275" r:id="rId35"/>
    <p:sldId id="277" r:id="rId36"/>
    <p:sldId id="278" r:id="rId37"/>
    <p:sldId id="280" r:id="rId38"/>
    <p:sldId id="281" r:id="rId39"/>
    <p:sldId id="287"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0000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686"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70484-00D7-4082-B5BC-2E6D8C9DB475}" type="datetimeFigureOut">
              <a:rPr lang="fr-FR" smtClean="0"/>
              <a:pPr/>
              <a:t>09/07/2022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7D24D-0517-4D32-A38C-A7F9525D268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97D24D-0517-4D32-A38C-A7F9525D2681}"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90675F-1C06-4269-9C0D-E94D878FC42E}" type="datetimeFigureOut">
              <a:rPr lang="fr-FR" smtClean="0"/>
              <a:pPr/>
              <a:t>09/07/2022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EC7EA-3980-45EF-90E4-EEF7AE3CA5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0675F-1C06-4269-9C0D-E94D878FC42E}" type="datetimeFigureOut">
              <a:rPr lang="fr-FR" smtClean="0"/>
              <a:pPr/>
              <a:t>09/07/2022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EC7EA-3980-45EF-90E4-EEF7AE3CA5F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fr/url?sa=i&amp;rct=j&amp;q=&amp;esrc=s&amp;source=images&amp;cd=&amp;cad=rja&amp;uact=8&amp;ved=2ahUKEwjy3bWhx9TgAhXhyYUKHQSeBpcQjRx6BAgBEAU&amp;url=https://slideplayer.fr/slide/9477294/release/woothee&amp;psig=AOvVaw1saRbdG8AOlDXIX9yjEIG-&amp;ust=155110411160763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6182" y="5988626"/>
            <a:ext cx="1996060" cy="646331"/>
          </a:xfrm>
          <a:prstGeom prst="rect">
            <a:avLst/>
          </a:prstGeom>
        </p:spPr>
        <p:txBody>
          <a:bodyPr wrap="none">
            <a:spAutoFit/>
          </a:bodyPr>
          <a:lstStyle/>
          <a:p>
            <a:pPr lvl="0" algn="ctr">
              <a:spcBef>
                <a:spcPct val="0"/>
              </a:spcBef>
              <a:defRPr/>
            </a:pPr>
            <a:r>
              <a:rPr lang="fr-FR" sz="3600" b="1" dirty="0" smtClean="0">
                <a:solidFill>
                  <a:srgbClr val="660066"/>
                </a:solidFill>
                <a:effectLst>
                  <a:outerShdw blurRad="38100" dist="38100" dir="2700000" algn="tl">
                    <a:srgbClr val="000000">
                      <a:alpha val="43137"/>
                    </a:srgbClr>
                  </a:outerShdw>
                </a:effectLst>
                <a:latin typeface="Comic Sans MS" pitchFamily="66" charset="0"/>
              </a:rPr>
              <a:t>Partie 1</a:t>
            </a:r>
            <a:endParaRPr lang="fr-FR" sz="3600" b="1" dirty="0">
              <a:solidFill>
                <a:srgbClr val="660066"/>
              </a:solidFill>
              <a:effectLst>
                <a:outerShdw blurRad="38100" dist="38100" dir="2700000" algn="tl">
                  <a:srgbClr val="000000">
                    <a:alpha val="43137"/>
                  </a:srgbClr>
                </a:outerShdw>
              </a:effectLst>
              <a:latin typeface="Comic Sans MS" pitchFamily="66" charset="0"/>
            </a:endParaRPr>
          </a:p>
        </p:txBody>
      </p:sp>
      <p:pic>
        <p:nvPicPr>
          <p:cNvPr id="9" name="Picture 1" descr="Résultat de recherche d'images pour &quot;séchage par atomisation&quot;"/>
          <p:cNvPicPr>
            <a:picLocks noChangeAspect="1" noChangeArrowheads="1"/>
          </p:cNvPicPr>
          <p:nvPr/>
        </p:nvPicPr>
        <p:blipFill>
          <a:blip r:embed="rId2">
            <a:lum bright="-10000"/>
          </a:blip>
          <a:srcRect/>
          <a:stretch>
            <a:fillRect/>
          </a:stretch>
        </p:blipFill>
        <p:spPr bwMode="auto">
          <a:xfrm>
            <a:off x="428596" y="1214422"/>
            <a:ext cx="8369370" cy="4714908"/>
          </a:xfrm>
          <a:prstGeom prst="rect">
            <a:avLst/>
          </a:prstGeom>
          <a:noFill/>
        </p:spPr>
      </p:pic>
      <p:sp>
        <p:nvSpPr>
          <p:cNvPr id="10" name="Titre 1"/>
          <p:cNvSpPr>
            <a:spLocks noGrp="1"/>
          </p:cNvSpPr>
          <p:nvPr>
            <p:ph type="title"/>
          </p:nvPr>
        </p:nvSpPr>
        <p:spPr>
          <a:xfrm>
            <a:off x="2214546" y="857232"/>
            <a:ext cx="4643470" cy="785818"/>
          </a:xfrm>
          <a:solidFill>
            <a:srgbClr val="FFFFCC"/>
          </a:solidFill>
          <a:effectLst>
            <a:innerShdw blurRad="63500" dist="50800" dir="2700000">
              <a:prstClr val="black">
                <a:alpha val="50000"/>
              </a:prstClr>
            </a:innerShdw>
          </a:effectLst>
          <a:scene3d>
            <a:camera prst="orthographicFront"/>
            <a:lightRig rig="threePt" dir="t"/>
          </a:scene3d>
          <a:sp3d>
            <a:bevelT/>
          </a:sp3d>
        </p:spPr>
        <p:txBody>
          <a:bodyPr>
            <a:noAutofit/>
          </a:bodyPr>
          <a:lstStyle/>
          <a:p>
            <a:r>
              <a:rPr lang="fr-FR" sz="4000" b="1" dirty="0">
                <a:solidFill>
                  <a:srgbClr val="660066"/>
                </a:solidFill>
                <a:effectLst>
                  <a:outerShdw blurRad="38100" dist="38100" dir="2700000" algn="tl">
                    <a:srgbClr val="000000">
                      <a:alpha val="43137"/>
                    </a:srgbClr>
                  </a:outerShdw>
                </a:effectLst>
                <a:latin typeface="Comic Sans MS" pitchFamily="66" charset="0"/>
              </a:rPr>
              <a:t>LE SECHAGE</a:t>
            </a:r>
          </a:p>
        </p:txBody>
      </p:sp>
      <p:pic>
        <p:nvPicPr>
          <p:cNvPr id="6" name="Picture 57"/>
          <p:cNvPicPr>
            <a:picLocks noChangeAspect="1" noChangeArrowheads="1"/>
          </p:cNvPicPr>
          <p:nvPr/>
        </p:nvPicPr>
        <p:blipFill>
          <a:blip r:embed="rId3" cstate="print"/>
          <a:srcRect/>
          <a:stretch>
            <a:fillRect/>
          </a:stretch>
        </p:blipFill>
        <p:spPr bwMode="auto">
          <a:xfrm>
            <a:off x="8001024" y="5143512"/>
            <a:ext cx="714380" cy="71438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500034" y="142852"/>
            <a:ext cx="8229600" cy="703282"/>
          </a:xfrm>
        </p:spPr>
        <p:txBody>
          <a:bodyPr>
            <a:noAutofit/>
          </a:bodyPr>
          <a:lstStyle/>
          <a:p>
            <a:r>
              <a:rPr lang="fr-FR" sz="3600" b="1" dirty="0" smtClean="0">
                <a:solidFill>
                  <a:srgbClr val="660066"/>
                </a:solidFill>
              </a:rPr>
              <a:t>Réactions en fonction de l’activité de l’eau</a:t>
            </a:r>
            <a:endParaRPr lang="fr-FR" sz="3600" dirty="0">
              <a:solidFill>
                <a:srgbClr val="660066"/>
              </a:solidFill>
            </a:endParaRPr>
          </a:p>
        </p:txBody>
      </p:sp>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9240" y="1214422"/>
            <a:ext cx="7771850" cy="5357850"/>
          </a:xfrm>
        </p:spPr>
      </p:pic>
      <p:sp>
        <p:nvSpPr>
          <p:cNvPr id="4" name="Ellipse 3"/>
          <p:cNvSpPr/>
          <p:nvPr/>
        </p:nvSpPr>
        <p:spPr>
          <a:xfrm>
            <a:off x="1785918" y="5214950"/>
            <a:ext cx="1000132"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07392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42852"/>
            <a:ext cx="8229600" cy="868346"/>
          </a:xfrm>
        </p:spPr>
        <p:txBody>
          <a:bodyPr>
            <a:normAutofit/>
          </a:bodyPr>
          <a:lstStyle/>
          <a:p>
            <a:r>
              <a:rPr lang="fr-FR" sz="4000" b="1" dirty="0" smtClean="0">
                <a:solidFill>
                  <a:srgbClr val="660066"/>
                </a:solidFill>
              </a:rPr>
              <a:t>Isotherme de sorption</a:t>
            </a:r>
            <a:endParaRPr lang="fr-FR" sz="4000" b="1" dirty="0">
              <a:solidFill>
                <a:srgbClr val="660066"/>
              </a:solidFill>
            </a:endParaRPr>
          </a:p>
        </p:txBody>
      </p:sp>
      <p:sp>
        <p:nvSpPr>
          <p:cNvPr id="2" name="Espace réservé du contenu 1"/>
          <p:cNvSpPr>
            <a:spLocks noGrp="1"/>
          </p:cNvSpPr>
          <p:nvPr>
            <p:ph idx="1"/>
          </p:nvPr>
        </p:nvSpPr>
        <p:spPr>
          <a:xfrm>
            <a:off x="642910" y="1428736"/>
            <a:ext cx="8072494" cy="4643470"/>
          </a:xfrm>
        </p:spPr>
        <p:txBody>
          <a:bodyPr>
            <a:normAutofit fontScale="70000" lnSpcReduction="20000"/>
          </a:bodyPr>
          <a:lstStyle/>
          <a:p>
            <a:r>
              <a:rPr lang="fr-FR" dirty="0" smtClean="0"/>
              <a:t>Le séchage consiste à réduire l’activité de l’eau d’un produit, afin d’en augmenter sa durée de conservation, tout en facilitant son utilisation.</a:t>
            </a:r>
          </a:p>
          <a:p>
            <a:endParaRPr lang="fr-FR" dirty="0" smtClean="0"/>
          </a:p>
          <a:p>
            <a:r>
              <a:rPr lang="fr-FR" dirty="0" smtClean="0"/>
              <a:t>L'activité </a:t>
            </a:r>
            <a:r>
              <a:rPr lang="fr-FR" dirty="0"/>
              <a:t>de l'eau dans un produit dépend principalement de sa teneur en eau et de sa température. </a:t>
            </a:r>
            <a:endParaRPr lang="fr-FR" dirty="0" smtClean="0"/>
          </a:p>
          <a:p>
            <a:pPr>
              <a:buNone/>
            </a:pPr>
            <a:endParaRPr lang="fr-FR" dirty="0" smtClean="0"/>
          </a:p>
          <a:p>
            <a:r>
              <a:rPr lang="fr-FR" dirty="0" smtClean="0"/>
              <a:t>La courbe représentant le comportement d’un produit humide dans son environnement, est appelée :</a:t>
            </a:r>
          </a:p>
          <a:p>
            <a:endParaRPr lang="fr-FR" sz="2300" dirty="0"/>
          </a:p>
          <a:p>
            <a:pPr lvl="2"/>
            <a:r>
              <a:rPr lang="fr-FR" sz="2900" dirty="0"/>
              <a:t>isotherme de </a:t>
            </a:r>
            <a:r>
              <a:rPr lang="fr-FR" sz="2900" dirty="0">
                <a:solidFill>
                  <a:srgbClr val="FF0000"/>
                </a:solidFill>
              </a:rPr>
              <a:t>désorption</a:t>
            </a:r>
            <a:r>
              <a:rPr lang="fr-FR" sz="2900" dirty="0"/>
              <a:t> si on part d'un produit saturé en </a:t>
            </a:r>
            <a:r>
              <a:rPr lang="fr-FR" sz="2900" dirty="0" smtClean="0"/>
              <a:t>eau  </a:t>
            </a:r>
            <a:r>
              <a:rPr lang="fr-FR" sz="2900" dirty="0" smtClean="0">
                <a:sym typeface="Wingdings" pitchFamily="2" charset="2"/>
              </a:rPr>
              <a:t> </a:t>
            </a:r>
            <a:r>
              <a:rPr lang="fr-FR" sz="2900" dirty="0" smtClean="0"/>
              <a:t> courbe de séchage.</a:t>
            </a:r>
          </a:p>
          <a:p>
            <a:pPr lvl="2"/>
            <a:endParaRPr lang="fr-FR" sz="2900" dirty="0"/>
          </a:p>
          <a:p>
            <a:pPr lvl="2"/>
            <a:r>
              <a:rPr lang="fr-FR" sz="2900" dirty="0"/>
              <a:t>isotherme </a:t>
            </a:r>
            <a:r>
              <a:rPr lang="fr-FR" sz="2900" dirty="0" smtClean="0"/>
              <a:t>d’</a:t>
            </a:r>
            <a:r>
              <a:rPr lang="fr-FR" sz="2900" dirty="0" smtClean="0">
                <a:solidFill>
                  <a:srgbClr val="FF0000"/>
                </a:solidFill>
              </a:rPr>
              <a:t>adsorption</a:t>
            </a:r>
            <a:r>
              <a:rPr lang="fr-FR" sz="2900" dirty="0" smtClean="0"/>
              <a:t> si </a:t>
            </a:r>
            <a:r>
              <a:rPr lang="fr-FR" sz="2900" dirty="0"/>
              <a:t>on part d'un produit </a:t>
            </a:r>
            <a:r>
              <a:rPr lang="fr-FR" sz="2900" dirty="0" smtClean="0"/>
              <a:t>sec </a:t>
            </a:r>
            <a:r>
              <a:rPr lang="fr-FR" sz="2900" dirty="0" smtClean="0">
                <a:sym typeface="Wingdings" pitchFamily="2" charset="2"/>
              </a:rPr>
              <a:t> courbe de ré-humidification agglomération. </a:t>
            </a:r>
            <a:endParaRPr lang="fr-FR" sz="2900" dirty="0"/>
          </a:p>
          <a:p>
            <a:endParaRPr lang="fr-FR" dirty="0"/>
          </a:p>
          <a:p>
            <a:pPr marL="2743200" lvl="6" indent="0">
              <a:buNone/>
            </a:pPr>
            <a:endParaRPr lang="fr-FR" dirty="0" smtClean="0"/>
          </a:p>
          <a:p>
            <a:endParaRPr lang="fr-FR" dirty="0" smtClean="0"/>
          </a:p>
          <a:p>
            <a:endParaRPr lang="fr-FR" dirty="0"/>
          </a:p>
        </p:txBody>
      </p:sp>
    </p:spTree>
    <p:extLst>
      <p:ext uri="{BB962C8B-B14F-4D97-AF65-F5344CB8AC3E}">
        <p14:creationId xmlns:p14="http://schemas.microsoft.com/office/powerpoint/2010/main" xmlns="" val="13415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8789" t="23958" r="26758" b="14583"/>
          <a:stretch>
            <a:fillRect/>
          </a:stretch>
        </p:blipFill>
        <p:spPr bwMode="auto">
          <a:xfrm>
            <a:off x="142844" y="1643050"/>
            <a:ext cx="8790506" cy="4714908"/>
          </a:xfrm>
          <a:prstGeom prst="rect">
            <a:avLst/>
          </a:prstGeom>
          <a:noFill/>
          <a:ln w="9525">
            <a:noFill/>
            <a:miter lim="800000"/>
            <a:headEnd/>
            <a:tailEnd/>
          </a:ln>
          <a:effectLst/>
        </p:spPr>
      </p:pic>
      <p:sp>
        <p:nvSpPr>
          <p:cNvPr id="5" name="Titre 2"/>
          <p:cNvSpPr>
            <a:spLocks noGrp="1"/>
          </p:cNvSpPr>
          <p:nvPr>
            <p:ph type="title"/>
          </p:nvPr>
        </p:nvSpPr>
        <p:spPr>
          <a:xfrm>
            <a:off x="457200" y="142852"/>
            <a:ext cx="8229600" cy="868346"/>
          </a:xfrm>
        </p:spPr>
        <p:txBody>
          <a:bodyPr>
            <a:normAutofit/>
          </a:bodyPr>
          <a:lstStyle/>
          <a:p>
            <a:r>
              <a:rPr lang="fr-FR" sz="4000" b="1" dirty="0" smtClean="0">
                <a:solidFill>
                  <a:srgbClr val="660066"/>
                </a:solidFill>
              </a:rPr>
              <a:t>Isotherme de sorption</a:t>
            </a:r>
            <a:endParaRPr lang="fr-FR" sz="4000" b="1" dirty="0">
              <a:solidFill>
                <a:srgbClr val="660066"/>
              </a:solidFill>
            </a:endParaRPr>
          </a:p>
        </p:txBody>
      </p:sp>
      <p:sp>
        <p:nvSpPr>
          <p:cNvPr id="6" name="Rectangle 5"/>
          <p:cNvSpPr/>
          <p:nvPr/>
        </p:nvSpPr>
        <p:spPr>
          <a:xfrm>
            <a:off x="285720" y="1214422"/>
            <a:ext cx="2629631" cy="369332"/>
          </a:xfrm>
          <a:prstGeom prst="rect">
            <a:avLst/>
          </a:prstGeom>
        </p:spPr>
        <p:txBody>
          <a:bodyPr wrap="none">
            <a:spAutoFit/>
          </a:bodyPr>
          <a:lstStyle/>
          <a:p>
            <a:r>
              <a:rPr lang="fr-FR" b="1" dirty="0" smtClean="0"/>
              <a:t>Activité de l’eau capillaire</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14"/>
            <a:ext cx="8229600" cy="928694"/>
          </a:xfrm>
        </p:spPr>
        <p:txBody>
          <a:bodyPr>
            <a:normAutofit/>
          </a:bodyPr>
          <a:lstStyle/>
          <a:p>
            <a:r>
              <a:rPr lang="fr-FR" sz="4000" b="1" dirty="0" smtClean="0">
                <a:solidFill>
                  <a:srgbClr val="660066"/>
                </a:solidFill>
              </a:rPr>
              <a:t>Isotherme de sorption</a:t>
            </a:r>
            <a:endParaRPr lang="fr-FR" sz="4000" b="1" dirty="0">
              <a:solidFill>
                <a:srgbClr val="660066"/>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37169" y="1348550"/>
            <a:ext cx="8278235" cy="4223590"/>
          </a:xfrm>
          <a:prstGeom prst="rect">
            <a:avLst/>
          </a:prstGeom>
        </p:spPr>
      </p:pic>
      <p:sp>
        <p:nvSpPr>
          <p:cNvPr id="5" name="ZoneTexte 4"/>
          <p:cNvSpPr txBox="1"/>
          <p:nvPr/>
        </p:nvSpPr>
        <p:spPr>
          <a:xfrm rot="10800000">
            <a:off x="1643042" y="1214422"/>
            <a:ext cx="461665" cy="2214578"/>
          </a:xfrm>
          <a:prstGeom prst="rect">
            <a:avLst/>
          </a:prstGeom>
          <a:noFill/>
        </p:spPr>
        <p:txBody>
          <a:bodyPr vert="eaVert" wrap="square" rtlCol="0">
            <a:spAutoFit/>
          </a:bodyPr>
          <a:lstStyle/>
          <a:p>
            <a:r>
              <a:rPr lang="fr-FR" dirty="0" smtClean="0"/>
              <a:t>Teneur en H</a:t>
            </a:r>
            <a:r>
              <a:rPr lang="fr-FR" baseline="-25000" dirty="0" smtClean="0"/>
              <a:t>2</a:t>
            </a:r>
            <a:r>
              <a:rPr lang="fr-FR" dirty="0" smtClean="0"/>
              <a:t>O</a:t>
            </a:r>
            <a:endParaRPr lang="fr-FR" dirty="0"/>
          </a:p>
        </p:txBody>
      </p:sp>
      <p:sp>
        <p:nvSpPr>
          <p:cNvPr id="6" name="Titre 2"/>
          <p:cNvSpPr txBox="1">
            <a:spLocks/>
          </p:cNvSpPr>
          <p:nvPr/>
        </p:nvSpPr>
        <p:spPr>
          <a:xfrm>
            <a:off x="642910" y="5561050"/>
            <a:ext cx="8229600" cy="86834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b="0" i="0" u="none" strike="noStrike" kern="1200" cap="none" spc="0" normalizeH="0" baseline="0" noProof="0" dirty="0" smtClean="0">
                <a:ln>
                  <a:noFill/>
                </a:ln>
                <a:solidFill>
                  <a:srgbClr val="0000FF"/>
                </a:solidFill>
                <a:effectLst/>
                <a:uLnTx/>
                <a:uFillTx/>
                <a:latin typeface="+mj-lt"/>
                <a:ea typeface="+mj-ea"/>
                <a:cs typeface="+mj-cs"/>
              </a:rPr>
              <a:t>L’hystérésis constaté entre les deux courbes, provient de l’écart</a:t>
            </a:r>
            <a:r>
              <a:rPr kumimoji="0" lang="fr-FR" b="0" i="0" u="none" strike="noStrike" kern="1200" cap="none" spc="0" normalizeH="0" noProof="0" dirty="0" smtClean="0">
                <a:ln>
                  <a:noFill/>
                </a:ln>
                <a:solidFill>
                  <a:srgbClr val="0000FF"/>
                </a:solidFill>
                <a:effectLst/>
                <a:uLnTx/>
                <a:uFillTx/>
                <a:latin typeface="+mj-lt"/>
                <a:ea typeface="+mj-ea"/>
                <a:cs typeface="+mj-cs"/>
              </a:rPr>
              <a:t> du temps de reprise ou de perte d’humidité en cours de </a:t>
            </a:r>
            <a:r>
              <a:rPr kumimoji="0" lang="fr-FR" b="0" i="0" u="none" strike="noStrike" kern="1200" cap="none" spc="0" normalizeH="0" noProof="0" dirty="0" err="1" smtClean="0">
                <a:ln>
                  <a:noFill/>
                </a:ln>
                <a:solidFill>
                  <a:srgbClr val="0000FF"/>
                </a:solidFill>
                <a:effectLst/>
                <a:uLnTx/>
                <a:uFillTx/>
                <a:latin typeface="+mj-lt"/>
                <a:ea typeface="+mj-ea"/>
                <a:cs typeface="+mj-cs"/>
              </a:rPr>
              <a:t>process</a:t>
            </a:r>
            <a:r>
              <a:rPr kumimoji="0" lang="fr-FR" b="0" i="0" u="none" strike="noStrike" kern="1200" cap="none" spc="0" normalizeH="0" noProof="0" dirty="0" smtClean="0">
                <a:ln>
                  <a:noFill/>
                </a:ln>
                <a:solidFill>
                  <a:srgbClr val="0000FF"/>
                </a:solidFill>
                <a:effectLst/>
                <a:uLnTx/>
                <a:uFillTx/>
                <a:latin typeface="+mj-lt"/>
                <a:ea typeface="+mj-ea"/>
                <a:cs typeface="+mj-cs"/>
              </a:rPr>
              <a:t> de séchage ou de dilution.</a:t>
            </a:r>
            <a:endParaRPr kumimoji="0" lang="fr-FR" b="0"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142852"/>
            <a:ext cx="8229600" cy="868346"/>
          </a:xfrm>
        </p:spPr>
        <p:txBody>
          <a:bodyPr>
            <a:normAutofit/>
          </a:bodyPr>
          <a:lstStyle/>
          <a:p>
            <a:r>
              <a:rPr lang="fr-FR" sz="4000" b="1" dirty="0" smtClean="0">
                <a:solidFill>
                  <a:srgbClr val="660066"/>
                </a:solidFill>
              </a:rPr>
              <a:t>Isotherme </a:t>
            </a:r>
            <a:r>
              <a:rPr lang="fr-FR" sz="4000" b="1" dirty="0">
                <a:solidFill>
                  <a:srgbClr val="660066"/>
                </a:solidFill>
              </a:rPr>
              <a:t>de sorption</a:t>
            </a:r>
          </a:p>
        </p:txBody>
      </p:sp>
      <p:sp>
        <p:nvSpPr>
          <p:cNvPr id="6" name="Espace réservé du contenu 5"/>
          <p:cNvSpPr>
            <a:spLocks noGrp="1"/>
          </p:cNvSpPr>
          <p:nvPr>
            <p:ph idx="1"/>
          </p:nvPr>
        </p:nvSpPr>
        <p:spPr>
          <a:xfrm>
            <a:off x="714348" y="1071546"/>
            <a:ext cx="7959147" cy="5572164"/>
          </a:xfrm>
        </p:spPr>
        <p:txBody>
          <a:bodyPr>
            <a:normAutofit fontScale="55000" lnSpcReduction="2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smtClean="0"/>
          </a:p>
          <a:p>
            <a:endParaRPr lang="fr-FR" dirty="0"/>
          </a:p>
          <a:p>
            <a:endParaRPr lang="fr-FR" dirty="0" smtClean="0"/>
          </a:p>
          <a:p>
            <a:endParaRPr lang="fr-FR" b="1" dirty="0" smtClean="0">
              <a:solidFill>
                <a:srgbClr val="0000FF"/>
              </a:solidFill>
            </a:endParaRPr>
          </a:p>
          <a:p>
            <a:r>
              <a:rPr lang="fr-FR" b="1" dirty="0" smtClean="0">
                <a:solidFill>
                  <a:srgbClr val="0000FF"/>
                </a:solidFill>
              </a:rPr>
              <a:t>Zone </a:t>
            </a:r>
            <a:r>
              <a:rPr lang="fr-FR" b="1" dirty="0">
                <a:solidFill>
                  <a:srgbClr val="0000FF"/>
                </a:solidFill>
              </a:rPr>
              <a:t>1 (</a:t>
            </a:r>
            <a:r>
              <a:rPr lang="fr-FR" b="1" dirty="0" err="1">
                <a:solidFill>
                  <a:srgbClr val="0000FF"/>
                </a:solidFill>
              </a:rPr>
              <a:t>a</a:t>
            </a:r>
            <a:r>
              <a:rPr lang="fr-FR" b="1" baseline="-25000" dirty="0" err="1">
                <a:solidFill>
                  <a:srgbClr val="0000FF"/>
                </a:solidFill>
              </a:rPr>
              <a:t>w</a:t>
            </a:r>
            <a:r>
              <a:rPr lang="fr-FR" b="1" dirty="0" smtClean="0">
                <a:solidFill>
                  <a:srgbClr val="0000FF"/>
                </a:solidFill>
              </a:rPr>
              <a:t>&lt; 0,3</a:t>
            </a:r>
            <a:r>
              <a:rPr lang="fr-FR" b="1" dirty="0">
                <a:solidFill>
                  <a:srgbClr val="0000FF"/>
                </a:solidFill>
              </a:rPr>
              <a:t>)</a:t>
            </a:r>
            <a:r>
              <a:rPr lang="fr-FR" b="1" dirty="0"/>
              <a:t> </a:t>
            </a:r>
            <a:r>
              <a:rPr lang="fr-FR" dirty="0"/>
              <a:t>: correspond à </a:t>
            </a:r>
            <a:r>
              <a:rPr lang="fr-FR" i="1" dirty="0"/>
              <a:t>l'eau </a:t>
            </a:r>
            <a:r>
              <a:rPr lang="fr-FR" b="1" i="1" dirty="0">
                <a:solidFill>
                  <a:srgbClr val="FF0000"/>
                </a:solidFill>
              </a:rPr>
              <a:t>« fortement liée </a:t>
            </a:r>
            <a:r>
              <a:rPr lang="fr-FR" b="1" i="1" dirty="0" smtClean="0">
                <a:solidFill>
                  <a:srgbClr val="FF0000"/>
                </a:solidFill>
              </a:rPr>
              <a:t>» </a:t>
            </a:r>
            <a:r>
              <a:rPr lang="fr-FR" i="1" dirty="0" smtClean="0"/>
              <a:t>état d’équilibre « </a:t>
            </a:r>
            <a:r>
              <a:rPr lang="fr-FR" b="1" i="1" dirty="0" smtClean="0">
                <a:solidFill>
                  <a:srgbClr val="FF0000"/>
                </a:solidFill>
              </a:rPr>
              <a:t>hygroscopique » </a:t>
            </a:r>
            <a:r>
              <a:rPr lang="fr-FR" i="1" dirty="0" smtClean="0"/>
              <a:t>avec l’air, liaisons hydrogènes et capillaires fortes.</a:t>
            </a:r>
          </a:p>
          <a:p>
            <a:pPr>
              <a:buNone/>
            </a:pPr>
            <a:r>
              <a:rPr lang="fr-FR" i="1" dirty="0" smtClean="0"/>
              <a:t>				</a:t>
            </a:r>
          </a:p>
          <a:p>
            <a:r>
              <a:rPr lang="fr-FR" b="1" dirty="0">
                <a:solidFill>
                  <a:srgbClr val="0000FF"/>
                </a:solidFill>
              </a:rPr>
              <a:t>Zone 2 (</a:t>
            </a:r>
            <a:r>
              <a:rPr lang="fr-FR" b="1" dirty="0" smtClean="0">
                <a:solidFill>
                  <a:srgbClr val="0000FF"/>
                </a:solidFill>
              </a:rPr>
              <a:t>0,3 &lt;</a:t>
            </a:r>
            <a:r>
              <a:rPr lang="fr-FR" b="1" dirty="0" err="1">
                <a:solidFill>
                  <a:srgbClr val="0000FF"/>
                </a:solidFill>
              </a:rPr>
              <a:t>a</a:t>
            </a:r>
            <a:r>
              <a:rPr lang="fr-FR" b="1" baseline="-25000" dirty="0" err="1">
                <a:solidFill>
                  <a:srgbClr val="0000FF"/>
                </a:solidFill>
              </a:rPr>
              <a:t>w</a:t>
            </a:r>
            <a:r>
              <a:rPr lang="fr-FR" b="1" dirty="0" smtClean="0">
                <a:solidFill>
                  <a:srgbClr val="0000FF"/>
                </a:solidFill>
              </a:rPr>
              <a:t>&lt; 0,7</a:t>
            </a:r>
            <a:r>
              <a:rPr lang="fr-FR" b="1" dirty="0">
                <a:solidFill>
                  <a:srgbClr val="0000FF"/>
                </a:solidFill>
              </a:rPr>
              <a:t>) </a:t>
            </a:r>
            <a:r>
              <a:rPr lang="fr-FR" dirty="0"/>
              <a:t>: correspond à </a:t>
            </a:r>
            <a:r>
              <a:rPr lang="fr-FR" i="1" dirty="0"/>
              <a:t>l'eau </a:t>
            </a:r>
            <a:r>
              <a:rPr lang="fr-FR" b="1" i="1" dirty="0">
                <a:solidFill>
                  <a:srgbClr val="FF0000"/>
                </a:solidFill>
              </a:rPr>
              <a:t>« faiblement liée</a:t>
            </a:r>
            <a:r>
              <a:rPr lang="fr-FR" b="1" i="1" dirty="0" smtClean="0">
                <a:solidFill>
                  <a:srgbClr val="FF0000"/>
                </a:solidFill>
              </a:rPr>
              <a:t>» </a:t>
            </a:r>
            <a:r>
              <a:rPr lang="fr-FR" i="1" dirty="0" smtClean="0"/>
              <a:t>capillarité faible, électrostatique….</a:t>
            </a:r>
          </a:p>
          <a:p>
            <a:pPr>
              <a:lnSpc>
                <a:spcPct val="120000"/>
              </a:lnSpc>
              <a:spcAft>
                <a:spcPts val="400"/>
              </a:spcAft>
              <a:buNone/>
            </a:pPr>
            <a:r>
              <a:rPr lang="fr-FR" i="1" dirty="0" smtClean="0"/>
              <a:t>				</a:t>
            </a:r>
            <a:endParaRPr lang="fr-FR" i="1" dirty="0" smtClean="0">
              <a:solidFill>
                <a:srgbClr val="006600"/>
              </a:solidFill>
            </a:endParaRPr>
          </a:p>
          <a:p>
            <a:r>
              <a:rPr lang="fr-FR" b="1" dirty="0">
                <a:solidFill>
                  <a:srgbClr val="0000FF"/>
                </a:solidFill>
              </a:rPr>
              <a:t>Zone 3 (</a:t>
            </a:r>
            <a:r>
              <a:rPr lang="fr-FR" b="1" dirty="0" err="1" smtClean="0">
                <a:solidFill>
                  <a:srgbClr val="0000FF"/>
                </a:solidFill>
              </a:rPr>
              <a:t>a</a:t>
            </a:r>
            <a:r>
              <a:rPr lang="fr-FR" b="1" baseline="-25000" dirty="0" err="1" smtClean="0">
                <a:solidFill>
                  <a:srgbClr val="0000FF"/>
                </a:solidFill>
              </a:rPr>
              <a:t>w</a:t>
            </a:r>
            <a:r>
              <a:rPr lang="fr-FR" b="1" baseline="-25000" dirty="0" smtClean="0">
                <a:solidFill>
                  <a:srgbClr val="0000FF"/>
                </a:solidFill>
              </a:rPr>
              <a:t> </a:t>
            </a:r>
            <a:r>
              <a:rPr lang="fr-FR" b="1" dirty="0" smtClean="0">
                <a:solidFill>
                  <a:srgbClr val="0000FF"/>
                </a:solidFill>
              </a:rPr>
              <a:t>&gt; 0,7</a:t>
            </a:r>
            <a:r>
              <a:rPr lang="fr-FR" b="1" dirty="0">
                <a:solidFill>
                  <a:srgbClr val="0000FF"/>
                </a:solidFill>
              </a:rPr>
              <a:t>) </a:t>
            </a:r>
            <a:r>
              <a:rPr lang="fr-FR" dirty="0"/>
              <a:t>: </a:t>
            </a:r>
            <a:r>
              <a:rPr lang="fr-FR" dirty="0" smtClean="0"/>
              <a:t>correspond </a:t>
            </a:r>
            <a:r>
              <a:rPr lang="fr-FR" dirty="0"/>
              <a:t>à</a:t>
            </a:r>
            <a:r>
              <a:rPr lang="fr-FR" i="1" dirty="0"/>
              <a:t> l'eau </a:t>
            </a:r>
            <a:r>
              <a:rPr lang="fr-FR" b="1" i="1" dirty="0">
                <a:solidFill>
                  <a:srgbClr val="FF0000"/>
                </a:solidFill>
              </a:rPr>
              <a:t>« libre »</a:t>
            </a:r>
            <a:r>
              <a:rPr lang="fr-FR" b="1" dirty="0">
                <a:solidFill>
                  <a:srgbClr val="FF0000"/>
                </a:solidFill>
              </a:rPr>
              <a:t> </a:t>
            </a:r>
            <a:r>
              <a:rPr lang="fr-FR" dirty="0"/>
              <a:t>ou « eau liquide </a:t>
            </a:r>
            <a:r>
              <a:rPr lang="fr-FR" dirty="0" smtClean="0"/>
              <a:t>» eau </a:t>
            </a:r>
            <a:r>
              <a:rPr lang="fr-FR" dirty="0" err="1" smtClean="0"/>
              <a:t>solvante</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rcRect l="6154"/>
          <a:stretch>
            <a:fillRect/>
          </a:stretch>
        </p:blipFill>
        <p:spPr>
          <a:xfrm>
            <a:off x="714348" y="1214422"/>
            <a:ext cx="4357718" cy="2786082"/>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l="7648" r="16240"/>
          <a:stretch>
            <a:fillRect/>
          </a:stretch>
        </p:blipFill>
        <p:spPr>
          <a:xfrm>
            <a:off x="4929190" y="1214422"/>
            <a:ext cx="3571900" cy="2786082"/>
          </a:xfrm>
          <a:prstGeom prst="rect">
            <a:avLst/>
          </a:prstGeom>
        </p:spPr>
      </p:pic>
      <p:cxnSp>
        <p:nvCxnSpPr>
          <p:cNvPr id="5" name="Connecteur droit avec flèche 4"/>
          <p:cNvCxnSpPr/>
          <p:nvPr/>
        </p:nvCxnSpPr>
        <p:spPr>
          <a:xfrm>
            <a:off x="3131840" y="7029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1333997" y="2785532"/>
            <a:ext cx="5286412" cy="28575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nvCxnSpPr>
        <p:spPr>
          <a:xfrm flipV="1">
            <a:off x="2571736" y="2537878"/>
            <a:ext cx="3924631" cy="21431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flipV="1">
            <a:off x="3143240" y="1857364"/>
            <a:ext cx="3214710" cy="5715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5233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8203" t="54167" r="26758" b="31250"/>
          <a:stretch>
            <a:fillRect/>
          </a:stretch>
        </p:blipFill>
        <p:spPr bwMode="auto">
          <a:xfrm>
            <a:off x="-32" y="3357562"/>
            <a:ext cx="9062421" cy="1357322"/>
          </a:xfrm>
          <a:prstGeom prst="rect">
            <a:avLst/>
          </a:prstGeom>
          <a:noFill/>
          <a:ln w="9525">
            <a:noFill/>
            <a:miter lim="800000"/>
            <a:headEnd/>
            <a:tailEnd/>
          </a:ln>
          <a:effectLst/>
        </p:spPr>
      </p:pic>
      <p:sp>
        <p:nvSpPr>
          <p:cNvPr id="5" name="Titre 2"/>
          <p:cNvSpPr>
            <a:spLocks noGrp="1"/>
          </p:cNvSpPr>
          <p:nvPr>
            <p:ph type="title"/>
          </p:nvPr>
        </p:nvSpPr>
        <p:spPr>
          <a:xfrm>
            <a:off x="357158" y="428604"/>
            <a:ext cx="8229600" cy="868346"/>
          </a:xfrm>
        </p:spPr>
        <p:txBody>
          <a:bodyPr>
            <a:normAutofit/>
          </a:bodyPr>
          <a:lstStyle/>
          <a:p>
            <a:r>
              <a:rPr lang="fr-FR" sz="4000" b="1" dirty="0" smtClean="0">
                <a:solidFill>
                  <a:srgbClr val="660066"/>
                </a:solidFill>
              </a:rPr>
              <a:t>Isotherme </a:t>
            </a:r>
            <a:r>
              <a:rPr lang="fr-FR" sz="4000" b="1" dirty="0">
                <a:solidFill>
                  <a:srgbClr val="660066"/>
                </a:solidFill>
              </a:rPr>
              <a:t>de sorption</a:t>
            </a:r>
          </a:p>
        </p:txBody>
      </p:sp>
      <p:sp>
        <p:nvSpPr>
          <p:cNvPr id="6" name="Rectangle 5"/>
          <p:cNvSpPr/>
          <p:nvPr/>
        </p:nvSpPr>
        <p:spPr>
          <a:xfrm>
            <a:off x="214282" y="2357430"/>
            <a:ext cx="4072910" cy="400110"/>
          </a:xfrm>
          <a:prstGeom prst="rect">
            <a:avLst/>
          </a:prstGeom>
        </p:spPr>
        <p:txBody>
          <a:bodyPr wrap="none">
            <a:spAutoFit/>
          </a:bodyPr>
          <a:lstStyle/>
          <a:p>
            <a:r>
              <a:rPr lang="fr-FR" sz="2000" b="1" dirty="0" smtClean="0"/>
              <a:t>Energie de liaison en fonction de l’</a:t>
            </a:r>
            <a:r>
              <a:rPr lang="fr-FR" sz="2000" b="1" dirty="0" err="1" smtClean="0"/>
              <a:t>a</a:t>
            </a:r>
            <a:r>
              <a:rPr lang="fr-FR" sz="2000" b="1" baseline="-25000" dirty="0" err="1" smtClean="0"/>
              <a:t>w</a:t>
            </a:r>
            <a:endParaRPr lang="fr-FR" sz="2000" b="1" baseline="-2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eau liée eau libre poudres lait&quot;">
            <a:hlinkClick r:id="rId2"/>
          </p:cNvPr>
          <p:cNvPicPr>
            <a:picLocks noChangeAspect="1" noChangeArrowheads="1"/>
          </p:cNvPicPr>
          <p:nvPr/>
        </p:nvPicPr>
        <p:blipFill>
          <a:blip r:embed="rId3"/>
          <a:srcRect/>
          <a:stretch>
            <a:fillRect/>
          </a:stretch>
        </p:blipFill>
        <p:spPr bwMode="auto">
          <a:xfrm>
            <a:off x="1500166" y="1828758"/>
            <a:ext cx="6286544" cy="4714909"/>
          </a:xfrm>
          <a:prstGeom prst="rect">
            <a:avLst/>
          </a:prstGeom>
          <a:noFill/>
        </p:spPr>
      </p:pic>
      <p:sp>
        <p:nvSpPr>
          <p:cNvPr id="5" name="Titre 2"/>
          <p:cNvSpPr>
            <a:spLocks noGrp="1"/>
          </p:cNvSpPr>
          <p:nvPr>
            <p:ph type="title"/>
          </p:nvPr>
        </p:nvSpPr>
        <p:spPr>
          <a:xfrm>
            <a:off x="428596" y="142852"/>
            <a:ext cx="8229600" cy="1071570"/>
          </a:xfrm>
        </p:spPr>
        <p:txBody>
          <a:bodyPr>
            <a:normAutofit/>
          </a:bodyPr>
          <a:lstStyle/>
          <a:p>
            <a:r>
              <a:rPr lang="fr-FR" sz="4000" b="1" dirty="0" smtClean="0">
                <a:solidFill>
                  <a:srgbClr val="660066"/>
                </a:solidFill>
              </a:rPr>
              <a:t>Isotherme </a:t>
            </a:r>
            <a:r>
              <a:rPr lang="fr-FR" sz="4000" b="1" dirty="0">
                <a:solidFill>
                  <a:srgbClr val="660066"/>
                </a:solidFill>
              </a:rPr>
              <a:t>de </a:t>
            </a:r>
            <a:r>
              <a:rPr lang="fr-FR" sz="4000" b="1" dirty="0" smtClean="0">
                <a:solidFill>
                  <a:srgbClr val="660066"/>
                </a:solidFill>
              </a:rPr>
              <a:t>sorption</a:t>
            </a:r>
            <a:endParaRPr lang="fr-FR" sz="2000" b="1" dirty="0"/>
          </a:p>
        </p:txBody>
      </p:sp>
      <p:sp>
        <p:nvSpPr>
          <p:cNvPr id="6" name="Rectangle 5"/>
          <p:cNvSpPr/>
          <p:nvPr/>
        </p:nvSpPr>
        <p:spPr>
          <a:xfrm>
            <a:off x="857224" y="1285860"/>
            <a:ext cx="4072910" cy="400110"/>
          </a:xfrm>
          <a:prstGeom prst="rect">
            <a:avLst/>
          </a:prstGeom>
        </p:spPr>
        <p:txBody>
          <a:bodyPr wrap="none">
            <a:spAutoFit/>
          </a:bodyPr>
          <a:lstStyle/>
          <a:p>
            <a:r>
              <a:rPr lang="fr-FR" sz="2000" b="1" dirty="0" smtClean="0"/>
              <a:t>Energie de liaison en fonction de l’</a:t>
            </a:r>
            <a:r>
              <a:rPr lang="fr-FR" sz="2000" b="1" dirty="0" err="1" smtClean="0"/>
              <a:t>a</a:t>
            </a:r>
            <a:r>
              <a:rPr lang="fr-FR" sz="2000" b="1" baseline="-25000" dirty="0" err="1" smtClean="0"/>
              <a:t>w</a:t>
            </a:r>
            <a:endParaRPr lang="fr-FR" sz="2000" b="1" baseline="-25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094" t="15625" r="21484" b="54167"/>
          <a:stretch>
            <a:fillRect/>
          </a:stretch>
        </p:blipFill>
        <p:spPr bwMode="auto">
          <a:xfrm>
            <a:off x="785786" y="1285860"/>
            <a:ext cx="8001056" cy="23676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8906" t="25000" r="30078" b="19791"/>
          <a:stretch>
            <a:fillRect/>
          </a:stretch>
        </p:blipFill>
        <p:spPr bwMode="auto">
          <a:xfrm>
            <a:off x="2658001" y="3643314"/>
            <a:ext cx="4057139" cy="3071834"/>
          </a:xfrm>
          <a:prstGeom prst="rect">
            <a:avLst/>
          </a:prstGeom>
          <a:noFill/>
          <a:ln w="9525">
            <a:noFill/>
            <a:miter lim="800000"/>
            <a:headEnd/>
            <a:tailEnd/>
          </a:ln>
          <a:effectLst/>
        </p:spPr>
      </p:pic>
      <p:sp>
        <p:nvSpPr>
          <p:cNvPr id="6" name="Titre 2"/>
          <p:cNvSpPr>
            <a:spLocks noGrp="1"/>
          </p:cNvSpPr>
          <p:nvPr>
            <p:ph type="title"/>
          </p:nvPr>
        </p:nvSpPr>
        <p:spPr>
          <a:xfrm>
            <a:off x="428596" y="142852"/>
            <a:ext cx="8229600" cy="1071570"/>
          </a:xfrm>
        </p:spPr>
        <p:txBody>
          <a:bodyPr>
            <a:normAutofit/>
          </a:bodyPr>
          <a:lstStyle/>
          <a:p>
            <a:r>
              <a:rPr lang="fr-FR" sz="4000" b="1" dirty="0" smtClean="0">
                <a:solidFill>
                  <a:srgbClr val="660066"/>
                </a:solidFill>
              </a:rPr>
              <a:t>Isotherme </a:t>
            </a:r>
            <a:r>
              <a:rPr lang="fr-FR" sz="4000" b="1" dirty="0">
                <a:solidFill>
                  <a:srgbClr val="660066"/>
                </a:solidFill>
              </a:rPr>
              <a:t>de </a:t>
            </a:r>
            <a:r>
              <a:rPr lang="fr-FR" sz="4000" b="1" dirty="0" smtClean="0">
                <a:solidFill>
                  <a:srgbClr val="660066"/>
                </a:solidFill>
              </a:rPr>
              <a:t>sorption</a:t>
            </a:r>
            <a:r>
              <a:rPr lang="fr-FR" sz="4000" b="1" dirty="0" smtClean="0">
                <a:solidFill>
                  <a:srgbClr val="0070C0"/>
                </a:solidFill>
              </a:rPr>
              <a:t/>
            </a:r>
            <a:br>
              <a:rPr lang="fr-FR" sz="4000" b="1" dirty="0" smtClean="0">
                <a:solidFill>
                  <a:srgbClr val="0070C0"/>
                </a:solidFill>
              </a:rPr>
            </a:br>
            <a:r>
              <a:rPr lang="fr-FR" sz="2000" b="1" dirty="0" smtClean="0"/>
              <a:t>les différentes humidités</a:t>
            </a:r>
            <a:endParaRPr lang="fr-F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a:xfrm>
            <a:off x="428596" y="142852"/>
            <a:ext cx="8229600" cy="1071570"/>
          </a:xfrm>
        </p:spPr>
        <p:txBody>
          <a:bodyPr>
            <a:normAutofit/>
          </a:bodyPr>
          <a:lstStyle/>
          <a:p>
            <a:r>
              <a:rPr lang="fr-FR" sz="4000" b="1" dirty="0" smtClean="0">
                <a:solidFill>
                  <a:srgbClr val="660066"/>
                </a:solidFill>
              </a:rPr>
              <a:t>Isotherme </a:t>
            </a:r>
            <a:r>
              <a:rPr lang="fr-FR" sz="4000" b="1" dirty="0">
                <a:solidFill>
                  <a:srgbClr val="660066"/>
                </a:solidFill>
              </a:rPr>
              <a:t>de </a:t>
            </a:r>
            <a:r>
              <a:rPr lang="fr-FR" sz="4000" b="1" dirty="0" smtClean="0">
                <a:solidFill>
                  <a:srgbClr val="660066"/>
                </a:solidFill>
              </a:rPr>
              <a:t>sorption</a:t>
            </a:r>
            <a:r>
              <a:rPr lang="fr-FR" sz="4000" b="1" dirty="0" smtClean="0">
                <a:solidFill>
                  <a:srgbClr val="0070C0"/>
                </a:solidFill>
              </a:rPr>
              <a:t/>
            </a:r>
            <a:br>
              <a:rPr lang="fr-FR" sz="4000" b="1" dirty="0" smtClean="0">
                <a:solidFill>
                  <a:srgbClr val="0070C0"/>
                </a:solidFill>
              </a:rPr>
            </a:br>
            <a:r>
              <a:rPr lang="fr-FR" sz="2000" b="1" dirty="0" smtClean="0"/>
              <a:t>les différentes humidités</a:t>
            </a:r>
            <a:endParaRPr lang="fr-FR" sz="2000" b="1" dirty="0"/>
          </a:p>
        </p:txBody>
      </p:sp>
      <p:grpSp>
        <p:nvGrpSpPr>
          <p:cNvPr id="15" name="Groupe 14"/>
          <p:cNvGrpSpPr/>
          <p:nvPr/>
        </p:nvGrpSpPr>
        <p:grpSpPr>
          <a:xfrm>
            <a:off x="928662" y="1198094"/>
            <a:ext cx="7286676" cy="5517054"/>
            <a:chOff x="785786" y="1198094"/>
            <a:chExt cx="7286676" cy="5517054"/>
          </a:xfrm>
        </p:grpSpPr>
        <p:pic>
          <p:nvPicPr>
            <p:cNvPr id="4" name="Picture 3"/>
            <p:cNvPicPr>
              <a:picLocks noChangeAspect="1" noChangeArrowheads="1"/>
            </p:cNvPicPr>
            <p:nvPr/>
          </p:nvPicPr>
          <p:blipFill>
            <a:blip r:embed="rId2"/>
            <a:srcRect l="28906" t="25000" r="30078" b="19791"/>
            <a:stretch>
              <a:fillRect/>
            </a:stretch>
          </p:blipFill>
          <p:spPr bwMode="auto">
            <a:xfrm>
              <a:off x="785786" y="1198094"/>
              <a:ext cx="7286676" cy="5517054"/>
            </a:xfrm>
            <a:prstGeom prst="rect">
              <a:avLst/>
            </a:prstGeom>
            <a:noFill/>
            <a:ln w="9525">
              <a:noFill/>
              <a:miter lim="800000"/>
              <a:headEnd/>
              <a:tailEnd/>
            </a:ln>
            <a:effectLst/>
          </p:spPr>
        </p:pic>
        <p:sp>
          <p:nvSpPr>
            <p:cNvPr id="6" name="ZoneTexte 5"/>
            <p:cNvSpPr txBox="1"/>
            <p:nvPr/>
          </p:nvSpPr>
          <p:spPr>
            <a:xfrm>
              <a:off x="1785918" y="3577240"/>
              <a:ext cx="1143008" cy="923330"/>
            </a:xfrm>
            <a:prstGeom prst="rect">
              <a:avLst/>
            </a:prstGeom>
            <a:noFill/>
            <a:ln>
              <a:noFill/>
            </a:ln>
          </p:spPr>
          <p:txBody>
            <a:bodyPr wrap="square" rtlCol="0">
              <a:spAutoFit/>
            </a:bodyPr>
            <a:lstStyle/>
            <a:p>
              <a:pPr algn="ctr"/>
              <a:r>
                <a:rPr lang="fr-FR" dirty="0" smtClean="0"/>
                <a:t>Équilibre  avec l’air humide</a:t>
              </a:r>
              <a:endParaRPr lang="fr-FR" dirty="0"/>
            </a:p>
          </p:txBody>
        </p:sp>
        <p:cxnSp>
          <p:nvCxnSpPr>
            <p:cNvPr id="8" name="Connecteur droit avec flèche 7"/>
            <p:cNvCxnSpPr>
              <a:stCxn id="6" idx="3"/>
            </p:cNvCxnSpPr>
            <p:nvPr/>
          </p:nvCxnSpPr>
          <p:spPr>
            <a:xfrm flipV="1">
              <a:off x="2928926" y="3571876"/>
              <a:ext cx="785818" cy="467029"/>
            </a:xfrm>
            <a:prstGeom prst="straightConnector1">
              <a:avLst/>
            </a:prstGeom>
            <a:ln w="158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1362075" y="2533650"/>
              <a:ext cx="4000500" cy="3714750"/>
            </a:xfrm>
            <a:custGeom>
              <a:avLst/>
              <a:gdLst>
                <a:gd name="connsiteX0" fmla="*/ 0 w 4000500"/>
                <a:gd name="connsiteY0" fmla="*/ 3714750 h 3714750"/>
                <a:gd name="connsiteX1" fmla="*/ 723900 w 4000500"/>
                <a:gd name="connsiteY1" fmla="*/ 3238500 h 3714750"/>
                <a:gd name="connsiteX2" fmla="*/ 1514475 w 4000500"/>
                <a:gd name="connsiteY2" fmla="*/ 2381250 h 3714750"/>
                <a:gd name="connsiteX3" fmla="*/ 2247900 w 4000500"/>
                <a:gd name="connsiteY3" fmla="*/ 1285875 h 3714750"/>
                <a:gd name="connsiteX4" fmla="*/ 2628900 w 4000500"/>
                <a:gd name="connsiteY4" fmla="*/ 742950 h 3714750"/>
                <a:gd name="connsiteX5" fmla="*/ 3171825 w 4000500"/>
                <a:gd name="connsiteY5" fmla="*/ 314325 h 3714750"/>
                <a:gd name="connsiteX6" fmla="*/ 3590925 w 4000500"/>
                <a:gd name="connsiteY6" fmla="*/ 76200 h 3714750"/>
                <a:gd name="connsiteX7" fmla="*/ 3724275 w 4000500"/>
                <a:gd name="connsiteY7" fmla="*/ 38100 h 3714750"/>
                <a:gd name="connsiteX8" fmla="*/ 4000500 w 4000500"/>
                <a:gd name="connsiteY8" fmla="*/ 0 h 3714750"/>
                <a:gd name="connsiteX9" fmla="*/ 4000500 w 4000500"/>
                <a:gd name="connsiteY9" fmla="*/ 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0" h="3714750">
                  <a:moveTo>
                    <a:pt x="0" y="3714750"/>
                  </a:moveTo>
                  <a:cubicBezTo>
                    <a:pt x="235744" y="3587750"/>
                    <a:pt x="471488" y="3460750"/>
                    <a:pt x="723900" y="3238500"/>
                  </a:cubicBezTo>
                  <a:cubicBezTo>
                    <a:pt x="976312" y="3016250"/>
                    <a:pt x="1260475" y="2706688"/>
                    <a:pt x="1514475" y="2381250"/>
                  </a:cubicBezTo>
                  <a:cubicBezTo>
                    <a:pt x="1768475" y="2055813"/>
                    <a:pt x="2062163" y="1558925"/>
                    <a:pt x="2247900" y="1285875"/>
                  </a:cubicBezTo>
                  <a:cubicBezTo>
                    <a:pt x="2433638" y="1012825"/>
                    <a:pt x="2474913" y="904875"/>
                    <a:pt x="2628900" y="742950"/>
                  </a:cubicBezTo>
                  <a:cubicBezTo>
                    <a:pt x="2782887" y="581025"/>
                    <a:pt x="3011488" y="425450"/>
                    <a:pt x="3171825" y="314325"/>
                  </a:cubicBezTo>
                  <a:cubicBezTo>
                    <a:pt x="3332162" y="203200"/>
                    <a:pt x="3498850" y="122237"/>
                    <a:pt x="3590925" y="76200"/>
                  </a:cubicBezTo>
                  <a:cubicBezTo>
                    <a:pt x="3683000" y="30163"/>
                    <a:pt x="3656012" y="50800"/>
                    <a:pt x="3724275" y="38100"/>
                  </a:cubicBezTo>
                  <a:cubicBezTo>
                    <a:pt x="3792538" y="25400"/>
                    <a:pt x="4000500" y="0"/>
                    <a:pt x="4000500" y="0"/>
                  </a:cubicBezTo>
                  <a:lnTo>
                    <a:pt x="4000500" y="0"/>
                  </a:ln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avec flèche 12"/>
            <p:cNvCxnSpPr/>
            <p:nvPr/>
          </p:nvCxnSpPr>
          <p:spPr>
            <a:xfrm>
              <a:off x="1357290" y="2357430"/>
              <a:ext cx="4000528" cy="1588"/>
            </a:xfrm>
            <a:prstGeom prst="straightConnector1">
              <a:avLst/>
            </a:prstGeom>
            <a:ln w="3492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71670" y="1928802"/>
              <a:ext cx="2454454" cy="369332"/>
            </a:xfrm>
            <a:prstGeom prst="rect">
              <a:avLst/>
            </a:prstGeom>
          </p:spPr>
          <p:txBody>
            <a:bodyPr wrap="none">
              <a:spAutoFit/>
            </a:bodyPr>
            <a:lstStyle/>
            <a:p>
              <a:r>
                <a:rPr lang="fr-FR" dirty="0" smtClean="0"/>
                <a:t>Domaine hygroscopique</a:t>
              </a:r>
              <a:endParaRPr lang="fr-FR"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846158"/>
          </a:xfrm>
        </p:spPr>
        <p:txBody>
          <a:bodyPr/>
          <a:lstStyle/>
          <a:p>
            <a:r>
              <a:rPr lang="fr-FR" b="1" dirty="0" smtClean="0">
                <a:solidFill>
                  <a:srgbClr val="660066"/>
                </a:solidFill>
              </a:rPr>
              <a:t>Isotherme de sorption</a:t>
            </a:r>
            <a:endParaRPr lang="fr-FR" dirty="0">
              <a:solidFill>
                <a:srgbClr val="660066"/>
              </a:solidFill>
            </a:endParaRPr>
          </a:p>
        </p:txBody>
      </p:sp>
      <p:pic>
        <p:nvPicPr>
          <p:cNvPr id="4" name="Picture 1"/>
          <p:cNvPicPr>
            <a:picLocks noChangeAspect="1" noChangeArrowheads="1"/>
          </p:cNvPicPr>
          <p:nvPr/>
        </p:nvPicPr>
        <p:blipFill>
          <a:blip r:embed="rId2"/>
          <a:srcRect/>
          <a:stretch>
            <a:fillRect/>
          </a:stretch>
        </p:blipFill>
        <p:spPr bwMode="auto">
          <a:xfrm>
            <a:off x="1071538" y="2143116"/>
            <a:ext cx="7072362" cy="4365463"/>
          </a:xfrm>
          <a:prstGeom prst="rect">
            <a:avLst/>
          </a:prstGeom>
          <a:noFill/>
        </p:spPr>
      </p:pic>
      <p:sp>
        <p:nvSpPr>
          <p:cNvPr id="5" name="Titre 1"/>
          <p:cNvSpPr txBox="1">
            <a:spLocks/>
          </p:cNvSpPr>
          <p:nvPr/>
        </p:nvSpPr>
        <p:spPr>
          <a:xfrm>
            <a:off x="357158" y="1142984"/>
            <a:ext cx="8229600" cy="846158"/>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00FF"/>
                </a:solidFill>
                <a:effectLst/>
                <a:uLnTx/>
                <a:uFillTx/>
                <a:latin typeface="+mj-lt"/>
                <a:ea typeface="+mj-ea"/>
                <a:cs typeface="+mj-cs"/>
              </a:rPr>
              <a:t>Il existe différents modèles</a:t>
            </a:r>
            <a:r>
              <a:rPr kumimoji="0" lang="fr-FR" sz="2400" b="1" i="0" u="none" strike="noStrike" kern="1200" cap="none" spc="0" normalizeH="0" noProof="0" dirty="0" smtClean="0">
                <a:ln>
                  <a:noFill/>
                </a:ln>
                <a:solidFill>
                  <a:srgbClr val="0000FF"/>
                </a:solidFill>
                <a:effectLst/>
                <a:uLnTx/>
                <a:uFillTx/>
                <a:latin typeface="+mj-lt"/>
                <a:ea typeface="+mj-ea"/>
                <a:cs typeface="+mj-cs"/>
              </a:rPr>
              <a:t> d’i</a:t>
            </a:r>
            <a:r>
              <a:rPr kumimoji="0" lang="fr-FR" sz="2400" b="1" i="0" u="none" strike="noStrike" kern="1200" cap="none" spc="0" normalizeH="0" baseline="0" noProof="0" dirty="0" smtClean="0">
                <a:ln>
                  <a:noFill/>
                </a:ln>
                <a:solidFill>
                  <a:srgbClr val="0000FF"/>
                </a:solidFill>
                <a:effectLst/>
                <a:uLnTx/>
                <a:uFillTx/>
                <a:latin typeface="+mj-lt"/>
                <a:ea typeface="+mj-ea"/>
                <a:cs typeface="+mj-cs"/>
              </a:rPr>
              <a:t>sotherme de sorption, en fonction de la nature des produits mesurés et de leur composition</a:t>
            </a:r>
            <a:endParaRPr kumimoji="0" lang="fr-FR" sz="2400" b="0"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00034" y="1142984"/>
            <a:ext cx="8229600" cy="93978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Comic Sans MS" pitchFamily="66" charset="0"/>
                <a:ea typeface="+mj-ea"/>
                <a:cs typeface="+mj-cs"/>
              </a:rPr>
              <a:t>Partie 1</a:t>
            </a:r>
            <a:endParaRPr kumimoji="0" lang="fr-FR" sz="36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6" name="Titre 1"/>
          <p:cNvSpPr txBox="1">
            <a:spLocks/>
          </p:cNvSpPr>
          <p:nvPr/>
        </p:nvSpPr>
        <p:spPr>
          <a:xfrm>
            <a:off x="571472" y="2989282"/>
            <a:ext cx="8229600" cy="93978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Comic Sans MS" pitchFamily="66" charset="0"/>
                <a:ea typeface="+mj-ea"/>
                <a:cs typeface="+mj-cs"/>
              </a:rPr>
              <a:t>Propriétés de l’eau et de la matière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err="1" smtClean="0">
                <a:solidFill>
                  <a:srgbClr val="660066"/>
                </a:solidFill>
                <a:effectLst>
                  <a:outerShdw blurRad="38100" dist="38100" dir="2700000" algn="tl">
                    <a:srgbClr val="000000">
                      <a:alpha val="43137"/>
                    </a:srgbClr>
                  </a:outerShdw>
                </a:effectLst>
                <a:latin typeface="Comic Sans MS" pitchFamily="66" charset="0"/>
                <a:ea typeface="+mj-ea"/>
                <a:cs typeface="+mj-cs"/>
              </a:rPr>
              <a:t>a</a:t>
            </a:r>
            <a:r>
              <a:rPr lang="fr-FR" sz="3600" b="1" baseline="-25000" dirty="0" err="1" smtClean="0">
                <a:solidFill>
                  <a:srgbClr val="660066"/>
                </a:solidFill>
                <a:effectLst>
                  <a:outerShdw blurRad="38100" dist="38100" dir="2700000" algn="tl">
                    <a:srgbClr val="000000">
                      <a:alpha val="43137"/>
                    </a:srgbClr>
                  </a:outerShdw>
                </a:effectLst>
                <a:latin typeface="Comic Sans MS" pitchFamily="66" charset="0"/>
                <a:ea typeface="+mj-ea"/>
                <a:cs typeface="+mj-cs"/>
              </a:rPr>
              <a:t>w</a:t>
            </a:r>
            <a:r>
              <a:rPr lang="fr-FR" sz="3600" b="1" dirty="0" smtClean="0">
                <a:solidFill>
                  <a:srgbClr val="660066"/>
                </a:solidFill>
                <a:effectLst>
                  <a:outerShdw blurRad="38100" dist="38100" dir="2700000" algn="tl">
                    <a:srgbClr val="000000">
                      <a:alpha val="43137"/>
                    </a:srgbClr>
                  </a:outerShdw>
                </a:effectLst>
                <a:latin typeface="Comic Sans MS" pitchFamily="66" charset="0"/>
                <a:ea typeface="+mj-ea"/>
                <a:cs typeface="+mj-cs"/>
              </a:rPr>
              <a:t> et Tg</a:t>
            </a:r>
            <a:endParaRPr kumimoji="0" lang="fr-FR" sz="36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14290"/>
            <a:ext cx="8229600" cy="796908"/>
          </a:xfrm>
        </p:spPr>
        <p:txBody>
          <a:bodyPr>
            <a:normAutofit/>
          </a:bodyPr>
          <a:lstStyle/>
          <a:p>
            <a:r>
              <a:rPr lang="fr-FR" sz="4000" b="1" dirty="0" smtClean="0">
                <a:solidFill>
                  <a:srgbClr val="660066"/>
                </a:solidFill>
              </a:rPr>
              <a:t>Isotherme de sorption</a:t>
            </a:r>
            <a:endParaRPr lang="fr-FR" sz="4000" b="1" dirty="0">
              <a:solidFill>
                <a:srgbClr val="660066"/>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0034" y="1142984"/>
            <a:ext cx="8223308" cy="5357850"/>
          </a:xfrm>
        </p:spPr>
      </p:pic>
    </p:spTree>
    <p:extLst>
      <p:ext uri="{BB962C8B-B14F-4D97-AF65-F5344CB8AC3E}">
        <p14:creationId xmlns:p14="http://schemas.microsoft.com/office/powerpoint/2010/main" xmlns="" val="1580522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96908"/>
          </a:xfrm>
        </p:spPr>
        <p:txBody>
          <a:bodyPr>
            <a:normAutofit/>
          </a:bodyPr>
          <a:lstStyle/>
          <a:p>
            <a:r>
              <a:rPr lang="fr-FR" sz="4000" b="1" dirty="0" smtClean="0">
                <a:solidFill>
                  <a:srgbClr val="660066"/>
                </a:solidFill>
              </a:rPr>
              <a:t>Exemples d’isothermes de sorption</a:t>
            </a:r>
            <a:endParaRPr lang="fr-FR" sz="4000" b="1" dirty="0">
              <a:solidFill>
                <a:srgbClr val="660066"/>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8214" y="1285860"/>
            <a:ext cx="7620000" cy="5143500"/>
          </a:xfrm>
        </p:spPr>
      </p:pic>
    </p:spTree>
    <p:extLst>
      <p:ext uri="{BB962C8B-B14F-4D97-AF65-F5344CB8AC3E}">
        <p14:creationId xmlns:p14="http://schemas.microsoft.com/office/powerpoint/2010/main" xmlns="" val="1713413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ctivité de l'eau"/>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1142984"/>
            <a:ext cx="7143800" cy="5286412"/>
          </a:xfrm>
          <a:prstGeom prst="rect">
            <a:avLst/>
          </a:prstGeom>
          <a:noFill/>
          <a:ln>
            <a:noFill/>
          </a:ln>
        </p:spPr>
      </p:pic>
      <p:sp>
        <p:nvSpPr>
          <p:cNvPr id="5" name="Titre 2"/>
          <p:cNvSpPr>
            <a:spLocks noGrp="1"/>
          </p:cNvSpPr>
          <p:nvPr>
            <p:ph type="title"/>
          </p:nvPr>
        </p:nvSpPr>
        <p:spPr>
          <a:xfrm>
            <a:off x="457200" y="274638"/>
            <a:ext cx="8229600" cy="796908"/>
          </a:xfrm>
        </p:spPr>
        <p:txBody>
          <a:bodyPr>
            <a:normAutofit/>
          </a:bodyPr>
          <a:lstStyle/>
          <a:p>
            <a:r>
              <a:rPr lang="fr-FR" sz="4000" b="1" dirty="0" smtClean="0">
                <a:solidFill>
                  <a:srgbClr val="660066"/>
                </a:solidFill>
              </a:rPr>
              <a:t>Superposition sorption - </a:t>
            </a:r>
            <a:r>
              <a:rPr lang="fr-FR" sz="4000" b="1" dirty="0" err="1" smtClean="0">
                <a:solidFill>
                  <a:srgbClr val="660066"/>
                </a:solidFill>
              </a:rPr>
              <a:t>aw</a:t>
            </a:r>
            <a:endParaRPr lang="fr-FR" sz="4000" b="1" dirty="0">
              <a:solidFill>
                <a:srgbClr val="66006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796908"/>
          </a:xfrm>
        </p:spPr>
        <p:txBody>
          <a:bodyPr>
            <a:normAutofit/>
          </a:bodyPr>
          <a:lstStyle/>
          <a:p>
            <a:r>
              <a:rPr lang="fr-FR" sz="4000" b="1" dirty="0" smtClean="0">
                <a:solidFill>
                  <a:srgbClr val="660066"/>
                </a:solidFill>
              </a:rPr>
              <a:t>Conclusions sur l’</a:t>
            </a:r>
            <a:r>
              <a:rPr lang="fr-FR" sz="4000" b="1" dirty="0" err="1" smtClean="0">
                <a:solidFill>
                  <a:srgbClr val="660066"/>
                </a:solidFill>
              </a:rPr>
              <a:t>a</a:t>
            </a:r>
            <a:r>
              <a:rPr lang="fr-FR" sz="4000" b="1" baseline="-25000" dirty="0" err="1" smtClean="0">
                <a:solidFill>
                  <a:srgbClr val="660066"/>
                </a:solidFill>
              </a:rPr>
              <a:t>w</a:t>
            </a:r>
            <a:endParaRPr lang="fr-FR" sz="4000" b="1" baseline="-25000" dirty="0">
              <a:solidFill>
                <a:srgbClr val="660066"/>
              </a:solidFill>
            </a:endParaRPr>
          </a:p>
        </p:txBody>
      </p:sp>
      <p:sp>
        <p:nvSpPr>
          <p:cNvPr id="3" name="Espace réservé du contenu 2"/>
          <p:cNvSpPr>
            <a:spLocks noGrp="1"/>
          </p:cNvSpPr>
          <p:nvPr>
            <p:ph idx="1"/>
          </p:nvPr>
        </p:nvSpPr>
        <p:spPr>
          <a:xfrm>
            <a:off x="428596" y="1285860"/>
            <a:ext cx="8429684" cy="5357850"/>
          </a:xfrm>
        </p:spPr>
        <p:txBody>
          <a:bodyPr>
            <a:normAutofit fontScale="92500"/>
          </a:bodyPr>
          <a:lstStyle/>
          <a:p>
            <a:r>
              <a:rPr lang="fr-FR" sz="2800" dirty="0" smtClean="0"/>
              <a:t>L’</a:t>
            </a:r>
            <a:r>
              <a:rPr lang="fr-FR" sz="2800" dirty="0" err="1" smtClean="0"/>
              <a:t>a</a:t>
            </a:r>
            <a:r>
              <a:rPr lang="fr-FR" sz="2800" baseline="-25000" dirty="0" err="1" smtClean="0"/>
              <a:t>w</a:t>
            </a:r>
            <a:r>
              <a:rPr lang="fr-FR" sz="2800" baseline="-25000" dirty="0" smtClean="0"/>
              <a:t> </a:t>
            </a:r>
            <a:r>
              <a:rPr lang="fr-FR" sz="2800" dirty="0" smtClean="0"/>
              <a:t>des poudres alimentaires complexes est fixée généralement entre 0,1 et 0,25.</a:t>
            </a:r>
          </a:p>
          <a:p>
            <a:r>
              <a:rPr lang="fr-FR" sz="2800" dirty="0" smtClean="0"/>
              <a:t>A chaque point d’</a:t>
            </a:r>
            <a:r>
              <a:rPr lang="fr-FR" sz="2800" dirty="0" err="1" smtClean="0"/>
              <a:t>a</a:t>
            </a:r>
            <a:r>
              <a:rPr lang="fr-FR" sz="2800" baseline="-25000" dirty="0" err="1" smtClean="0"/>
              <a:t>w</a:t>
            </a:r>
            <a:r>
              <a:rPr lang="fr-FR" sz="2800" dirty="0" smtClean="0"/>
              <a:t>, correspond la teneur en eau du produit final, sur la courbe de sorption.</a:t>
            </a:r>
          </a:p>
          <a:p>
            <a:r>
              <a:rPr lang="fr-FR" sz="2800" dirty="0" smtClean="0"/>
              <a:t>L’</a:t>
            </a:r>
            <a:r>
              <a:rPr lang="fr-FR" sz="2800" dirty="0" err="1" smtClean="0"/>
              <a:t>a</a:t>
            </a:r>
            <a:r>
              <a:rPr lang="fr-FR" sz="2800" baseline="-25000" dirty="0" err="1" smtClean="0"/>
              <a:t>w</a:t>
            </a:r>
            <a:r>
              <a:rPr lang="fr-FR" sz="2800" dirty="0" smtClean="0"/>
              <a:t> correspond théoriquement à l’humidité relative de l’air, quand le produit fini atteint son humidité d’équilibre : </a:t>
            </a:r>
          </a:p>
          <a:p>
            <a:pPr algn="ctr">
              <a:buNone/>
            </a:pPr>
            <a:r>
              <a:rPr lang="fr-FR" sz="2800" dirty="0" smtClean="0"/>
              <a:t>0,2 = 20 % HR</a:t>
            </a:r>
          </a:p>
          <a:p>
            <a:r>
              <a:rPr lang="fr-FR" sz="2800" dirty="0" smtClean="0"/>
              <a:t>Pour chaque point d’</a:t>
            </a:r>
            <a:r>
              <a:rPr lang="fr-FR" sz="2800" dirty="0" err="1" smtClean="0"/>
              <a:t>aw</a:t>
            </a:r>
            <a:r>
              <a:rPr lang="fr-FR" sz="2800" dirty="0" smtClean="0"/>
              <a:t>, il n’y a plus d’échange possible entre le produit et son environnement.</a:t>
            </a:r>
          </a:p>
          <a:p>
            <a:pPr algn="ctr">
              <a:buNone/>
            </a:pPr>
            <a:endParaRPr lang="fr-FR" sz="2800" dirty="0" smtClean="0"/>
          </a:p>
          <a:p>
            <a:pPr algn="ctr">
              <a:buNone/>
            </a:pPr>
            <a:r>
              <a:rPr lang="fr-FR" sz="2800" dirty="0" smtClean="0"/>
              <a:t>Une corrélation peut être faite sur le diagramme de </a:t>
            </a:r>
            <a:r>
              <a:rPr lang="fr-FR" sz="2800" dirty="0" err="1" smtClean="0"/>
              <a:t>Mollier</a:t>
            </a:r>
            <a:r>
              <a:rPr lang="fr-FR" sz="2800" dirty="0" smtClean="0"/>
              <a:t> de l’air humide.</a:t>
            </a:r>
            <a:endParaRPr lang="fr-F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28596" y="2571744"/>
            <a:ext cx="8229600" cy="939784"/>
          </a:xfrm>
        </p:spPr>
        <p:txBody>
          <a:bodyPr>
            <a:noAutofit/>
          </a:bodyPr>
          <a:lstStyle/>
          <a:p>
            <a:r>
              <a:rPr lang="fr-FR" sz="4800" b="1" dirty="0" smtClean="0">
                <a:solidFill>
                  <a:srgbClr val="660066"/>
                </a:solidFill>
                <a:effectLst>
                  <a:outerShdw blurRad="38100" dist="38100" dir="2700000" algn="tl">
                    <a:srgbClr val="000000">
                      <a:alpha val="43137"/>
                    </a:srgbClr>
                  </a:outerShdw>
                </a:effectLst>
                <a:latin typeface="Comic Sans MS" pitchFamily="66" charset="0"/>
              </a:rPr>
              <a:t>La transition vitreuse</a:t>
            </a:r>
            <a:br>
              <a:rPr lang="fr-FR" sz="4800" b="1" dirty="0" smtClean="0">
                <a:solidFill>
                  <a:srgbClr val="660066"/>
                </a:solidFill>
                <a:effectLst>
                  <a:outerShdw blurRad="38100" dist="38100" dir="2700000" algn="tl">
                    <a:srgbClr val="000000">
                      <a:alpha val="43137"/>
                    </a:srgbClr>
                  </a:outerShdw>
                </a:effectLst>
                <a:latin typeface="Comic Sans MS" pitchFamily="66" charset="0"/>
              </a:rPr>
            </a:br>
            <a:r>
              <a:rPr lang="fr-FR" sz="4800" b="1" dirty="0" smtClean="0">
                <a:solidFill>
                  <a:srgbClr val="660066"/>
                </a:solidFill>
                <a:effectLst>
                  <a:outerShdw blurRad="38100" dist="38100" dir="2700000" algn="tl">
                    <a:srgbClr val="000000">
                      <a:alpha val="43137"/>
                    </a:srgbClr>
                  </a:outerShdw>
                </a:effectLst>
                <a:latin typeface="Comic Sans MS" pitchFamily="66" charset="0"/>
              </a:rPr>
              <a:t/>
            </a:r>
            <a:br>
              <a:rPr lang="fr-FR" sz="4800" b="1" dirty="0" smtClean="0">
                <a:solidFill>
                  <a:srgbClr val="660066"/>
                </a:solidFill>
                <a:effectLst>
                  <a:outerShdw blurRad="38100" dist="38100" dir="2700000" algn="tl">
                    <a:srgbClr val="000000">
                      <a:alpha val="43137"/>
                    </a:srgbClr>
                  </a:outerShdw>
                </a:effectLst>
                <a:latin typeface="Comic Sans MS" pitchFamily="66" charset="0"/>
              </a:rPr>
            </a:br>
            <a:r>
              <a:rPr lang="fr-FR" sz="4800" b="1" dirty="0" smtClean="0">
                <a:solidFill>
                  <a:srgbClr val="660066"/>
                </a:solidFill>
                <a:effectLst>
                  <a:outerShdw blurRad="38100" dist="38100" dir="2700000" algn="tl">
                    <a:srgbClr val="000000">
                      <a:alpha val="43137"/>
                    </a:srgbClr>
                  </a:outerShdw>
                </a:effectLst>
                <a:latin typeface="Comic Sans MS" pitchFamily="66" charset="0"/>
              </a:rPr>
              <a:t>Tg</a:t>
            </a:r>
            <a:endParaRPr lang="fr-FR" sz="4800" b="1" dirty="0">
              <a:solidFill>
                <a:srgbClr val="660066"/>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142984"/>
            <a:ext cx="8001056" cy="5584606"/>
          </a:xfrm>
          <a:prstGeom prst="rect">
            <a:avLst/>
          </a:prstGeom>
        </p:spPr>
        <p:txBody>
          <a:bodyPr wrap="square">
            <a:spAutoFit/>
          </a:bodyPr>
          <a:lstStyle/>
          <a:p>
            <a:pPr>
              <a:lnSpc>
                <a:spcPct val="150000"/>
              </a:lnSpc>
            </a:pPr>
            <a:r>
              <a:rPr lang="fr-FR" sz="2000" b="1" dirty="0" smtClean="0">
                <a:solidFill>
                  <a:srgbClr val="0000FF"/>
                </a:solidFill>
                <a:effectLst>
                  <a:outerShdw blurRad="38100" dist="38100" dir="2700000" algn="tl">
                    <a:srgbClr val="000000">
                      <a:alpha val="43137"/>
                    </a:srgbClr>
                  </a:outerShdw>
                </a:effectLst>
              </a:rPr>
              <a:t>Lorsqu’on souhaite déshydrater une matière sous forme liquide, il est important d’en connaitre sa composition.</a:t>
            </a:r>
          </a:p>
          <a:p>
            <a:pPr>
              <a:lnSpc>
                <a:spcPct val="150000"/>
              </a:lnSpc>
            </a:pPr>
            <a:endParaRPr lang="fr-FR" sz="2000" b="1" dirty="0" smtClean="0">
              <a:solidFill>
                <a:srgbClr val="0000FF"/>
              </a:solidFill>
              <a:effectLst>
                <a:outerShdw blurRad="38100" dist="38100" dir="2700000" algn="tl">
                  <a:srgbClr val="000000">
                    <a:alpha val="43137"/>
                  </a:srgbClr>
                </a:outerShdw>
              </a:effectLst>
            </a:endParaRPr>
          </a:p>
          <a:p>
            <a:pPr>
              <a:lnSpc>
                <a:spcPct val="150000"/>
              </a:lnSpc>
            </a:pPr>
            <a:r>
              <a:rPr lang="fr-FR" sz="2000" b="1" dirty="0" smtClean="0">
                <a:solidFill>
                  <a:srgbClr val="0000FF"/>
                </a:solidFill>
                <a:effectLst>
                  <a:outerShdw blurRad="38100" dist="38100" dir="2700000" algn="tl">
                    <a:srgbClr val="000000">
                      <a:alpha val="43137"/>
                    </a:srgbClr>
                  </a:outerShdw>
                </a:effectLst>
              </a:rPr>
              <a:t>Il est important d’étudier la réaction de chaque élément par rapport au mélange,  à la présence d’eau et à la température.</a:t>
            </a:r>
          </a:p>
          <a:p>
            <a:pPr>
              <a:lnSpc>
                <a:spcPct val="150000"/>
              </a:lnSpc>
            </a:pPr>
            <a:endParaRPr lang="fr-FR" sz="2000" b="1" dirty="0" smtClean="0">
              <a:solidFill>
                <a:srgbClr val="0000FF"/>
              </a:solidFill>
              <a:effectLst>
                <a:outerShdw blurRad="38100" dist="38100" dir="2700000" algn="tl">
                  <a:srgbClr val="000000">
                    <a:alpha val="43137"/>
                  </a:srgbClr>
                </a:outerShdw>
              </a:effectLst>
            </a:endParaRPr>
          </a:p>
          <a:p>
            <a:pPr>
              <a:lnSpc>
                <a:spcPct val="150000"/>
              </a:lnSpc>
            </a:pPr>
            <a:r>
              <a:rPr lang="fr-FR" sz="2000" b="1" dirty="0" smtClean="0">
                <a:solidFill>
                  <a:srgbClr val="0000FF"/>
                </a:solidFill>
                <a:effectLst>
                  <a:outerShdw blurRad="38100" dist="38100" dir="2700000" algn="tl">
                    <a:srgbClr val="000000">
                      <a:alpha val="43137"/>
                    </a:srgbClr>
                  </a:outerShdw>
                </a:effectLst>
              </a:rPr>
              <a:t>De cette étude dépendra la stratégie de séchage à mettre en œuvre.</a:t>
            </a:r>
          </a:p>
          <a:p>
            <a:pPr>
              <a:lnSpc>
                <a:spcPct val="150000"/>
              </a:lnSpc>
            </a:pPr>
            <a:endParaRPr lang="fr-FR" sz="2000" b="1" dirty="0" smtClean="0">
              <a:solidFill>
                <a:srgbClr val="0000FF"/>
              </a:solidFill>
              <a:effectLst>
                <a:outerShdw blurRad="38100" dist="38100" dir="2700000" algn="tl">
                  <a:srgbClr val="000000">
                    <a:alpha val="43137"/>
                  </a:srgbClr>
                </a:outerShdw>
              </a:effectLst>
            </a:endParaRPr>
          </a:p>
          <a:p>
            <a:pPr>
              <a:lnSpc>
                <a:spcPct val="150000"/>
              </a:lnSpc>
            </a:pPr>
            <a:r>
              <a:rPr lang="fr-FR" sz="2000" b="1" dirty="0" smtClean="0">
                <a:solidFill>
                  <a:srgbClr val="0000FF"/>
                </a:solidFill>
                <a:effectLst>
                  <a:outerShdw blurRad="38100" dist="38100" dir="2700000" algn="tl">
                    <a:srgbClr val="000000">
                      <a:alpha val="43137"/>
                    </a:srgbClr>
                  </a:outerShdw>
                </a:effectLst>
              </a:rPr>
              <a:t>La température de transition vitreuse des produits, qui détermine les points de fusion et de solidification de la matière, donne une bonne indication sur l’état de l’eau dans le produit et le comportement  de ce produit pendant les étapes du séchage.</a:t>
            </a:r>
            <a:endParaRPr lang="fr-FR" sz="2000" dirty="0">
              <a:effectLst>
                <a:outerShdw blurRad="38100" dist="38100" dir="2700000" algn="tl">
                  <a:srgbClr val="000000">
                    <a:alpha val="43137"/>
                  </a:srgbClr>
                </a:outerShdw>
              </a:effectLst>
            </a:endParaRPr>
          </a:p>
        </p:txBody>
      </p:sp>
      <p:sp>
        <p:nvSpPr>
          <p:cNvPr id="5" name="Titre 1"/>
          <p:cNvSpPr>
            <a:spLocks noGrp="1"/>
          </p:cNvSpPr>
          <p:nvPr>
            <p:ph type="title"/>
          </p:nvPr>
        </p:nvSpPr>
        <p:spPr>
          <a:xfrm>
            <a:off x="142844" y="0"/>
            <a:ext cx="8858312" cy="1143000"/>
          </a:xfrm>
        </p:spPr>
        <p:txBody>
          <a:bodyPr>
            <a:normAutofit/>
          </a:bodyPr>
          <a:lstStyle/>
          <a:p>
            <a:r>
              <a:rPr lang="fr-FR" sz="3200" b="1" dirty="0" smtClean="0">
                <a:solidFill>
                  <a:srgbClr val="660066"/>
                </a:solidFill>
              </a:rPr>
              <a:t>2 - Tg : La </a:t>
            </a:r>
            <a:r>
              <a:rPr lang="fr-FR" sz="3600" b="1" dirty="0" smtClean="0">
                <a:solidFill>
                  <a:srgbClr val="660066"/>
                </a:solidFill>
              </a:rPr>
              <a:t>température</a:t>
            </a:r>
            <a:r>
              <a:rPr lang="fr-FR" sz="3200" b="1" dirty="0" smtClean="0">
                <a:solidFill>
                  <a:srgbClr val="660066"/>
                </a:solidFill>
              </a:rPr>
              <a:t> </a:t>
            </a:r>
            <a:br>
              <a:rPr lang="fr-FR" sz="3200" b="1" dirty="0" smtClean="0">
                <a:solidFill>
                  <a:srgbClr val="660066"/>
                </a:solidFill>
              </a:rPr>
            </a:br>
            <a:r>
              <a:rPr lang="fr-FR" sz="3200" b="1" dirty="0" smtClean="0">
                <a:solidFill>
                  <a:srgbClr val="660066"/>
                </a:solidFill>
              </a:rPr>
              <a:t>de transition vitreuse </a:t>
            </a:r>
            <a:endParaRPr lang="fr-FR" sz="3200" b="1" dirty="0">
              <a:solidFill>
                <a:srgbClr val="6600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0"/>
            <a:ext cx="8858312" cy="1143000"/>
          </a:xfrm>
        </p:spPr>
        <p:txBody>
          <a:bodyPr>
            <a:normAutofit/>
          </a:bodyPr>
          <a:lstStyle/>
          <a:p>
            <a:r>
              <a:rPr lang="fr-FR" sz="3200" b="1" dirty="0" smtClean="0">
                <a:solidFill>
                  <a:srgbClr val="660066"/>
                </a:solidFill>
              </a:rPr>
              <a:t>2 - Tg : La </a:t>
            </a:r>
            <a:r>
              <a:rPr lang="fr-FR" sz="3600" b="1" dirty="0" smtClean="0">
                <a:solidFill>
                  <a:srgbClr val="660066"/>
                </a:solidFill>
              </a:rPr>
              <a:t>température</a:t>
            </a:r>
            <a:r>
              <a:rPr lang="fr-FR" sz="3200" b="1" dirty="0" smtClean="0">
                <a:solidFill>
                  <a:srgbClr val="660066"/>
                </a:solidFill>
              </a:rPr>
              <a:t> </a:t>
            </a:r>
            <a:br>
              <a:rPr lang="fr-FR" sz="3200" b="1" dirty="0" smtClean="0">
                <a:solidFill>
                  <a:srgbClr val="660066"/>
                </a:solidFill>
              </a:rPr>
            </a:br>
            <a:r>
              <a:rPr lang="fr-FR" sz="3200" b="1" dirty="0" smtClean="0">
                <a:solidFill>
                  <a:srgbClr val="660066"/>
                </a:solidFill>
              </a:rPr>
              <a:t>de transition vitreuse </a:t>
            </a:r>
            <a:endParaRPr lang="fr-FR" sz="3200" b="1" dirty="0">
              <a:solidFill>
                <a:srgbClr val="660066"/>
              </a:solidFill>
            </a:endParaRPr>
          </a:p>
        </p:txBody>
      </p:sp>
      <p:sp>
        <p:nvSpPr>
          <p:cNvPr id="3" name="Espace réservé du contenu 2"/>
          <p:cNvSpPr>
            <a:spLocks noGrp="1"/>
          </p:cNvSpPr>
          <p:nvPr>
            <p:ph idx="1"/>
          </p:nvPr>
        </p:nvSpPr>
        <p:spPr>
          <a:xfrm>
            <a:off x="357158" y="1285860"/>
            <a:ext cx="8229600" cy="5572164"/>
          </a:xfrm>
        </p:spPr>
        <p:txBody>
          <a:bodyPr>
            <a:noAutofit/>
          </a:bodyPr>
          <a:lstStyle/>
          <a:p>
            <a:pPr>
              <a:buNone/>
            </a:pPr>
            <a:r>
              <a:rPr lang="fr-FR" sz="2000" dirty="0" smtClean="0">
                <a:effectLst>
                  <a:outerShdw blurRad="38100" dist="38100" dir="2700000" algn="tl">
                    <a:srgbClr val="000000">
                      <a:alpha val="43137"/>
                    </a:srgbClr>
                  </a:outerShdw>
                </a:effectLst>
              </a:rPr>
              <a:t>	</a:t>
            </a:r>
            <a:r>
              <a:rPr lang="fr-FR" sz="2000" b="1" dirty="0" smtClean="0">
                <a:solidFill>
                  <a:srgbClr val="0000FF"/>
                </a:solidFill>
                <a:effectLst>
                  <a:outerShdw blurRad="38100" dist="38100" dir="2700000" algn="tl">
                    <a:srgbClr val="000000">
                      <a:alpha val="43137"/>
                    </a:srgbClr>
                  </a:outerShdw>
                </a:effectLst>
              </a:rPr>
              <a:t>Le séchage, en retirant de l’eau eau du produit, fait passer la matière de l’état liquide à l’état « vitreux solide ».</a:t>
            </a:r>
          </a:p>
          <a:p>
            <a:pPr>
              <a:buNone/>
            </a:pPr>
            <a:endParaRPr lang="fr-FR" sz="2000" dirty="0" smtClean="0"/>
          </a:p>
          <a:p>
            <a:pPr>
              <a:buNone/>
            </a:pPr>
            <a:r>
              <a:rPr lang="fr-FR" sz="2000" dirty="0" smtClean="0"/>
              <a:t>	Tout élément non cristallin peut passer de l’état </a:t>
            </a:r>
            <a:r>
              <a:rPr lang="fr-FR" sz="2000" b="1" dirty="0" smtClean="0">
                <a:solidFill>
                  <a:srgbClr val="FF0000"/>
                </a:solidFill>
              </a:rPr>
              <a:t>« liquide » </a:t>
            </a:r>
            <a:r>
              <a:rPr lang="fr-FR" sz="2000" dirty="0" smtClean="0"/>
              <a:t>à </a:t>
            </a:r>
            <a:r>
              <a:rPr lang="fr-FR" sz="2000" b="1" dirty="0" smtClean="0">
                <a:solidFill>
                  <a:srgbClr val="FF0000"/>
                </a:solidFill>
              </a:rPr>
              <a:t>« l’état solide», figé, </a:t>
            </a:r>
            <a:r>
              <a:rPr lang="fr-FR" sz="2000" dirty="0" smtClean="0"/>
              <a:t>en passant par des états intermédiaires caoutchouteux et collants, si :</a:t>
            </a:r>
          </a:p>
          <a:p>
            <a:pPr>
              <a:buNone/>
            </a:pPr>
            <a:r>
              <a:rPr lang="fr-FR" sz="2000" dirty="0" smtClean="0"/>
              <a:t>	on lui </a:t>
            </a:r>
            <a:r>
              <a:rPr lang="fr-FR" sz="2000" dirty="0" smtClean="0">
                <a:solidFill>
                  <a:srgbClr val="FF0000"/>
                </a:solidFill>
              </a:rPr>
              <a:t>retire ou ajoute de l’eau</a:t>
            </a:r>
            <a:r>
              <a:rPr lang="fr-FR" sz="2000" dirty="0" smtClean="0"/>
              <a:t>, dans le cas du séchage ou de la dilution,</a:t>
            </a:r>
          </a:p>
          <a:p>
            <a:pPr>
              <a:buNone/>
            </a:pPr>
            <a:r>
              <a:rPr lang="fr-FR" sz="2000" dirty="0" smtClean="0"/>
              <a:t>	ou, si on </a:t>
            </a:r>
            <a:r>
              <a:rPr lang="fr-FR" sz="2000" dirty="0" smtClean="0">
                <a:solidFill>
                  <a:srgbClr val="FF0000"/>
                </a:solidFill>
              </a:rPr>
              <a:t>augmente ou diminue sa température</a:t>
            </a:r>
            <a:r>
              <a:rPr lang="fr-FR" sz="2000" dirty="0"/>
              <a:t>.</a:t>
            </a:r>
            <a:endParaRPr lang="fr-FR" sz="2000" dirty="0" smtClean="0"/>
          </a:p>
          <a:p>
            <a:pPr>
              <a:buNone/>
            </a:pPr>
            <a:r>
              <a:rPr lang="fr-FR" sz="2000" dirty="0" smtClean="0"/>
              <a:t>	</a:t>
            </a:r>
          </a:p>
          <a:p>
            <a:pPr>
              <a:buNone/>
            </a:pPr>
            <a:r>
              <a:rPr lang="fr-FR" sz="2000" u="sng" dirty="0" smtClean="0"/>
              <a:t>Remarque : </a:t>
            </a:r>
          </a:p>
          <a:p>
            <a:pPr>
              <a:buNone/>
            </a:pPr>
            <a:r>
              <a:rPr lang="fr-FR" sz="2000" dirty="0" smtClean="0"/>
              <a:t>     	un élément cristallisable peut passer à l’état « vitreux solide», sans cristalliser, si on lui retire son eau libre très rapidement. </a:t>
            </a:r>
          </a:p>
          <a:p>
            <a:pPr>
              <a:buNone/>
            </a:pPr>
            <a:r>
              <a:rPr lang="fr-FR" sz="2000" dirty="0" smtClean="0"/>
              <a:t>	Ce phénomène est rencontré dans le cas du séchage des aliments par atomisation, où les temps de séjour sont très courts &gt; cas du lactose.</a:t>
            </a:r>
          </a:p>
          <a:p>
            <a:pPr>
              <a:buNone/>
            </a:pPr>
            <a:r>
              <a:rPr lang="fr-FR" sz="2000" dirty="0" smtClean="0">
                <a:solidFill>
                  <a:srgbClr val="FF0000"/>
                </a:solidFill>
              </a:rPr>
              <a:t>	</a:t>
            </a:r>
            <a:r>
              <a:rPr lang="fr-FR" sz="2000" b="1" dirty="0" smtClean="0">
                <a:solidFill>
                  <a:srgbClr val="FF0000"/>
                </a:solidFill>
              </a:rPr>
              <a:t>Cet état final de la matière est appelé « amorphe » en opposition à l’état « cristallisé ».</a:t>
            </a:r>
            <a:endParaRPr lang="fr-FR" sz="20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1643050"/>
            <a:ext cx="6781800" cy="4786346"/>
          </a:xfrm>
          <a:prstGeom prst="rect">
            <a:avLst/>
          </a:prstGeom>
          <a:noFill/>
          <a:ln w="9525">
            <a:noFill/>
            <a:miter lim="800000"/>
            <a:headEnd/>
            <a:tailEnd/>
          </a:ln>
        </p:spPr>
        <p:txBody>
          <a:bodyPr/>
          <a:lstStyle/>
          <a:p>
            <a:pPr marL="742950" lvl="1" indent="-285750">
              <a:spcBef>
                <a:spcPct val="20000"/>
              </a:spcBef>
              <a:buFontTx/>
              <a:buChar char="–"/>
            </a:pPr>
            <a:endParaRPr lang="en-AU" b="1" dirty="0" smtClean="0">
              <a:solidFill>
                <a:srgbClr val="002060"/>
              </a:solidFill>
            </a:endParaRPr>
          </a:p>
          <a:p>
            <a:pPr marL="742950" lvl="1" indent="-285750">
              <a:spcBef>
                <a:spcPct val="20000"/>
              </a:spcBef>
              <a:buFontTx/>
              <a:buChar char="–"/>
            </a:pPr>
            <a:endParaRPr lang="en-AU" b="1" dirty="0" smtClean="0">
              <a:solidFill>
                <a:srgbClr val="002060"/>
              </a:solidFill>
            </a:endParaRPr>
          </a:p>
          <a:p>
            <a:pPr marL="742950" lvl="1" indent="-285750">
              <a:spcBef>
                <a:spcPct val="20000"/>
              </a:spcBef>
              <a:buFontTx/>
              <a:buChar char="–"/>
            </a:pPr>
            <a:r>
              <a:rPr lang="en-AU" b="1" dirty="0" err="1" smtClean="0">
                <a:solidFill>
                  <a:srgbClr val="002060"/>
                </a:solidFill>
              </a:rPr>
              <a:t>Amorphe</a:t>
            </a:r>
            <a:endParaRPr lang="en-AU" b="1" dirty="0">
              <a:solidFill>
                <a:srgbClr val="002060"/>
              </a:solidFill>
            </a:endParaRPr>
          </a:p>
          <a:p>
            <a:pPr marL="1143000" lvl="2" indent="-228600">
              <a:spcBef>
                <a:spcPct val="20000"/>
              </a:spcBef>
              <a:buFontTx/>
              <a:buChar char="•"/>
            </a:pPr>
            <a:r>
              <a:rPr lang="en-AU" dirty="0" err="1">
                <a:solidFill>
                  <a:srgbClr val="002060"/>
                </a:solidFill>
              </a:rPr>
              <a:t>Désordre</a:t>
            </a:r>
            <a:r>
              <a:rPr lang="en-AU" dirty="0">
                <a:solidFill>
                  <a:srgbClr val="002060"/>
                </a:solidFill>
              </a:rPr>
              <a:t> </a:t>
            </a:r>
            <a:r>
              <a:rPr lang="en-AU" dirty="0" err="1">
                <a:solidFill>
                  <a:srgbClr val="002060"/>
                </a:solidFill>
              </a:rPr>
              <a:t>moléculaire</a:t>
            </a:r>
            <a:endParaRPr lang="en-AU" dirty="0">
              <a:solidFill>
                <a:srgbClr val="002060"/>
              </a:solidFill>
            </a:endParaRPr>
          </a:p>
          <a:p>
            <a:pPr marL="1143000" lvl="2" indent="-228600">
              <a:spcBef>
                <a:spcPct val="20000"/>
              </a:spcBef>
              <a:buFontTx/>
              <a:buChar char="•"/>
            </a:pPr>
            <a:r>
              <a:rPr lang="en-AU" dirty="0" err="1">
                <a:solidFill>
                  <a:srgbClr val="002060"/>
                </a:solidFill>
              </a:rPr>
              <a:t>Très</a:t>
            </a:r>
            <a:r>
              <a:rPr lang="en-AU" dirty="0">
                <a:solidFill>
                  <a:srgbClr val="002060"/>
                </a:solidFill>
              </a:rPr>
              <a:t> </a:t>
            </a:r>
            <a:r>
              <a:rPr lang="en-AU" dirty="0" err="1" smtClean="0">
                <a:solidFill>
                  <a:srgbClr val="002060"/>
                </a:solidFill>
              </a:rPr>
              <a:t>hygroscopique</a:t>
            </a:r>
            <a:r>
              <a:rPr lang="en-AU" dirty="0" smtClean="0">
                <a:solidFill>
                  <a:srgbClr val="002060"/>
                </a:solidFill>
              </a:rPr>
              <a:t> (reprise </a:t>
            </a:r>
            <a:r>
              <a:rPr lang="en-AU" dirty="0" err="1" smtClean="0">
                <a:solidFill>
                  <a:srgbClr val="002060"/>
                </a:solidFill>
              </a:rPr>
              <a:t>d’humidité</a:t>
            </a:r>
            <a:r>
              <a:rPr lang="en-AU" dirty="0" smtClean="0">
                <a:solidFill>
                  <a:srgbClr val="002060"/>
                </a:solidFill>
              </a:rPr>
              <a:t>)</a:t>
            </a:r>
            <a:endParaRPr lang="en-AU" dirty="0">
              <a:solidFill>
                <a:srgbClr val="002060"/>
              </a:solidFill>
            </a:endParaRPr>
          </a:p>
          <a:p>
            <a:pPr marL="1143000" lvl="2" indent="-228600">
              <a:spcBef>
                <a:spcPct val="20000"/>
              </a:spcBef>
              <a:buFontTx/>
              <a:buChar char="•"/>
            </a:pPr>
            <a:r>
              <a:rPr lang="en-AU" dirty="0">
                <a:solidFill>
                  <a:srgbClr val="FF0000"/>
                </a:solidFill>
              </a:rPr>
              <a:t>Passage à </a:t>
            </a:r>
            <a:r>
              <a:rPr lang="en-AU" dirty="0" err="1">
                <a:solidFill>
                  <a:srgbClr val="FF0000"/>
                </a:solidFill>
              </a:rPr>
              <a:t>l’état</a:t>
            </a:r>
            <a:r>
              <a:rPr lang="en-AU" dirty="0">
                <a:solidFill>
                  <a:srgbClr val="FF0000"/>
                </a:solidFill>
              </a:rPr>
              <a:t> </a:t>
            </a:r>
            <a:r>
              <a:rPr lang="en-AU" dirty="0" err="1">
                <a:solidFill>
                  <a:srgbClr val="FF0000"/>
                </a:solidFill>
              </a:rPr>
              <a:t>vitreux</a:t>
            </a:r>
            <a:r>
              <a:rPr lang="en-AU" dirty="0">
                <a:solidFill>
                  <a:srgbClr val="FF0000"/>
                </a:solidFill>
              </a:rPr>
              <a:t> en </a:t>
            </a:r>
            <a:r>
              <a:rPr lang="en-AU" dirty="0" err="1">
                <a:solidFill>
                  <a:srgbClr val="FF0000"/>
                </a:solidFill>
              </a:rPr>
              <a:t>cours</a:t>
            </a:r>
            <a:r>
              <a:rPr lang="en-AU" dirty="0">
                <a:solidFill>
                  <a:srgbClr val="FF0000"/>
                </a:solidFill>
              </a:rPr>
              <a:t> de </a:t>
            </a:r>
            <a:r>
              <a:rPr lang="en-AU" dirty="0" err="1">
                <a:solidFill>
                  <a:srgbClr val="FF0000"/>
                </a:solidFill>
              </a:rPr>
              <a:t>séchage</a:t>
            </a:r>
            <a:endParaRPr lang="en-AU" dirty="0">
              <a:solidFill>
                <a:srgbClr val="FF0000"/>
              </a:solidFill>
            </a:endParaRPr>
          </a:p>
          <a:p>
            <a:pPr marL="1143000" lvl="2" indent="-228600">
              <a:spcBef>
                <a:spcPct val="20000"/>
              </a:spcBef>
              <a:buFontTx/>
              <a:buChar char="•"/>
            </a:pPr>
            <a:r>
              <a:rPr lang="en-AU" dirty="0" err="1" smtClean="0">
                <a:solidFill>
                  <a:srgbClr val="002060"/>
                </a:solidFill>
              </a:rPr>
              <a:t>Prédominant</a:t>
            </a:r>
            <a:r>
              <a:rPr lang="en-AU" dirty="0" smtClean="0">
                <a:solidFill>
                  <a:srgbClr val="002060"/>
                </a:solidFill>
              </a:rPr>
              <a:t> </a:t>
            </a:r>
            <a:r>
              <a:rPr lang="en-AU" dirty="0" err="1">
                <a:solidFill>
                  <a:srgbClr val="002060"/>
                </a:solidFill>
              </a:rPr>
              <a:t>dans</a:t>
            </a:r>
            <a:r>
              <a:rPr lang="en-AU" dirty="0">
                <a:solidFill>
                  <a:srgbClr val="002060"/>
                </a:solidFill>
              </a:rPr>
              <a:t> </a:t>
            </a:r>
            <a:r>
              <a:rPr lang="en-AU" dirty="0" err="1">
                <a:solidFill>
                  <a:srgbClr val="002060"/>
                </a:solidFill>
              </a:rPr>
              <a:t>certains</a:t>
            </a:r>
            <a:r>
              <a:rPr lang="en-AU" dirty="0">
                <a:solidFill>
                  <a:srgbClr val="002060"/>
                </a:solidFill>
              </a:rPr>
              <a:t> aliments secs</a:t>
            </a:r>
          </a:p>
          <a:p>
            <a:pPr marL="342900" indent="-342900">
              <a:spcBef>
                <a:spcPct val="20000"/>
              </a:spcBef>
            </a:pPr>
            <a:r>
              <a:rPr lang="en-AU" dirty="0" smtClean="0">
                <a:solidFill>
                  <a:srgbClr val="006600"/>
                </a:solidFill>
              </a:rPr>
              <a:t> 	(les bonbons </a:t>
            </a:r>
            <a:r>
              <a:rPr lang="en-AU" dirty="0" err="1" smtClean="0">
                <a:solidFill>
                  <a:srgbClr val="006600"/>
                </a:solidFill>
              </a:rPr>
              <a:t>acidulés</a:t>
            </a:r>
            <a:r>
              <a:rPr lang="en-AU" dirty="0" smtClean="0">
                <a:solidFill>
                  <a:srgbClr val="006600"/>
                </a:solidFill>
              </a:rPr>
              <a:t> </a:t>
            </a:r>
            <a:r>
              <a:rPr lang="en-AU" dirty="0" err="1" smtClean="0">
                <a:solidFill>
                  <a:srgbClr val="006600"/>
                </a:solidFill>
              </a:rPr>
              <a:t>sont</a:t>
            </a:r>
            <a:r>
              <a:rPr lang="en-AU" dirty="0" smtClean="0">
                <a:solidFill>
                  <a:srgbClr val="006600"/>
                </a:solidFill>
              </a:rPr>
              <a:t> un </a:t>
            </a:r>
            <a:r>
              <a:rPr lang="en-AU" dirty="0" err="1" smtClean="0">
                <a:solidFill>
                  <a:srgbClr val="006600"/>
                </a:solidFill>
              </a:rPr>
              <a:t>exemple</a:t>
            </a:r>
            <a:r>
              <a:rPr lang="en-AU" dirty="0" smtClean="0">
                <a:solidFill>
                  <a:srgbClr val="006600"/>
                </a:solidFill>
              </a:rPr>
              <a:t> de </a:t>
            </a:r>
            <a:r>
              <a:rPr lang="en-AU" dirty="0" err="1" smtClean="0">
                <a:solidFill>
                  <a:srgbClr val="006600"/>
                </a:solidFill>
              </a:rPr>
              <a:t>sucre</a:t>
            </a:r>
            <a:r>
              <a:rPr lang="en-AU" dirty="0" smtClean="0">
                <a:solidFill>
                  <a:srgbClr val="006600"/>
                </a:solidFill>
              </a:rPr>
              <a:t> à </a:t>
            </a:r>
            <a:r>
              <a:rPr lang="en-AU" dirty="0" err="1" smtClean="0">
                <a:solidFill>
                  <a:srgbClr val="006600"/>
                </a:solidFill>
              </a:rPr>
              <a:t>l’état</a:t>
            </a:r>
            <a:r>
              <a:rPr lang="en-AU" dirty="0" smtClean="0">
                <a:solidFill>
                  <a:srgbClr val="006600"/>
                </a:solidFill>
              </a:rPr>
              <a:t> </a:t>
            </a:r>
            <a:r>
              <a:rPr lang="en-AU" dirty="0" err="1" smtClean="0">
                <a:solidFill>
                  <a:srgbClr val="006600"/>
                </a:solidFill>
              </a:rPr>
              <a:t>vitreux</a:t>
            </a:r>
            <a:r>
              <a:rPr lang="en-AU" dirty="0" smtClean="0">
                <a:solidFill>
                  <a:srgbClr val="006600"/>
                </a:solidFill>
              </a:rPr>
              <a:t>)</a:t>
            </a:r>
          </a:p>
          <a:p>
            <a:pPr marL="342900" indent="-342900">
              <a:spcBef>
                <a:spcPct val="20000"/>
              </a:spcBef>
            </a:pPr>
            <a:endParaRPr lang="en-AU" dirty="0">
              <a:solidFill>
                <a:srgbClr val="002060"/>
              </a:solidFill>
            </a:endParaRPr>
          </a:p>
          <a:p>
            <a:pPr marL="742950" lvl="1" indent="-285750">
              <a:spcBef>
                <a:spcPct val="20000"/>
              </a:spcBef>
              <a:buFontTx/>
              <a:buChar char="–"/>
            </a:pPr>
            <a:r>
              <a:rPr lang="en-AU" b="1" dirty="0">
                <a:solidFill>
                  <a:srgbClr val="002060"/>
                </a:solidFill>
              </a:rPr>
              <a:t>Cristal</a:t>
            </a:r>
          </a:p>
          <a:p>
            <a:pPr marL="1143000" lvl="2" indent="-228600">
              <a:spcBef>
                <a:spcPct val="20000"/>
              </a:spcBef>
              <a:buFontTx/>
              <a:buChar char="•"/>
            </a:pPr>
            <a:r>
              <a:rPr lang="en-AU" dirty="0">
                <a:solidFill>
                  <a:srgbClr val="002060"/>
                </a:solidFill>
              </a:rPr>
              <a:t>Structure </a:t>
            </a:r>
            <a:r>
              <a:rPr lang="en-AU" dirty="0" err="1">
                <a:solidFill>
                  <a:srgbClr val="002060"/>
                </a:solidFill>
              </a:rPr>
              <a:t>moléculaire</a:t>
            </a:r>
            <a:r>
              <a:rPr lang="en-AU" dirty="0">
                <a:solidFill>
                  <a:srgbClr val="002060"/>
                </a:solidFill>
              </a:rPr>
              <a:t> </a:t>
            </a:r>
            <a:r>
              <a:rPr lang="en-AU" dirty="0" err="1">
                <a:solidFill>
                  <a:srgbClr val="002060"/>
                </a:solidFill>
              </a:rPr>
              <a:t>organisée</a:t>
            </a:r>
            <a:endParaRPr lang="en-AU" dirty="0">
              <a:solidFill>
                <a:srgbClr val="002060"/>
              </a:solidFill>
            </a:endParaRPr>
          </a:p>
          <a:p>
            <a:pPr marL="1143000" lvl="2" indent="-228600">
              <a:spcBef>
                <a:spcPct val="20000"/>
              </a:spcBef>
              <a:buFontTx/>
              <a:buChar char="•"/>
            </a:pPr>
            <a:r>
              <a:rPr lang="en-AU" dirty="0">
                <a:solidFill>
                  <a:srgbClr val="002060"/>
                </a:solidFill>
              </a:rPr>
              <a:t>Non </a:t>
            </a:r>
            <a:r>
              <a:rPr lang="en-AU" dirty="0" err="1">
                <a:solidFill>
                  <a:srgbClr val="002060"/>
                </a:solidFill>
              </a:rPr>
              <a:t>hygroscopique</a:t>
            </a:r>
            <a:endParaRPr lang="en-AU" dirty="0">
              <a:solidFill>
                <a:srgbClr val="002060"/>
              </a:solidFill>
            </a:endParaRPr>
          </a:p>
          <a:p>
            <a:pPr marL="1143000" lvl="2" indent="-228600">
              <a:spcBef>
                <a:spcPct val="20000"/>
              </a:spcBef>
              <a:buFontTx/>
              <a:buChar char="•"/>
            </a:pPr>
            <a:r>
              <a:rPr lang="en-AU" dirty="0">
                <a:solidFill>
                  <a:srgbClr val="FF0000"/>
                </a:solidFill>
              </a:rPr>
              <a:t>Pas de transition </a:t>
            </a:r>
            <a:r>
              <a:rPr lang="en-AU" dirty="0" err="1">
                <a:solidFill>
                  <a:srgbClr val="FF0000"/>
                </a:solidFill>
              </a:rPr>
              <a:t>vitreuse</a:t>
            </a:r>
            <a:endParaRPr lang="en-AU" dirty="0">
              <a:solidFill>
                <a:srgbClr val="FF0000"/>
              </a:solidFill>
            </a:endParaRPr>
          </a:p>
          <a:p>
            <a:pPr marL="342900" indent="-342900">
              <a:spcBef>
                <a:spcPct val="20000"/>
              </a:spcBef>
            </a:pPr>
            <a:r>
              <a:rPr lang="en-AU" dirty="0" smtClean="0">
                <a:solidFill>
                  <a:srgbClr val="006600"/>
                </a:solidFill>
              </a:rPr>
              <a:t>	(le </a:t>
            </a:r>
            <a:r>
              <a:rPr lang="en-AU" dirty="0" err="1" smtClean="0">
                <a:solidFill>
                  <a:srgbClr val="006600"/>
                </a:solidFill>
              </a:rPr>
              <a:t>sucre</a:t>
            </a:r>
            <a:r>
              <a:rPr lang="en-AU" dirty="0" smtClean="0">
                <a:solidFill>
                  <a:srgbClr val="006600"/>
                </a:solidFill>
              </a:rPr>
              <a:t> </a:t>
            </a:r>
            <a:r>
              <a:rPr lang="en-AU" dirty="0" err="1" smtClean="0">
                <a:solidFill>
                  <a:srgbClr val="006600"/>
                </a:solidFill>
              </a:rPr>
              <a:t>candi</a:t>
            </a:r>
            <a:r>
              <a:rPr lang="en-AU" dirty="0" smtClean="0">
                <a:solidFill>
                  <a:srgbClr val="006600"/>
                </a:solidFill>
              </a:rPr>
              <a:t> </a:t>
            </a:r>
            <a:r>
              <a:rPr lang="en-AU" dirty="0" err="1" smtClean="0">
                <a:solidFill>
                  <a:srgbClr val="006600"/>
                </a:solidFill>
              </a:rPr>
              <a:t>est</a:t>
            </a:r>
            <a:r>
              <a:rPr lang="en-AU" dirty="0" smtClean="0">
                <a:solidFill>
                  <a:srgbClr val="006600"/>
                </a:solidFill>
              </a:rPr>
              <a:t> un </a:t>
            </a:r>
            <a:r>
              <a:rPr lang="en-AU" dirty="0" err="1" smtClean="0">
                <a:solidFill>
                  <a:srgbClr val="006600"/>
                </a:solidFill>
              </a:rPr>
              <a:t>exemple</a:t>
            </a:r>
            <a:r>
              <a:rPr lang="en-AU" dirty="0" smtClean="0">
                <a:solidFill>
                  <a:srgbClr val="006600"/>
                </a:solidFill>
              </a:rPr>
              <a:t> de </a:t>
            </a:r>
            <a:r>
              <a:rPr lang="en-AU" dirty="0" err="1" smtClean="0">
                <a:solidFill>
                  <a:srgbClr val="006600"/>
                </a:solidFill>
              </a:rPr>
              <a:t>produit</a:t>
            </a:r>
            <a:r>
              <a:rPr lang="en-AU" dirty="0" smtClean="0">
                <a:solidFill>
                  <a:srgbClr val="006600"/>
                </a:solidFill>
              </a:rPr>
              <a:t> </a:t>
            </a:r>
            <a:r>
              <a:rPr lang="en-AU" dirty="0" err="1" smtClean="0">
                <a:solidFill>
                  <a:srgbClr val="006600"/>
                </a:solidFill>
              </a:rPr>
              <a:t>cristallisé</a:t>
            </a:r>
            <a:r>
              <a:rPr lang="en-AU" dirty="0" smtClean="0">
                <a:solidFill>
                  <a:srgbClr val="006600"/>
                </a:solidFill>
              </a:rPr>
              <a:t>)</a:t>
            </a:r>
            <a:endParaRPr lang="en-AU" dirty="0">
              <a:solidFill>
                <a:srgbClr val="006600"/>
              </a:solidFill>
            </a:endParaRPr>
          </a:p>
        </p:txBody>
      </p:sp>
      <p:grpSp>
        <p:nvGrpSpPr>
          <p:cNvPr id="2" name="Group 19"/>
          <p:cNvGrpSpPr>
            <a:grpSpLocks/>
          </p:cNvGrpSpPr>
          <p:nvPr/>
        </p:nvGrpSpPr>
        <p:grpSpPr bwMode="auto">
          <a:xfrm>
            <a:off x="7367614" y="2657476"/>
            <a:ext cx="990600" cy="914400"/>
            <a:chOff x="2400" y="3120"/>
            <a:chExt cx="624" cy="576"/>
          </a:xfrm>
        </p:grpSpPr>
        <p:sp>
          <p:nvSpPr>
            <p:cNvPr id="13332" name="Oval 20"/>
            <p:cNvSpPr>
              <a:spLocks noChangeAspect="1" noChangeArrowheads="1"/>
            </p:cNvSpPr>
            <p:nvPr/>
          </p:nvSpPr>
          <p:spPr bwMode="auto">
            <a:xfrm>
              <a:off x="2400" y="3168"/>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3" name="Oval 21"/>
            <p:cNvSpPr>
              <a:spLocks noChangeAspect="1" noChangeArrowheads="1"/>
            </p:cNvSpPr>
            <p:nvPr/>
          </p:nvSpPr>
          <p:spPr bwMode="auto">
            <a:xfrm>
              <a:off x="2736" y="3168"/>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4" name="Oval 22"/>
            <p:cNvSpPr>
              <a:spLocks noChangeAspect="1" noChangeArrowheads="1"/>
            </p:cNvSpPr>
            <p:nvPr/>
          </p:nvSpPr>
          <p:spPr bwMode="auto">
            <a:xfrm>
              <a:off x="2400" y="3360"/>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5" name="Oval 23"/>
            <p:cNvSpPr>
              <a:spLocks noChangeAspect="1" noChangeArrowheads="1"/>
            </p:cNvSpPr>
            <p:nvPr/>
          </p:nvSpPr>
          <p:spPr bwMode="auto">
            <a:xfrm>
              <a:off x="2880" y="3312"/>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6" name="Oval 24"/>
            <p:cNvSpPr>
              <a:spLocks noChangeAspect="1" noChangeArrowheads="1"/>
            </p:cNvSpPr>
            <p:nvPr/>
          </p:nvSpPr>
          <p:spPr bwMode="auto">
            <a:xfrm>
              <a:off x="2544" y="3312"/>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7" name="Oval 25"/>
            <p:cNvSpPr>
              <a:spLocks noChangeAspect="1" noChangeArrowheads="1"/>
            </p:cNvSpPr>
            <p:nvPr/>
          </p:nvSpPr>
          <p:spPr bwMode="auto">
            <a:xfrm>
              <a:off x="2400" y="3552"/>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8" name="Oval 26"/>
            <p:cNvSpPr>
              <a:spLocks noChangeAspect="1" noChangeArrowheads="1"/>
            </p:cNvSpPr>
            <p:nvPr/>
          </p:nvSpPr>
          <p:spPr bwMode="auto">
            <a:xfrm>
              <a:off x="2592" y="3504"/>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39" name="Oval 27"/>
            <p:cNvSpPr>
              <a:spLocks noChangeAspect="1" noChangeArrowheads="1"/>
            </p:cNvSpPr>
            <p:nvPr/>
          </p:nvSpPr>
          <p:spPr bwMode="auto">
            <a:xfrm>
              <a:off x="2784" y="3504"/>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40" name="Oval 28"/>
            <p:cNvSpPr>
              <a:spLocks noChangeAspect="1" noChangeArrowheads="1"/>
            </p:cNvSpPr>
            <p:nvPr/>
          </p:nvSpPr>
          <p:spPr bwMode="auto">
            <a:xfrm>
              <a:off x="2736" y="3312"/>
              <a:ext cx="144" cy="144"/>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41" name="Oval 29"/>
            <p:cNvSpPr>
              <a:spLocks noChangeAspect="1" noChangeArrowheads="1"/>
            </p:cNvSpPr>
            <p:nvPr/>
          </p:nvSpPr>
          <p:spPr bwMode="auto">
            <a:xfrm>
              <a:off x="2592" y="3120"/>
              <a:ext cx="144" cy="144"/>
            </a:xfrm>
            <a:prstGeom prst="ellipse">
              <a:avLst/>
            </a:prstGeom>
            <a:solidFill>
              <a:srgbClr val="FFFF00"/>
            </a:solidFill>
            <a:ln w="9525">
              <a:solidFill>
                <a:schemeClr val="tx1"/>
              </a:solidFill>
              <a:round/>
              <a:headEnd/>
              <a:tailEnd/>
            </a:ln>
          </p:spPr>
          <p:txBody>
            <a:bodyPr wrap="none" anchor="ctr"/>
            <a:lstStyle/>
            <a:p>
              <a:endParaRPr lang="fr-FR"/>
            </a:p>
          </p:txBody>
        </p:sp>
      </p:grpSp>
      <p:sp>
        <p:nvSpPr>
          <p:cNvPr id="13317" name="Oval 30"/>
          <p:cNvSpPr>
            <a:spLocks noChangeAspect="1" noChangeArrowheads="1"/>
          </p:cNvSpPr>
          <p:nvPr/>
        </p:nvSpPr>
        <p:spPr bwMode="auto">
          <a:xfrm>
            <a:off x="6042039" y="50577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18" name="Oval 31"/>
          <p:cNvSpPr>
            <a:spLocks noChangeAspect="1" noChangeArrowheads="1"/>
          </p:cNvSpPr>
          <p:nvPr/>
        </p:nvSpPr>
        <p:spPr bwMode="auto">
          <a:xfrm>
            <a:off x="6499239" y="50577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19" name="Oval 32"/>
          <p:cNvSpPr>
            <a:spLocks noChangeAspect="1" noChangeArrowheads="1"/>
          </p:cNvSpPr>
          <p:nvPr/>
        </p:nvSpPr>
        <p:spPr bwMode="auto">
          <a:xfrm>
            <a:off x="6042039" y="52863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0" name="Oval 33"/>
          <p:cNvSpPr>
            <a:spLocks noChangeAspect="1" noChangeArrowheads="1"/>
          </p:cNvSpPr>
          <p:nvPr/>
        </p:nvSpPr>
        <p:spPr bwMode="auto">
          <a:xfrm>
            <a:off x="6499239" y="55149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1" name="Oval 34"/>
          <p:cNvSpPr>
            <a:spLocks noChangeAspect="1" noChangeArrowheads="1"/>
          </p:cNvSpPr>
          <p:nvPr/>
        </p:nvSpPr>
        <p:spPr bwMode="auto">
          <a:xfrm>
            <a:off x="6042039" y="57435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2" name="Oval 35"/>
          <p:cNvSpPr>
            <a:spLocks noChangeAspect="1" noChangeArrowheads="1"/>
          </p:cNvSpPr>
          <p:nvPr/>
        </p:nvSpPr>
        <p:spPr bwMode="auto">
          <a:xfrm>
            <a:off x="6042039" y="55149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3" name="Oval 36"/>
          <p:cNvSpPr>
            <a:spLocks noChangeAspect="1" noChangeArrowheads="1"/>
          </p:cNvSpPr>
          <p:nvPr/>
        </p:nvSpPr>
        <p:spPr bwMode="auto">
          <a:xfrm>
            <a:off x="6270639" y="52863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4" name="Oval 37"/>
          <p:cNvSpPr>
            <a:spLocks noChangeAspect="1" noChangeArrowheads="1"/>
          </p:cNvSpPr>
          <p:nvPr/>
        </p:nvSpPr>
        <p:spPr bwMode="auto">
          <a:xfrm>
            <a:off x="6499239" y="52863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5" name="Oval 38"/>
          <p:cNvSpPr>
            <a:spLocks noChangeAspect="1" noChangeArrowheads="1"/>
          </p:cNvSpPr>
          <p:nvPr/>
        </p:nvSpPr>
        <p:spPr bwMode="auto">
          <a:xfrm>
            <a:off x="6270639" y="55149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6" name="Oval 39"/>
          <p:cNvSpPr>
            <a:spLocks noChangeAspect="1" noChangeArrowheads="1"/>
          </p:cNvSpPr>
          <p:nvPr/>
        </p:nvSpPr>
        <p:spPr bwMode="auto">
          <a:xfrm>
            <a:off x="6270639" y="50577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7" name="Oval 40"/>
          <p:cNvSpPr>
            <a:spLocks noChangeAspect="1" noChangeArrowheads="1"/>
          </p:cNvSpPr>
          <p:nvPr/>
        </p:nvSpPr>
        <p:spPr bwMode="auto">
          <a:xfrm>
            <a:off x="6270639" y="57435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8" name="Oval 41"/>
          <p:cNvSpPr>
            <a:spLocks noChangeAspect="1" noChangeArrowheads="1"/>
          </p:cNvSpPr>
          <p:nvPr/>
        </p:nvSpPr>
        <p:spPr bwMode="auto">
          <a:xfrm>
            <a:off x="6499239" y="5743588"/>
            <a:ext cx="228600" cy="228600"/>
          </a:xfrm>
          <a:prstGeom prst="ellipse">
            <a:avLst/>
          </a:prstGeom>
          <a:solidFill>
            <a:srgbClr val="FFFF00"/>
          </a:solidFill>
          <a:ln w="9525">
            <a:solidFill>
              <a:schemeClr val="tx1"/>
            </a:solidFill>
            <a:round/>
            <a:headEnd/>
            <a:tailEnd/>
          </a:ln>
        </p:spPr>
        <p:txBody>
          <a:bodyPr wrap="none" anchor="ctr"/>
          <a:lstStyle/>
          <a:p>
            <a:endParaRPr lang="fr-FR"/>
          </a:p>
        </p:txBody>
      </p:sp>
      <p:sp>
        <p:nvSpPr>
          <p:cNvPr id="13329" name="AutoShape 42"/>
          <p:cNvSpPr>
            <a:spLocks noChangeAspect="1" noChangeArrowheads="1"/>
          </p:cNvSpPr>
          <p:nvPr/>
        </p:nvSpPr>
        <p:spPr bwMode="auto">
          <a:xfrm>
            <a:off x="7113609" y="5200664"/>
            <a:ext cx="603250" cy="603250"/>
          </a:xfrm>
          <a:prstGeom prst="cube">
            <a:avLst>
              <a:gd name="adj" fmla="val 25000"/>
            </a:avLst>
          </a:prstGeom>
          <a:solidFill>
            <a:srgbClr val="FFFF00"/>
          </a:solidFill>
          <a:ln w="9525">
            <a:solidFill>
              <a:schemeClr val="tx1"/>
            </a:solidFill>
            <a:miter lim="800000"/>
            <a:headEnd/>
            <a:tailEnd/>
          </a:ln>
        </p:spPr>
        <p:txBody>
          <a:bodyPr wrap="none" anchor="ctr"/>
          <a:lstStyle/>
          <a:p>
            <a:endParaRPr lang="fr-FR"/>
          </a:p>
        </p:txBody>
      </p:sp>
      <p:sp>
        <p:nvSpPr>
          <p:cNvPr id="13330" name="AutoShape 43"/>
          <p:cNvSpPr>
            <a:spLocks noChangeAspect="1" noChangeArrowheads="1"/>
          </p:cNvSpPr>
          <p:nvPr/>
        </p:nvSpPr>
        <p:spPr bwMode="auto">
          <a:xfrm>
            <a:off x="7970865" y="5486416"/>
            <a:ext cx="530225" cy="458788"/>
          </a:xfrm>
          <a:prstGeom prst="hexagon">
            <a:avLst>
              <a:gd name="adj" fmla="val 28893"/>
              <a:gd name="vf" fmla="val 115470"/>
            </a:avLst>
          </a:prstGeom>
          <a:solidFill>
            <a:srgbClr val="FFFF00"/>
          </a:solidFill>
          <a:ln w="9525">
            <a:solidFill>
              <a:schemeClr val="tx1"/>
            </a:solidFill>
            <a:miter lim="800000"/>
            <a:headEnd/>
            <a:tailEnd/>
          </a:ln>
        </p:spPr>
        <p:txBody>
          <a:bodyPr wrap="none" anchor="ctr"/>
          <a:lstStyle/>
          <a:p>
            <a:endParaRPr lang="fr-FR"/>
          </a:p>
        </p:txBody>
      </p:sp>
      <p:sp>
        <p:nvSpPr>
          <p:cNvPr id="13331" name="AutoShape 44"/>
          <p:cNvSpPr>
            <a:spLocks noChangeAspect="1" noChangeArrowheads="1"/>
          </p:cNvSpPr>
          <p:nvPr/>
        </p:nvSpPr>
        <p:spPr bwMode="auto">
          <a:xfrm>
            <a:off x="7042171" y="5986482"/>
            <a:ext cx="1444625" cy="228600"/>
          </a:xfrm>
          <a:prstGeom prst="cube">
            <a:avLst>
              <a:gd name="adj" fmla="val 25000"/>
            </a:avLst>
          </a:prstGeom>
          <a:solidFill>
            <a:srgbClr val="FFFF00"/>
          </a:solidFill>
          <a:ln w="9525">
            <a:solidFill>
              <a:schemeClr val="tx1"/>
            </a:solidFill>
            <a:miter lim="800000"/>
            <a:headEnd/>
            <a:tailEnd/>
          </a:ln>
        </p:spPr>
        <p:txBody>
          <a:bodyPr wrap="none" anchor="ctr"/>
          <a:lstStyle/>
          <a:p>
            <a:endParaRPr lang="fr-FR"/>
          </a:p>
        </p:txBody>
      </p:sp>
      <p:sp>
        <p:nvSpPr>
          <p:cNvPr id="31" name="Rectangle 30"/>
          <p:cNvSpPr/>
          <p:nvPr/>
        </p:nvSpPr>
        <p:spPr>
          <a:xfrm>
            <a:off x="285720" y="1610013"/>
            <a:ext cx="7471917" cy="461665"/>
          </a:xfrm>
          <a:prstGeom prst="rect">
            <a:avLst/>
          </a:prstGeom>
        </p:spPr>
        <p:txBody>
          <a:bodyPr wrap="none">
            <a:spAutoFit/>
          </a:bodyPr>
          <a:lstStyle/>
          <a:p>
            <a:pPr marL="742950" lvl="1" indent="-285750">
              <a:spcBef>
                <a:spcPct val="20000"/>
              </a:spcBef>
            </a:pPr>
            <a:r>
              <a:rPr lang="en-AU" sz="2400" b="1" dirty="0" smtClean="0">
                <a:solidFill>
                  <a:srgbClr val="002060"/>
                </a:solidFill>
              </a:rPr>
              <a:t>Les </a:t>
            </a:r>
            <a:r>
              <a:rPr lang="en-AU" sz="2400" b="1" dirty="0" err="1" smtClean="0">
                <a:solidFill>
                  <a:srgbClr val="002060"/>
                </a:solidFill>
              </a:rPr>
              <a:t>matières</a:t>
            </a:r>
            <a:r>
              <a:rPr lang="en-AU" sz="2400" b="1" dirty="0" smtClean="0">
                <a:solidFill>
                  <a:srgbClr val="002060"/>
                </a:solidFill>
              </a:rPr>
              <a:t> </a:t>
            </a:r>
            <a:r>
              <a:rPr lang="en-AU" sz="2400" b="1" dirty="0" err="1" smtClean="0">
                <a:solidFill>
                  <a:srgbClr val="002060"/>
                </a:solidFill>
              </a:rPr>
              <a:t>solides</a:t>
            </a:r>
            <a:r>
              <a:rPr lang="en-AU" sz="2400" b="1" dirty="0" smtClean="0">
                <a:solidFill>
                  <a:srgbClr val="002060"/>
                </a:solidFill>
              </a:rPr>
              <a:t> se </a:t>
            </a:r>
            <a:r>
              <a:rPr lang="en-AU" sz="2400" b="1" dirty="0" err="1" smtClean="0">
                <a:solidFill>
                  <a:srgbClr val="002060"/>
                </a:solidFill>
              </a:rPr>
              <a:t>présentent</a:t>
            </a:r>
            <a:r>
              <a:rPr lang="en-AU" sz="2400" b="1" dirty="0" smtClean="0">
                <a:solidFill>
                  <a:srgbClr val="002060"/>
                </a:solidFill>
              </a:rPr>
              <a:t> </a:t>
            </a:r>
            <a:r>
              <a:rPr lang="en-AU" sz="2400" b="1" dirty="0" err="1" smtClean="0">
                <a:solidFill>
                  <a:srgbClr val="002060"/>
                </a:solidFill>
              </a:rPr>
              <a:t>sous</a:t>
            </a:r>
            <a:r>
              <a:rPr lang="en-AU" sz="2400" b="1" dirty="0" smtClean="0">
                <a:solidFill>
                  <a:srgbClr val="002060"/>
                </a:solidFill>
              </a:rPr>
              <a:t> </a:t>
            </a:r>
            <a:r>
              <a:rPr lang="en-AU" sz="2400" b="1" dirty="0" err="1" smtClean="0">
                <a:solidFill>
                  <a:srgbClr val="002060"/>
                </a:solidFill>
              </a:rPr>
              <a:t>deux</a:t>
            </a:r>
            <a:r>
              <a:rPr lang="en-AU" sz="2400" b="1" dirty="0" smtClean="0">
                <a:solidFill>
                  <a:srgbClr val="002060"/>
                </a:solidFill>
              </a:rPr>
              <a:t> formes :</a:t>
            </a:r>
            <a:endParaRPr lang="en-AU" sz="2400" b="1" dirty="0">
              <a:solidFill>
                <a:srgbClr val="002060"/>
              </a:solidFill>
            </a:endParaRPr>
          </a:p>
        </p:txBody>
      </p:sp>
      <p:sp>
        <p:nvSpPr>
          <p:cNvPr id="32" name="Titre 1"/>
          <p:cNvSpPr txBox="1">
            <a:spLocks/>
          </p:cNvSpPr>
          <p:nvPr/>
        </p:nvSpPr>
        <p:spPr>
          <a:xfrm>
            <a:off x="71406" y="285728"/>
            <a:ext cx="9001156"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strike="noStrike" kern="1200" cap="none" spc="0" normalizeH="0" baseline="0" noProof="0" dirty="0" smtClean="0">
                <a:ln>
                  <a:noFill/>
                </a:ln>
                <a:solidFill>
                  <a:srgbClr val="660066"/>
                </a:solidFill>
                <a:effectLst/>
                <a:uLnTx/>
                <a:uFillTx/>
                <a:latin typeface="+mj-lt"/>
                <a:ea typeface="+mj-ea"/>
                <a:cs typeface="+mj-cs"/>
              </a:rPr>
              <a:t>2 - Tg : La température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strike="noStrike" kern="1200" cap="none" spc="0" normalizeH="0" baseline="0" noProof="0" dirty="0" smtClean="0">
                <a:ln>
                  <a:noFill/>
                </a:ln>
                <a:solidFill>
                  <a:srgbClr val="660066"/>
                </a:solidFill>
                <a:effectLst/>
                <a:uLnTx/>
                <a:uFillTx/>
                <a:latin typeface="+mj-lt"/>
                <a:ea typeface="+mj-ea"/>
                <a:cs typeface="+mj-cs"/>
              </a:rPr>
              <a:t>de transition vitreuse </a:t>
            </a:r>
            <a:endParaRPr kumimoji="0" lang="fr-FR" sz="3600" b="1" i="0" strike="noStrike" kern="1200" cap="none" spc="0" normalizeH="0" baseline="0" noProof="0" dirty="0">
              <a:ln>
                <a:noFill/>
              </a:ln>
              <a:solidFill>
                <a:srgbClr val="66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spect="1" noChangeArrowheads="1"/>
          </p:cNvSpPr>
          <p:nvPr/>
        </p:nvSpPr>
        <p:spPr bwMode="auto">
          <a:xfrm>
            <a:off x="1290649" y="31861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3" name="Oval 5"/>
          <p:cNvSpPr>
            <a:spLocks noChangeAspect="1" noChangeArrowheads="1"/>
          </p:cNvSpPr>
          <p:nvPr/>
        </p:nvSpPr>
        <p:spPr bwMode="auto">
          <a:xfrm>
            <a:off x="1443049" y="34147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4" name="Oval 6"/>
          <p:cNvSpPr>
            <a:spLocks noChangeAspect="1" noChangeArrowheads="1"/>
          </p:cNvSpPr>
          <p:nvPr/>
        </p:nvSpPr>
        <p:spPr bwMode="auto">
          <a:xfrm>
            <a:off x="1214449" y="33385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5" name="Oval 7"/>
          <p:cNvSpPr>
            <a:spLocks noChangeAspect="1" noChangeArrowheads="1"/>
          </p:cNvSpPr>
          <p:nvPr/>
        </p:nvSpPr>
        <p:spPr bwMode="auto">
          <a:xfrm>
            <a:off x="1595449" y="33385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6" name="Oval 8"/>
          <p:cNvSpPr>
            <a:spLocks noChangeAspect="1" noChangeArrowheads="1"/>
          </p:cNvSpPr>
          <p:nvPr/>
        </p:nvSpPr>
        <p:spPr bwMode="auto">
          <a:xfrm>
            <a:off x="1595449" y="31861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7" name="Oval 9"/>
          <p:cNvSpPr>
            <a:spLocks noChangeAspect="1" noChangeArrowheads="1"/>
          </p:cNvSpPr>
          <p:nvPr/>
        </p:nvSpPr>
        <p:spPr bwMode="auto">
          <a:xfrm>
            <a:off x="1138249" y="31861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8" name="Oval 10"/>
          <p:cNvSpPr>
            <a:spLocks noChangeAspect="1" noChangeArrowheads="1"/>
          </p:cNvSpPr>
          <p:nvPr/>
        </p:nvSpPr>
        <p:spPr bwMode="auto">
          <a:xfrm>
            <a:off x="1443049" y="34147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9" name="Oval 11"/>
          <p:cNvSpPr>
            <a:spLocks noChangeAspect="1" noChangeArrowheads="1"/>
          </p:cNvSpPr>
          <p:nvPr/>
        </p:nvSpPr>
        <p:spPr bwMode="auto">
          <a:xfrm>
            <a:off x="1595449" y="34147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10" name="Oval 12"/>
          <p:cNvSpPr>
            <a:spLocks noChangeAspect="1" noChangeArrowheads="1"/>
          </p:cNvSpPr>
          <p:nvPr/>
        </p:nvSpPr>
        <p:spPr bwMode="auto">
          <a:xfrm>
            <a:off x="1747849" y="32623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11" name="Oval 13"/>
          <p:cNvSpPr>
            <a:spLocks noChangeAspect="1" noChangeArrowheads="1"/>
          </p:cNvSpPr>
          <p:nvPr/>
        </p:nvSpPr>
        <p:spPr bwMode="auto">
          <a:xfrm>
            <a:off x="1443049" y="3262324"/>
            <a:ext cx="309551" cy="309551"/>
          </a:xfrm>
          <a:prstGeom prst="ellipse">
            <a:avLst/>
          </a:prstGeom>
          <a:solidFill>
            <a:schemeClr val="accent2">
              <a:lumMod val="40000"/>
              <a:lumOff val="60000"/>
            </a:schemeClr>
          </a:solidFill>
          <a:ln w="9525">
            <a:solidFill>
              <a:schemeClr val="tx1"/>
            </a:solidFill>
            <a:round/>
            <a:headEnd/>
            <a:tailEnd/>
          </a:ln>
        </p:spPr>
        <p:txBody>
          <a:bodyPr wrap="none" anchor="ctr"/>
          <a:lstStyle/>
          <a:p>
            <a:endParaRPr lang="fr-FR"/>
          </a:p>
        </p:txBody>
      </p:sp>
      <p:sp>
        <p:nvSpPr>
          <p:cNvPr id="12" name="Line 14"/>
          <p:cNvSpPr>
            <a:spLocks noChangeShapeType="1"/>
          </p:cNvSpPr>
          <p:nvPr/>
        </p:nvSpPr>
        <p:spPr bwMode="auto">
          <a:xfrm flipV="1">
            <a:off x="2667000" y="3309950"/>
            <a:ext cx="3505200" cy="0"/>
          </a:xfrm>
          <a:prstGeom prst="line">
            <a:avLst/>
          </a:prstGeom>
          <a:noFill/>
          <a:ln w="76200">
            <a:solidFill>
              <a:srgbClr val="0000FF"/>
            </a:solidFill>
            <a:round/>
            <a:headEnd/>
            <a:tailEnd type="triangle" w="lg" len="med"/>
          </a:ln>
        </p:spPr>
        <p:txBody>
          <a:bodyPr/>
          <a:lstStyle/>
          <a:p>
            <a:endParaRPr lang="fr-FR"/>
          </a:p>
        </p:txBody>
      </p:sp>
      <p:sp>
        <p:nvSpPr>
          <p:cNvPr id="13" name="Text Box 15"/>
          <p:cNvSpPr txBox="1">
            <a:spLocks noChangeArrowheads="1"/>
          </p:cNvSpPr>
          <p:nvPr/>
        </p:nvSpPr>
        <p:spPr bwMode="auto">
          <a:xfrm>
            <a:off x="3733800" y="2881325"/>
            <a:ext cx="184150" cy="366713"/>
          </a:xfrm>
          <a:prstGeom prst="rect">
            <a:avLst/>
          </a:prstGeom>
          <a:noFill/>
          <a:ln w="9525">
            <a:noFill/>
            <a:miter lim="800000"/>
            <a:headEnd/>
            <a:tailEnd/>
          </a:ln>
        </p:spPr>
        <p:txBody>
          <a:bodyPr wrap="none">
            <a:spAutoFit/>
          </a:bodyPr>
          <a:lstStyle/>
          <a:p>
            <a:endParaRPr lang="fr-FR" sz="1800">
              <a:latin typeface="Arial" charset="0"/>
            </a:endParaRPr>
          </a:p>
        </p:txBody>
      </p:sp>
      <p:sp>
        <p:nvSpPr>
          <p:cNvPr id="14" name="Text Box 16"/>
          <p:cNvSpPr txBox="1">
            <a:spLocks noChangeArrowheads="1"/>
          </p:cNvSpPr>
          <p:nvPr/>
        </p:nvSpPr>
        <p:spPr bwMode="auto">
          <a:xfrm>
            <a:off x="3000364" y="2857496"/>
            <a:ext cx="2743200" cy="369332"/>
          </a:xfrm>
          <a:prstGeom prst="rect">
            <a:avLst/>
          </a:prstGeom>
          <a:noFill/>
          <a:ln w="9525">
            <a:noFill/>
            <a:miter lim="800000"/>
            <a:headEnd/>
            <a:tailEnd/>
          </a:ln>
        </p:spPr>
        <p:txBody>
          <a:bodyPr>
            <a:spAutoFit/>
          </a:bodyPr>
          <a:lstStyle/>
          <a:p>
            <a:pPr algn="ctr"/>
            <a:r>
              <a:rPr lang="en-US" b="1" dirty="0" err="1">
                <a:solidFill>
                  <a:srgbClr val="0000FF"/>
                </a:solidFill>
                <a:latin typeface="Arial" charset="0"/>
              </a:rPr>
              <a:t>Refroidissement</a:t>
            </a:r>
            <a:endParaRPr lang="en-US" b="1" dirty="0">
              <a:solidFill>
                <a:srgbClr val="0000FF"/>
              </a:solidFill>
              <a:latin typeface="Arial" charset="0"/>
            </a:endParaRPr>
          </a:p>
        </p:txBody>
      </p:sp>
      <p:sp>
        <p:nvSpPr>
          <p:cNvPr id="15" name="Text Box 17"/>
          <p:cNvSpPr txBox="1">
            <a:spLocks noChangeArrowheads="1"/>
          </p:cNvSpPr>
          <p:nvPr/>
        </p:nvSpPr>
        <p:spPr bwMode="auto">
          <a:xfrm>
            <a:off x="990600" y="4071950"/>
            <a:ext cx="1255472" cy="923330"/>
          </a:xfrm>
          <a:prstGeom prst="rect">
            <a:avLst/>
          </a:prstGeom>
          <a:noFill/>
          <a:ln w="9525">
            <a:noFill/>
            <a:miter lim="800000"/>
            <a:headEnd/>
            <a:tailEnd/>
          </a:ln>
        </p:spPr>
        <p:txBody>
          <a:bodyPr wrap="none">
            <a:spAutoFit/>
          </a:bodyPr>
          <a:lstStyle/>
          <a:p>
            <a:pPr algn="ctr"/>
            <a:r>
              <a:rPr lang="en-US" dirty="0" err="1" smtClean="0">
                <a:solidFill>
                  <a:srgbClr val="FF0000"/>
                </a:solidFill>
                <a:latin typeface="Arial" charset="0"/>
              </a:rPr>
              <a:t>Liquide</a:t>
            </a:r>
            <a:endParaRPr lang="en-US" dirty="0" smtClean="0">
              <a:solidFill>
                <a:srgbClr val="FF0000"/>
              </a:solidFill>
              <a:latin typeface="Arial" charset="0"/>
            </a:endParaRPr>
          </a:p>
          <a:p>
            <a:pPr algn="ctr"/>
            <a:endParaRPr lang="en-US" dirty="0">
              <a:solidFill>
                <a:srgbClr val="FF0000"/>
              </a:solidFill>
              <a:latin typeface="Arial" charset="0"/>
            </a:endParaRPr>
          </a:p>
          <a:p>
            <a:pPr algn="ctr"/>
            <a:r>
              <a:rPr lang="en-US" i="1" dirty="0">
                <a:solidFill>
                  <a:srgbClr val="002060"/>
                </a:solidFill>
                <a:latin typeface="Symbol" pitchFamily="18" charset="2"/>
              </a:rPr>
              <a:t>m</a:t>
            </a:r>
            <a:r>
              <a:rPr lang="en-US" i="1" dirty="0">
                <a:solidFill>
                  <a:srgbClr val="002060"/>
                </a:solidFill>
                <a:latin typeface="Arial" charset="0"/>
              </a:rPr>
              <a:t>&lt;10</a:t>
            </a:r>
            <a:r>
              <a:rPr lang="en-US" i="1" baseline="30000" dirty="0">
                <a:solidFill>
                  <a:srgbClr val="002060"/>
                </a:solidFill>
                <a:latin typeface="Arial" charset="0"/>
              </a:rPr>
              <a:t>7</a:t>
            </a:r>
            <a:r>
              <a:rPr lang="en-US" i="1" dirty="0">
                <a:solidFill>
                  <a:srgbClr val="002060"/>
                </a:solidFill>
                <a:latin typeface="Arial" charset="0"/>
              </a:rPr>
              <a:t>Pa.s</a:t>
            </a:r>
          </a:p>
        </p:txBody>
      </p:sp>
      <p:sp>
        <p:nvSpPr>
          <p:cNvPr id="16" name="Text Box 18"/>
          <p:cNvSpPr txBox="1">
            <a:spLocks noChangeArrowheads="1"/>
          </p:cNvSpPr>
          <p:nvPr/>
        </p:nvSpPr>
        <p:spPr bwMode="auto">
          <a:xfrm>
            <a:off x="6629400" y="4027500"/>
            <a:ext cx="1712913" cy="1200329"/>
          </a:xfrm>
          <a:prstGeom prst="rect">
            <a:avLst/>
          </a:prstGeom>
          <a:noFill/>
          <a:ln w="9525">
            <a:noFill/>
            <a:miter lim="800000"/>
            <a:headEnd/>
            <a:tailEnd/>
          </a:ln>
        </p:spPr>
        <p:txBody>
          <a:bodyPr>
            <a:spAutoFit/>
          </a:bodyPr>
          <a:lstStyle/>
          <a:p>
            <a:pPr algn="ctr"/>
            <a:r>
              <a:rPr lang="en-US" dirty="0" err="1" smtClean="0">
                <a:solidFill>
                  <a:srgbClr val="FF0000"/>
                </a:solidFill>
                <a:latin typeface="Arial" charset="0"/>
              </a:rPr>
              <a:t>Solide</a:t>
            </a:r>
            <a:endParaRPr lang="en-US" dirty="0" smtClean="0">
              <a:solidFill>
                <a:srgbClr val="FF0000"/>
              </a:solidFill>
              <a:latin typeface="Arial" charset="0"/>
            </a:endParaRPr>
          </a:p>
          <a:p>
            <a:pPr algn="ctr"/>
            <a:endParaRPr lang="en-US" dirty="0">
              <a:solidFill>
                <a:srgbClr val="FF0000"/>
              </a:solidFill>
              <a:latin typeface="Arial" charset="0"/>
            </a:endParaRPr>
          </a:p>
          <a:p>
            <a:pPr algn="ctr"/>
            <a:r>
              <a:rPr lang="en-US" i="1" dirty="0">
                <a:solidFill>
                  <a:srgbClr val="002060"/>
                </a:solidFill>
                <a:latin typeface="Symbol" pitchFamily="18" charset="2"/>
              </a:rPr>
              <a:t>m</a:t>
            </a:r>
            <a:r>
              <a:rPr lang="en-US" i="1" dirty="0">
                <a:solidFill>
                  <a:srgbClr val="002060"/>
                </a:solidFill>
                <a:latin typeface="Arial" charset="0"/>
              </a:rPr>
              <a:t>&gt;10</a:t>
            </a:r>
            <a:r>
              <a:rPr lang="en-US" i="1" baseline="30000" dirty="0">
                <a:solidFill>
                  <a:srgbClr val="002060"/>
                </a:solidFill>
                <a:latin typeface="Arial" charset="0"/>
              </a:rPr>
              <a:t>12</a:t>
            </a:r>
            <a:r>
              <a:rPr lang="en-US" i="1" dirty="0">
                <a:solidFill>
                  <a:srgbClr val="002060"/>
                </a:solidFill>
                <a:latin typeface="Arial" charset="0"/>
              </a:rPr>
              <a:t>Pa.s</a:t>
            </a:r>
          </a:p>
          <a:p>
            <a:endParaRPr lang="en-US" i="1" dirty="0">
              <a:latin typeface="Arial" charset="0"/>
            </a:endParaRPr>
          </a:p>
        </p:txBody>
      </p:sp>
      <p:sp>
        <p:nvSpPr>
          <p:cNvPr id="17" name="Text Box 19"/>
          <p:cNvSpPr txBox="1">
            <a:spLocks noChangeArrowheads="1"/>
          </p:cNvSpPr>
          <p:nvPr/>
        </p:nvSpPr>
        <p:spPr bwMode="auto">
          <a:xfrm>
            <a:off x="2819400" y="4100525"/>
            <a:ext cx="3370263" cy="519113"/>
          </a:xfrm>
          <a:prstGeom prst="rect">
            <a:avLst/>
          </a:prstGeom>
          <a:noFill/>
          <a:ln w="9525">
            <a:noFill/>
            <a:miter lim="800000"/>
            <a:headEnd/>
            <a:tailEnd/>
          </a:ln>
        </p:spPr>
        <p:txBody>
          <a:bodyPr wrap="none">
            <a:spAutoFit/>
          </a:bodyPr>
          <a:lstStyle/>
          <a:p>
            <a:r>
              <a:rPr lang="en-US" sz="2800" b="1" dirty="0">
                <a:solidFill>
                  <a:srgbClr val="002060"/>
                </a:solidFill>
                <a:latin typeface="Arial" charset="0"/>
              </a:rPr>
              <a:t>Transition </a:t>
            </a:r>
            <a:r>
              <a:rPr lang="en-US" sz="2800" b="1" dirty="0" err="1">
                <a:solidFill>
                  <a:srgbClr val="002060"/>
                </a:solidFill>
                <a:latin typeface="Arial" charset="0"/>
              </a:rPr>
              <a:t>vitreuse</a:t>
            </a:r>
            <a:endParaRPr lang="en-US" sz="2800" b="1" dirty="0">
              <a:solidFill>
                <a:srgbClr val="002060"/>
              </a:solidFill>
              <a:latin typeface="Arial" charset="0"/>
            </a:endParaRPr>
          </a:p>
        </p:txBody>
      </p:sp>
      <p:grpSp>
        <p:nvGrpSpPr>
          <p:cNvPr id="18" name="Group 20"/>
          <p:cNvGrpSpPr>
            <a:grpSpLocks/>
          </p:cNvGrpSpPr>
          <p:nvPr/>
        </p:nvGrpSpPr>
        <p:grpSpPr bwMode="auto">
          <a:xfrm>
            <a:off x="6400800" y="3033725"/>
            <a:ext cx="990600" cy="609600"/>
            <a:chOff x="4032" y="2256"/>
            <a:chExt cx="624" cy="384"/>
          </a:xfrm>
        </p:grpSpPr>
        <p:sp>
          <p:nvSpPr>
            <p:cNvPr id="19" name="Oval 21"/>
            <p:cNvSpPr>
              <a:spLocks noChangeAspect="1" noChangeArrowheads="1"/>
            </p:cNvSpPr>
            <p:nvPr/>
          </p:nvSpPr>
          <p:spPr bwMode="auto">
            <a:xfrm>
              <a:off x="4128" y="2256"/>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0" name="Oval 22"/>
            <p:cNvSpPr>
              <a:spLocks noChangeAspect="1" noChangeArrowheads="1"/>
            </p:cNvSpPr>
            <p:nvPr/>
          </p:nvSpPr>
          <p:spPr bwMode="auto">
            <a:xfrm>
              <a:off x="4512" y="2400"/>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1" name="Oval 23"/>
            <p:cNvSpPr>
              <a:spLocks noChangeAspect="1" noChangeArrowheads="1"/>
            </p:cNvSpPr>
            <p:nvPr/>
          </p:nvSpPr>
          <p:spPr bwMode="auto">
            <a:xfrm>
              <a:off x="4032" y="2448"/>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2" name="Oval 24"/>
            <p:cNvSpPr>
              <a:spLocks noChangeAspect="1" noChangeArrowheads="1"/>
            </p:cNvSpPr>
            <p:nvPr/>
          </p:nvSpPr>
          <p:spPr bwMode="auto">
            <a:xfrm>
              <a:off x="4368" y="2496"/>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3" name="Oval 25"/>
            <p:cNvSpPr>
              <a:spLocks noChangeAspect="1" noChangeArrowheads="1"/>
            </p:cNvSpPr>
            <p:nvPr/>
          </p:nvSpPr>
          <p:spPr bwMode="auto">
            <a:xfrm>
              <a:off x="4320" y="2256"/>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4" name="Oval 26"/>
            <p:cNvSpPr>
              <a:spLocks noChangeAspect="1" noChangeArrowheads="1"/>
            </p:cNvSpPr>
            <p:nvPr/>
          </p:nvSpPr>
          <p:spPr bwMode="auto">
            <a:xfrm>
              <a:off x="4032" y="2256"/>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5" name="Oval 27"/>
            <p:cNvSpPr>
              <a:spLocks noChangeAspect="1" noChangeArrowheads="1"/>
            </p:cNvSpPr>
            <p:nvPr/>
          </p:nvSpPr>
          <p:spPr bwMode="auto">
            <a:xfrm>
              <a:off x="4224" y="2400"/>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6" name="Oval 28"/>
            <p:cNvSpPr>
              <a:spLocks noChangeAspect="1" noChangeArrowheads="1"/>
            </p:cNvSpPr>
            <p:nvPr/>
          </p:nvSpPr>
          <p:spPr bwMode="auto">
            <a:xfrm>
              <a:off x="4320" y="2400"/>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7" name="Oval 29"/>
            <p:cNvSpPr>
              <a:spLocks noChangeAspect="1" noChangeArrowheads="1"/>
            </p:cNvSpPr>
            <p:nvPr/>
          </p:nvSpPr>
          <p:spPr bwMode="auto">
            <a:xfrm>
              <a:off x="4512" y="2256"/>
              <a:ext cx="144" cy="144"/>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 name="Oval 30"/>
            <p:cNvSpPr>
              <a:spLocks noChangeAspect="1" noChangeArrowheads="1"/>
            </p:cNvSpPr>
            <p:nvPr/>
          </p:nvSpPr>
          <p:spPr bwMode="auto">
            <a:xfrm>
              <a:off x="4128" y="2496"/>
              <a:ext cx="144" cy="144"/>
            </a:xfrm>
            <a:prstGeom prst="ellipse">
              <a:avLst/>
            </a:prstGeom>
            <a:solidFill>
              <a:schemeClr val="accent1"/>
            </a:solidFill>
            <a:ln w="9525">
              <a:solidFill>
                <a:schemeClr val="tx1"/>
              </a:solidFill>
              <a:round/>
              <a:headEnd/>
              <a:tailEnd/>
            </a:ln>
          </p:spPr>
          <p:txBody>
            <a:bodyPr wrap="none" anchor="ctr"/>
            <a:lstStyle/>
            <a:p>
              <a:endParaRPr lang="fr-FR"/>
            </a:p>
          </p:txBody>
        </p:sp>
      </p:grpSp>
      <p:sp>
        <p:nvSpPr>
          <p:cNvPr id="29" name="Rectangle 31"/>
          <p:cNvSpPr>
            <a:spLocks noChangeArrowheads="1"/>
          </p:cNvSpPr>
          <p:nvPr/>
        </p:nvSpPr>
        <p:spPr bwMode="auto">
          <a:xfrm>
            <a:off x="3352800" y="3567125"/>
            <a:ext cx="1674813" cy="457200"/>
          </a:xfrm>
          <a:prstGeom prst="rect">
            <a:avLst/>
          </a:prstGeom>
          <a:noFill/>
          <a:ln w="9525">
            <a:noFill/>
            <a:miter lim="800000"/>
            <a:headEnd/>
            <a:tailEnd/>
          </a:ln>
        </p:spPr>
        <p:txBody>
          <a:bodyPr wrap="none">
            <a:spAutoFit/>
          </a:bodyPr>
          <a:lstStyle/>
          <a:p>
            <a:r>
              <a:rPr lang="en-US" b="1" dirty="0" err="1">
                <a:solidFill>
                  <a:srgbClr val="FF0000"/>
                </a:solidFill>
                <a:latin typeface="Arial" charset="0"/>
              </a:rPr>
              <a:t>Chauffage</a:t>
            </a:r>
            <a:endParaRPr lang="en-US" b="1" dirty="0">
              <a:solidFill>
                <a:srgbClr val="FF0000"/>
              </a:solidFill>
              <a:latin typeface="Arial" charset="0"/>
            </a:endParaRPr>
          </a:p>
        </p:txBody>
      </p:sp>
      <p:sp>
        <p:nvSpPr>
          <p:cNvPr id="30" name="Line 32"/>
          <p:cNvSpPr>
            <a:spLocks noChangeShapeType="1"/>
          </p:cNvSpPr>
          <p:nvPr/>
        </p:nvSpPr>
        <p:spPr bwMode="auto">
          <a:xfrm flipH="1">
            <a:off x="2286000" y="3567125"/>
            <a:ext cx="3352800" cy="0"/>
          </a:xfrm>
          <a:prstGeom prst="line">
            <a:avLst/>
          </a:prstGeom>
          <a:noFill/>
          <a:ln w="76200">
            <a:solidFill>
              <a:srgbClr val="FF0000"/>
            </a:solidFill>
            <a:round/>
            <a:headEnd/>
            <a:tailEnd type="triangle" w="lg" len="med"/>
          </a:ln>
        </p:spPr>
        <p:txBody>
          <a:bodyPr/>
          <a:lstStyle/>
          <a:p>
            <a:endParaRPr lang="fr-FR"/>
          </a:p>
        </p:txBody>
      </p:sp>
      <p:sp>
        <p:nvSpPr>
          <p:cNvPr id="31" name="Rectangle 18"/>
          <p:cNvSpPr txBox="1">
            <a:spLocks noChangeArrowheads="1"/>
          </p:cNvSpPr>
          <p:nvPr/>
        </p:nvSpPr>
        <p:spPr>
          <a:xfrm>
            <a:off x="785786" y="142852"/>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uLnTx/>
                <a:uFillTx/>
                <a:latin typeface="+mj-lt"/>
                <a:ea typeface="+mj-ea"/>
                <a:cs typeface="+mj-cs"/>
              </a:rPr>
              <a:t>Etats physiques des solides</a:t>
            </a:r>
          </a:p>
        </p:txBody>
      </p:sp>
      <p:sp>
        <p:nvSpPr>
          <p:cNvPr id="32" name="Text Box 16"/>
          <p:cNvSpPr txBox="1">
            <a:spLocks noChangeArrowheads="1"/>
          </p:cNvSpPr>
          <p:nvPr/>
        </p:nvSpPr>
        <p:spPr bwMode="auto">
          <a:xfrm>
            <a:off x="1000100" y="1711099"/>
            <a:ext cx="7143800" cy="646331"/>
          </a:xfrm>
          <a:prstGeom prst="rect">
            <a:avLst/>
          </a:prstGeom>
          <a:noFill/>
          <a:ln w="9525">
            <a:noFill/>
            <a:miter lim="800000"/>
            <a:headEnd/>
            <a:tailEnd/>
          </a:ln>
        </p:spPr>
        <p:txBody>
          <a:bodyPr wrap="square">
            <a:spAutoFit/>
          </a:bodyPr>
          <a:lstStyle/>
          <a:p>
            <a:r>
              <a:rPr lang="en-US" b="1" dirty="0" smtClean="0">
                <a:latin typeface="Arial" charset="0"/>
              </a:rPr>
              <a:t>La variation de </a:t>
            </a:r>
            <a:r>
              <a:rPr lang="en-US" b="1" dirty="0" err="1" smtClean="0">
                <a:latin typeface="Arial" charset="0"/>
              </a:rPr>
              <a:t>température</a:t>
            </a:r>
            <a:r>
              <a:rPr lang="en-US" b="1" dirty="0" smtClean="0">
                <a:latin typeface="Arial" charset="0"/>
              </a:rPr>
              <a:t> change la </a:t>
            </a:r>
            <a:r>
              <a:rPr lang="en-US" b="1" dirty="0" err="1" smtClean="0">
                <a:latin typeface="Arial" charset="0"/>
              </a:rPr>
              <a:t>viscosité</a:t>
            </a:r>
            <a:r>
              <a:rPr lang="en-US" b="1" dirty="0" smtClean="0">
                <a:latin typeface="Arial" charset="0"/>
              </a:rPr>
              <a:t> et </a:t>
            </a:r>
            <a:r>
              <a:rPr lang="en-US" b="1" dirty="0" err="1" smtClean="0">
                <a:latin typeface="Arial" charset="0"/>
              </a:rPr>
              <a:t>l’état</a:t>
            </a:r>
            <a:r>
              <a:rPr lang="en-US" b="1" dirty="0" smtClean="0">
                <a:latin typeface="Arial" charset="0"/>
              </a:rPr>
              <a:t> de la </a:t>
            </a:r>
            <a:r>
              <a:rPr lang="en-US" b="1" dirty="0" err="1" smtClean="0">
                <a:latin typeface="Arial" charset="0"/>
              </a:rPr>
              <a:t>matière</a:t>
            </a:r>
            <a:r>
              <a:rPr lang="en-US" b="1" dirty="0" smtClean="0">
                <a:latin typeface="Arial" charset="0"/>
              </a:rPr>
              <a:t> </a:t>
            </a:r>
            <a:r>
              <a:rPr lang="en-US" b="1" dirty="0" err="1" smtClean="0">
                <a:latin typeface="Arial" charset="0"/>
              </a:rPr>
              <a:t>amorphe</a:t>
            </a:r>
            <a:r>
              <a:rPr lang="en-US" b="1" dirty="0" smtClean="0">
                <a:latin typeface="Arial" charset="0"/>
              </a:rPr>
              <a:t>.</a:t>
            </a:r>
            <a:endParaRPr lang="en-US" b="1" dirty="0">
              <a:latin typeface="Arial" charset="0"/>
            </a:endParaRPr>
          </a:p>
        </p:txBody>
      </p:sp>
      <p:sp>
        <p:nvSpPr>
          <p:cNvPr id="33" name="Text Box 16"/>
          <p:cNvSpPr txBox="1">
            <a:spLocks noChangeArrowheads="1"/>
          </p:cNvSpPr>
          <p:nvPr/>
        </p:nvSpPr>
        <p:spPr bwMode="auto">
          <a:xfrm>
            <a:off x="642910" y="5214950"/>
            <a:ext cx="7643866" cy="923330"/>
          </a:xfrm>
          <a:prstGeom prst="rect">
            <a:avLst/>
          </a:prstGeom>
          <a:noFill/>
          <a:ln w="9525">
            <a:noFill/>
            <a:miter lim="800000"/>
            <a:headEnd/>
            <a:tailEnd/>
          </a:ln>
        </p:spPr>
        <p:txBody>
          <a:bodyPr wrap="square">
            <a:spAutoFit/>
          </a:bodyPr>
          <a:lstStyle/>
          <a:p>
            <a:pPr algn="ctr"/>
            <a:r>
              <a:rPr lang="en-US" b="1" dirty="0" smtClean="0">
                <a:solidFill>
                  <a:srgbClr val="FF0000"/>
                </a:solidFill>
                <a:latin typeface="Arial" charset="0"/>
              </a:rPr>
              <a:t>La </a:t>
            </a:r>
            <a:r>
              <a:rPr lang="en-US" b="1" dirty="0" err="1" smtClean="0">
                <a:solidFill>
                  <a:srgbClr val="FF0000"/>
                </a:solidFill>
                <a:latin typeface="Arial" charset="0"/>
              </a:rPr>
              <a:t>température</a:t>
            </a:r>
            <a:r>
              <a:rPr lang="en-US" b="1" dirty="0" smtClean="0">
                <a:solidFill>
                  <a:srgbClr val="FF0000"/>
                </a:solidFill>
                <a:latin typeface="Arial" charset="0"/>
              </a:rPr>
              <a:t> de transition </a:t>
            </a:r>
            <a:r>
              <a:rPr lang="en-US" b="1" dirty="0" err="1" smtClean="0">
                <a:solidFill>
                  <a:srgbClr val="FF0000"/>
                </a:solidFill>
                <a:latin typeface="Arial" charset="0"/>
              </a:rPr>
              <a:t>vitreuse</a:t>
            </a:r>
            <a:r>
              <a:rPr lang="en-US" b="1" dirty="0" smtClean="0">
                <a:solidFill>
                  <a:srgbClr val="FF0000"/>
                </a:solidFill>
                <a:latin typeface="Arial" charset="0"/>
              </a:rPr>
              <a:t> </a:t>
            </a:r>
            <a:r>
              <a:rPr lang="en-US" b="1" dirty="0" err="1" smtClean="0">
                <a:solidFill>
                  <a:srgbClr val="FF0000"/>
                </a:solidFill>
                <a:latin typeface="Arial" charset="0"/>
              </a:rPr>
              <a:t>indique</a:t>
            </a:r>
            <a:r>
              <a:rPr lang="en-US" b="1" dirty="0" smtClean="0">
                <a:solidFill>
                  <a:srgbClr val="FF0000"/>
                </a:solidFill>
                <a:latin typeface="Arial" charset="0"/>
              </a:rPr>
              <a:t> le point central </a:t>
            </a:r>
            <a:r>
              <a:rPr lang="en-US" b="1" dirty="0" err="1" smtClean="0">
                <a:solidFill>
                  <a:srgbClr val="FF0000"/>
                </a:solidFill>
                <a:latin typeface="Arial" charset="0"/>
              </a:rPr>
              <a:t>d’une</a:t>
            </a:r>
            <a:r>
              <a:rPr lang="en-US" b="1" dirty="0" smtClean="0">
                <a:solidFill>
                  <a:srgbClr val="FF0000"/>
                </a:solidFill>
                <a:latin typeface="Arial" charset="0"/>
              </a:rPr>
              <a:t> zone </a:t>
            </a:r>
            <a:r>
              <a:rPr lang="en-US" b="1" dirty="0" err="1" smtClean="0">
                <a:solidFill>
                  <a:srgbClr val="FF0000"/>
                </a:solidFill>
                <a:latin typeface="Arial" charset="0"/>
              </a:rPr>
              <a:t>où</a:t>
            </a:r>
            <a:r>
              <a:rPr lang="en-US" b="1" dirty="0" smtClean="0">
                <a:solidFill>
                  <a:srgbClr val="FF0000"/>
                </a:solidFill>
                <a:latin typeface="Arial" charset="0"/>
              </a:rPr>
              <a:t>, à environ 10-30°C en </a:t>
            </a:r>
            <a:r>
              <a:rPr lang="en-US" b="1" dirty="0" err="1" smtClean="0">
                <a:solidFill>
                  <a:srgbClr val="FF0000"/>
                </a:solidFill>
                <a:latin typeface="Arial" charset="0"/>
              </a:rPr>
              <a:t>desous</a:t>
            </a:r>
            <a:r>
              <a:rPr lang="en-US" b="1" dirty="0" smtClean="0">
                <a:solidFill>
                  <a:srgbClr val="FF0000"/>
                </a:solidFill>
                <a:latin typeface="Arial" charset="0"/>
              </a:rPr>
              <a:t> </a:t>
            </a:r>
            <a:r>
              <a:rPr lang="en-US" b="1" dirty="0" err="1" smtClean="0">
                <a:solidFill>
                  <a:srgbClr val="FF0000"/>
                </a:solidFill>
                <a:latin typeface="Arial" charset="0"/>
              </a:rPr>
              <a:t>ou</a:t>
            </a:r>
            <a:r>
              <a:rPr lang="en-US" b="1" dirty="0" smtClean="0">
                <a:solidFill>
                  <a:srgbClr val="FF0000"/>
                </a:solidFill>
                <a:latin typeface="Arial" charset="0"/>
              </a:rPr>
              <a:t> au </a:t>
            </a:r>
            <a:r>
              <a:rPr lang="en-US" b="1" dirty="0" err="1" smtClean="0">
                <a:solidFill>
                  <a:srgbClr val="FF0000"/>
                </a:solidFill>
                <a:latin typeface="Arial" charset="0"/>
              </a:rPr>
              <a:t>dessus</a:t>
            </a:r>
            <a:r>
              <a:rPr lang="en-US" b="1" dirty="0" smtClean="0">
                <a:solidFill>
                  <a:srgbClr val="FF0000"/>
                </a:solidFill>
                <a:latin typeface="Arial" charset="0"/>
              </a:rPr>
              <a:t> de </a:t>
            </a:r>
            <a:r>
              <a:rPr lang="en-US" b="1" dirty="0" err="1" smtClean="0">
                <a:solidFill>
                  <a:srgbClr val="FF0000"/>
                </a:solidFill>
                <a:latin typeface="Arial" charset="0"/>
              </a:rPr>
              <a:t>ce</a:t>
            </a:r>
            <a:r>
              <a:rPr lang="en-US" b="1" dirty="0" smtClean="0">
                <a:solidFill>
                  <a:srgbClr val="FF0000"/>
                </a:solidFill>
                <a:latin typeface="Arial" charset="0"/>
              </a:rPr>
              <a:t> point, on </a:t>
            </a:r>
            <a:r>
              <a:rPr lang="en-US" b="1" dirty="0" err="1" smtClean="0">
                <a:solidFill>
                  <a:srgbClr val="FF0000"/>
                </a:solidFill>
                <a:latin typeface="Arial" charset="0"/>
              </a:rPr>
              <a:t>est</a:t>
            </a:r>
            <a:r>
              <a:rPr lang="en-US" b="1" dirty="0" smtClean="0">
                <a:solidFill>
                  <a:srgbClr val="FF0000"/>
                </a:solidFill>
                <a:latin typeface="Arial" charset="0"/>
              </a:rPr>
              <a:t> à </a:t>
            </a:r>
            <a:r>
              <a:rPr lang="en-US" b="1" dirty="0" err="1" smtClean="0">
                <a:solidFill>
                  <a:srgbClr val="FF0000"/>
                </a:solidFill>
                <a:latin typeface="Arial" charset="0"/>
              </a:rPr>
              <a:t>l’état</a:t>
            </a:r>
            <a:r>
              <a:rPr lang="en-US" b="1" dirty="0" smtClean="0">
                <a:solidFill>
                  <a:srgbClr val="FF0000"/>
                </a:solidFill>
                <a:latin typeface="Arial" charset="0"/>
              </a:rPr>
              <a:t> </a:t>
            </a:r>
            <a:r>
              <a:rPr lang="en-US" b="1" dirty="0" err="1" smtClean="0">
                <a:solidFill>
                  <a:srgbClr val="FF0000"/>
                </a:solidFill>
                <a:latin typeface="Arial" charset="0"/>
              </a:rPr>
              <a:t>solide</a:t>
            </a:r>
            <a:r>
              <a:rPr lang="en-US" b="1" dirty="0" smtClean="0">
                <a:solidFill>
                  <a:srgbClr val="FF0000"/>
                </a:solidFill>
                <a:latin typeface="Arial" charset="0"/>
              </a:rPr>
              <a:t> </a:t>
            </a:r>
            <a:r>
              <a:rPr lang="en-US" b="1" dirty="0" err="1" smtClean="0">
                <a:solidFill>
                  <a:srgbClr val="FF0000"/>
                </a:solidFill>
                <a:latin typeface="Arial" charset="0"/>
              </a:rPr>
              <a:t>vitreux</a:t>
            </a:r>
            <a:r>
              <a:rPr lang="en-US" b="1" dirty="0" smtClean="0">
                <a:solidFill>
                  <a:srgbClr val="FF0000"/>
                </a:solidFill>
                <a:latin typeface="Arial" charset="0"/>
              </a:rPr>
              <a:t>, </a:t>
            </a:r>
            <a:r>
              <a:rPr lang="en-US" b="1" dirty="0" err="1" smtClean="0">
                <a:solidFill>
                  <a:srgbClr val="FF0000"/>
                </a:solidFill>
                <a:latin typeface="Arial" charset="0"/>
              </a:rPr>
              <a:t>ou</a:t>
            </a:r>
            <a:r>
              <a:rPr lang="en-US" b="1" dirty="0" smtClean="0">
                <a:solidFill>
                  <a:srgbClr val="FF0000"/>
                </a:solidFill>
                <a:latin typeface="Arial" charset="0"/>
              </a:rPr>
              <a:t> à </a:t>
            </a:r>
            <a:r>
              <a:rPr lang="en-US" b="1" dirty="0" err="1" smtClean="0">
                <a:solidFill>
                  <a:srgbClr val="FF0000"/>
                </a:solidFill>
                <a:latin typeface="Arial" charset="0"/>
              </a:rPr>
              <a:t>l’état</a:t>
            </a:r>
            <a:r>
              <a:rPr lang="en-US" b="1" dirty="0" smtClean="0">
                <a:solidFill>
                  <a:srgbClr val="FF0000"/>
                </a:solidFill>
                <a:latin typeface="Arial" charset="0"/>
              </a:rPr>
              <a:t> </a:t>
            </a:r>
            <a:r>
              <a:rPr lang="en-US" b="1" dirty="0" err="1" smtClean="0">
                <a:solidFill>
                  <a:srgbClr val="FF0000"/>
                </a:solidFill>
                <a:latin typeface="Arial" charset="0"/>
              </a:rPr>
              <a:t>proche</a:t>
            </a:r>
            <a:r>
              <a:rPr lang="en-US" b="1" dirty="0" smtClean="0">
                <a:solidFill>
                  <a:srgbClr val="FF0000"/>
                </a:solidFill>
                <a:latin typeface="Arial" charset="0"/>
              </a:rPr>
              <a:t> du point de fusion.</a:t>
            </a:r>
            <a:endParaRPr lang="en-US"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defRPr/>
            </a:pPr>
            <a:r>
              <a:rPr lang="fr-FR" sz="3600" b="1" dirty="0" smtClean="0">
                <a:solidFill>
                  <a:srgbClr val="660066"/>
                </a:solidFill>
              </a:rPr>
              <a:t>Etats physiques des solides</a:t>
            </a:r>
          </a:p>
        </p:txBody>
      </p:sp>
      <p:sp>
        <p:nvSpPr>
          <p:cNvPr id="3" name="Espace réservé du contenu 2"/>
          <p:cNvSpPr>
            <a:spLocks noGrp="1"/>
          </p:cNvSpPr>
          <p:nvPr>
            <p:ph idx="1"/>
          </p:nvPr>
        </p:nvSpPr>
        <p:spPr>
          <a:xfrm>
            <a:off x="714348" y="1643050"/>
            <a:ext cx="7786742" cy="4429156"/>
          </a:xfrm>
        </p:spPr>
        <p:txBody>
          <a:bodyPr>
            <a:normAutofit fontScale="85000" lnSpcReduction="20000"/>
          </a:bodyPr>
          <a:lstStyle/>
          <a:p>
            <a:pPr>
              <a:buNone/>
            </a:pPr>
            <a:r>
              <a:rPr lang="fr-FR" sz="2400" dirty="0" smtClean="0">
                <a:solidFill>
                  <a:srgbClr val="0000FF"/>
                </a:solidFill>
              </a:rPr>
              <a:t>Deux petits exemples visibles des effets de la Tg dans la vie courante :</a:t>
            </a:r>
          </a:p>
          <a:p>
            <a:pPr>
              <a:buNone/>
            </a:pPr>
            <a:endParaRPr lang="fr-FR" sz="2400" dirty="0" smtClean="0"/>
          </a:p>
          <a:p>
            <a:pPr>
              <a:buFont typeface="Wingdings" pitchFamily="2" charset="2"/>
              <a:buChar char="ü"/>
            </a:pPr>
            <a:r>
              <a:rPr lang="fr-FR" sz="2400" dirty="0" smtClean="0"/>
              <a:t>1 - Un  objet en plastique, comme un meuble de jardin souple en été, va se solidifier et risque de se briser sur un choc, à l’approche de températures hivernales. </a:t>
            </a:r>
          </a:p>
          <a:p>
            <a:pPr>
              <a:buNone/>
            </a:pPr>
            <a:r>
              <a:rPr lang="fr-FR" sz="2400" dirty="0" smtClean="0"/>
              <a:t>	On fabrique des objets en plastique plus ou moins souples et solides en jouant sur la Tg des mélanges de polymères. On peut atteindre facilement le point de fusion du plastique.</a:t>
            </a:r>
          </a:p>
          <a:p>
            <a:pPr>
              <a:buNone/>
            </a:pPr>
            <a:endParaRPr lang="fr-FR" sz="2400" dirty="0" smtClean="0"/>
          </a:p>
          <a:p>
            <a:pPr>
              <a:buFont typeface="Wingdings" pitchFamily="2" charset="2"/>
              <a:buChar char="ü"/>
            </a:pPr>
            <a:r>
              <a:rPr lang="fr-FR" sz="2400" dirty="0" smtClean="0"/>
              <a:t>2 – Une tablette de chewing-gum, qu’on peut plier facilement à température ambiante à 25°C, va se briser si vous la pliez après un passage au frigidaire à 6°C. </a:t>
            </a:r>
          </a:p>
          <a:p>
            <a:pPr>
              <a:buNone/>
            </a:pPr>
            <a:r>
              <a:rPr lang="fr-FR" sz="2400" dirty="0" smtClean="0"/>
              <a:t>	Si ce même chewing-gum est réchauffé dans une poche, il va commencer à devenir collant et atteindre rapidement son point de fusion. Un petit glaçon peut effacer les dégâts.</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939784"/>
          </a:xfrm>
        </p:spPr>
        <p:txBody>
          <a:bodyPr/>
          <a:lstStyle/>
          <a:p>
            <a:r>
              <a:rPr lang="fr-FR" b="1" dirty="0" smtClean="0">
                <a:solidFill>
                  <a:srgbClr val="660066"/>
                </a:solidFill>
              </a:rPr>
              <a:t>Le séchage</a:t>
            </a:r>
            <a:endParaRPr lang="fr-FR" b="1" dirty="0">
              <a:solidFill>
                <a:srgbClr val="660066"/>
              </a:solidFill>
            </a:endParaRPr>
          </a:p>
        </p:txBody>
      </p:sp>
      <p:sp>
        <p:nvSpPr>
          <p:cNvPr id="3" name="Espace réservé du contenu 2"/>
          <p:cNvSpPr>
            <a:spLocks noGrp="1"/>
          </p:cNvSpPr>
          <p:nvPr>
            <p:ph idx="1"/>
          </p:nvPr>
        </p:nvSpPr>
        <p:spPr>
          <a:xfrm>
            <a:off x="428596" y="1357298"/>
            <a:ext cx="8229600" cy="5257800"/>
          </a:xfrm>
        </p:spPr>
        <p:txBody>
          <a:bodyPr>
            <a:normAutofit fontScale="77500" lnSpcReduction="20000"/>
          </a:bodyPr>
          <a:lstStyle/>
          <a:p>
            <a:r>
              <a:rPr lang="fr-FR" sz="2400" dirty="0" smtClean="0"/>
              <a:t>Le séchage consiste à retirer de l’eau d’un produit de façon à faciliter sa conservation, diminuer son volume initial…</a:t>
            </a:r>
            <a:r>
              <a:rPr lang="fr-FR" sz="2400" dirty="0" err="1" smtClean="0"/>
              <a:t>etc</a:t>
            </a:r>
            <a:r>
              <a:rPr lang="fr-FR" sz="2400" dirty="0" smtClean="0"/>
              <a:t>…</a:t>
            </a:r>
          </a:p>
          <a:p>
            <a:pPr>
              <a:buNone/>
            </a:pPr>
            <a:endParaRPr lang="fr-FR" sz="2400" dirty="0" smtClean="0"/>
          </a:p>
          <a:p>
            <a:r>
              <a:rPr lang="fr-FR" sz="2400" dirty="0" smtClean="0"/>
              <a:t>Les éléments à maitriser dans le domaine du séchage sont :</a:t>
            </a:r>
          </a:p>
          <a:p>
            <a:pPr>
              <a:buNone/>
            </a:pPr>
            <a:endParaRPr lang="fr-FR" sz="2400" dirty="0" smtClean="0"/>
          </a:p>
          <a:p>
            <a:pPr lvl="1">
              <a:buFont typeface="Wingdings" pitchFamily="2" charset="2"/>
              <a:buChar char="Ø"/>
            </a:pPr>
            <a:r>
              <a:rPr lang="fr-FR" sz="2400" b="1" dirty="0" smtClean="0">
                <a:solidFill>
                  <a:srgbClr val="0000FF"/>
                </a:solidFill>
              </a:rPr>
              <a:t>Les propriétés de l’eau </a:t>
            </a:r>
            <a:r>
              <a:rPr lang="fr-FR" sz="2400" dirty="0" smtClean="0">
                <a:solidFill>
                  <a:srgbClr val="0000FF"/>
                </a:solidFill>
              </a:rPr>
              <a:t>&gt; humidité, activité de l’eau – partie 1</a:t>
            </a:r>
          </a:p>
          <a:p>
            <a:pPr lvl="1">
              <a:buFont typeface="Wingdings" pitchFamily="2" charset="2"/>
              <a:buChar char="Ø"/>
            </a:pPr>
            <a:endParaRPr lang="fr-FR" sz="2400" dirty="0" smtClean="0">
              <a:solidFill>
                <a:srgbClr val="0000FF"/>
              </a:solidFill>
            </a:endParaRPr>
          </a:p>
          <a:p>
            <a:pPr lvl="1">
              <a:buFont typeface="Wingdings" pitchFamily="2" charset="2"/>
              <a:buChar char="Ø"/>
            </a:pPr>
            <a:r>
              <a:rPr lang="fr-FR" sz="2400" b="1" dirty="0" smtClean="0">
                <a:solidFill>
                  <a:srgbClr val="0000FF"/>
                </a:solidFill>
              </a:rPr>
              <a:t>Les propriétés de la matière </a:t>
            </a:r>
            <a:r>
              <a:rPr lang="fr-FR" sz="2400" dirty="0" smtClean="0">
                <a:solidFill>
                  <a:srgbClr val="0000FF"/>
                </a:solidFill>
              </a:rPr>
              <a:t>&gt; Transition vitreuse – partie 1</a:t>
            </a:r>
          </a:p>
          <a:p>
            <a:pPr lvl="1">
              <a:buFont typeface="Wingdings" pitchFamily="2" charset="2"/>
              <a:buChar char="Ø"/>
            </a:pPr>
            <a:endParaRPr lang="fr-FR" sz="2400" dirty="0" smtClean="0">
              <a:solidFill>
                <a:srgbClr val="0000FF"/>
              </a:solidFill>
            </a:endParaRPr>
          </a:p>
          <a:p>
            <a:pPr lvl="1">
              <a:buFont typeface="Wingdings" pitchFamily="2" charset="2"/>
              <a:buChar char="Ø"/>
            </a:pPr>
            <a:r>
              <a:rPr lang="fr-FR" sz="2400" b="1" dirty="0" smtClean="0">
                <a:solidFill>
                  <a:srgbClr val="0000FF"/>
                </a:solidFill>
              </a:rPr>
              <a:t>Les propriétés de l’air </a:t>
            </a:r>
            <a:r>
              <a:rPr lang="fr-FR" sz="2400" dirty="0" smtClean="0">
                <a:solidFill>
                  <a:srgbClr val="0000FF"/>
                </a:solidFill>
              </a:rPr>
              <a:t>&gt; diagrammes de l’air humide – partie 2</a:t>
            </a:r>
          </a:p>
          <a:p>
            <a:pPr lvl="1">
              <a:buFont typeface="Wingdings" pitchFamily="2" charset="2"/>
              <a:buChar char="Ø"/>
            </a:pPr>
            <a:endParaRPr lang="fr-FR" sz="2400" dirty="0" smtClean="0">
              <a:solidFill>
                <a:srgbClr val="0000FF"/>
              </a:solidFill>
            </a:endParaRPr>
          </a:p>
          <a:p>
            <a:pPr lvl="1">
              <a:buFont typeface="Wingdings" pitchFamily="2" charset="2"/>
              <a:buChar char="Ø"/>
            </a:pPr>
            <a:r>
              <a:rPr lang="fr-FR" sz="2400" b="1" dirty="0" smtClean="0">
                <a:solidFill>
                  <a:srgbClr val="0000FF"/>
                </a:solidFill>
              </a:rPr>
              <a:t>Les processus </a:t>
            </a:r>
            <a:r>
              <a:rPr lang="fr-FR" sz="2400" dirty="0" smtClean="0">
                <a:solidFill>
                  <a:srgbClr val="0000FF"/>
                </a:solidFill>
              </a:rPr>
              <a:t>mis en œuvre pour obtenir un produit sec – partie 3</a:t>
            </a:r>
          </a:p>
          <a:p>
            <a:pPr lvl="1">
              <a:buFont typeface="Wingdings" pitchFamily="2" charset="2"/>
              <a:buChar char="Ø"/>
            </a:pPr>
            <a:endParaRPr lang="fr-FR" sz="2400" dirty="0" smtClean="0"/>
          </a:p>
          <a:p>
            <a:pPr lvl="1">
              <a:buNone/>
            </a:pPr>
            <a:r>
              <a:rPr lang="fr-FR" sz="2400" dirty="0" smtClean="0"/>
              <a:t>	Ces critères sont plus ou moins importants, suivant que l’on traite des produits alimentaires ou non et suivant leur composition.</a:t>
            </a:r>
          </a:p>
          <a:p>
            <a:pPr lvl="1">
              <a:buNone/>
            </a:pPr>
            <a:endParaRPr lang="fr-FR" sz="2400" dirty="0" smtClean="0"/>
          </a:p>
          <a:p>
            <a:pPr lvl="1">
              <a:buNone/>
            </a:pPr>
            <a:r>
              <a:rPr lang="fr-FR" sz="2400" dirty="0" smtClean="0"/>
              <a:t>	</a:t>
            </a:r>
            <a:r>
              <a:rPr lang="fr-FR" sz="2400" dirty="0" smtClean="0">
                <a:solidFill>
                  <a:srgbClr val="FF0000"/>
                </a:solidFill>
              </a:rPr>
              <a:t>Dans ces exposés, nous ne traiterons que du séchage par entrainement d’air et atomisation du produit.</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solidFill>
                  <a:srgbClr val="660066"/>
                </a:solidFill>
              </a:rPr>
              <a:t>Détermination de la température de transition vitreuse</a:t>
            </a:r>
            <a:r>
              <a:rPr lang="fr-FR" sz="4000" dirty="0" smtClean="0"/>
              <a:t/>
            </a:r>
            <a:br>
              <a:rPr lang="fr-FR" sz="4000" dirty="0" smtClean="0"/>
            </a:br>
            <a:r>
              <a:rPr lang="fr-FR" sz="2700" dirty="0" smtClean="0">
                <a:solidFill>
                  <a:srgbClr val="0000FF"/>
                </a:solidFill>
              </a:rPr>
              <a:t>(calorimétrie différentielle à balayage - DSC)</a:t>
            </a:r>
            <a:endParaRPr lang="fr-FR" sz="2700" dirty="0">
              <a:solidFill>
                <a:srgbClr val="0000FF"/>
              </a:solidFill>
            </a:endParaRPr>
          </a:p>
        </p:txBody>
      </p:sp>
      <p:pic>
        <p:nvPicPr>
          <p:cNvPr id="5" name="Picture 1"/>
          <p:cNvPicPr>
            <a:picLocks noChangeAspect="1" noChangeArrowheads="1"/>
          </p:cNvPicPr>
          <p:nvPr/>
        </p:nvPicPr>
        <p:blipFill>
          <a:blip r:embed="rId2"/>
          <a:srcRect l="11719" t="17685" r="32917" b="7778"/>
          <a:stretch>
            <a:fillRect/>
          </a:stretch>
        </p:blipFill>
        <p:spPr bwMode="auto">
          <a:xfrm>
            <a:off x="1357290" y="1643050"/>
            <a:ext cx="6621798" cy="5014626"/>
          </a:xfrm>
          <a:prstGeom prst="rect">
            <a:avLst/>
          </a:prstGeom>
          <a:noFill/>
          <a:ln w="1">
            <a:noFill/>
            <a:miter lim="800000"/>
            <a:headEnd/>
            <a:tailEnd type="none" w="med" len="med"/>
          </a:ln>
          <a:effectLst/>
        </p:spPr>
      </p:pic>
      <p:sp>
        <p:nvSpPr>
          <p:cNvPr id="6" name="ZoneTexte 5"/>
          <p:cNvSpPr txBox="1"/>
          <p:nvPr/>
        </p:nvSpPr>
        <p:spPr>
          <a:xfrm>
            <a:off x="5572132" y="3929066"/>
            <a:ext cx="1857388" cy="276999"/>
          </a:xfrm>
          <a:prstGeom prst="rect">
            <a:avLst/>
          </a:prstGeom>
          <a:noFill/>
        </p:spPr>
        <p:txBody>
          <a:bodyPr wrap="square" rtlCol="0">
            <a:spAutoFit/>
          </a:bodyPr>
          <a:lstStyle/>
          <a:p>
            <a:r>
              <a:rPr lang="fr-FR" sz="1200" b="1" dirty="0" smtClean="0">
                <a:solidFill>
                  <a:srgbClr val="FF0000"/>
                </a:solidFill>
              </a:rPr>
              <a:t>Zone de collage</a:t>
            </a:r>
            <a:endParaRPr lang="fr-FR" sz="1200" b="1" dirty="0">
              <a:solidFill>
                <a:srgbClr val="FF0000"/>
              </a:solidFill>
            </a:endParaRPr>
          </a:p>
        </p:txBody>
      </p:sp>
      <p:sp>
        <p:nvSpPr>
          <p:cNvPr id="7" name="ZoneTexte 6"/>
          <p:cNvSpPr txBox="1"/>
          <p:nvPr/>
        </p:nvSpPr>
        <p:spPr>
          <a:xfrm>
            <a:off x="5143504" y="2643182"/>
            <a:ext cx="1857388" cy="276999"/>
          </a:xfrm>
          <a:prstGeom prst="rect">
            <a:avLst/>
          </a:prstGeom>
          <a:noFill/>
        </p:spPr>
        <p:txBody>
          <a:bodyPr wrap="square" rtlCol="0">
            <a:spAutoFit/>
          </a:bodyPr>
          <a:lstStyle/>
          <a:p>
            <a:r>
              <a:rPr lang="fr-FR" sz="1200" b="1" dirty="0" smtClean="0">
                <a:solidFill>
                  <a:srgbClr val="FF0000"/>
                </a:solidFill>
              </a:rPr>
              <a:t>Zone de vitrification</a:t>
            </a:r>
            <a:endParaRPr lang="fr-FR" sz="12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40052" t="23148" r="36146" b="16111"/>
          <a:stretch>
            <a:fillRect/>
          </a:stretch>
        </p:blipFill>
        <p:spPr bwMode="auto">
          <a:xfrm>
            <a:off x="2500298" y="1214422"/>
            <a:ext cx="4071966" cy="5427348"/>
          </a:xfrm>
          <a:prstGeom prst="rect">
            <a:avLst/>
          </a:prstGeom>
          <a:noFill/>
          <a:ln w="1">
            <a:noFill/>
            <a:miter lim="800000"/>
            <a:headEnd/>
            <a:tailEnd type="none" w="med" len="med"/>
          </a:ln>
          <a:effectLst/>
        </p:spPr>
      </p:pic>
      <p:sp>
        <p:nvSpPr>
          <p:cNvPr id="4" name="Rectangle 3"/>
          <p:cNvSpPr txBox="1">
            <a:spLocks noChangeArrowheads="1"/>
          </p:cNvSpPr>
          <p:nvPr/>
        </p:nvSpPr>
        <p:spPr>
          <a:xfrm>
            <a:off x="214282" y="142852"/>
            <a:ext cx="87630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uLnTx/>
                <a:uFillTx/>
                <a:latin typeface="+mj-lt"/>
                <a:ea typeface="+mj-ea"/>
                <a:cs typeface="+mj-cs"/>
              </a:rPr>
              <a:t>Quelques exemples de Tg</a:t>
            </a:r>
          </a:p>
        </p:txBody>
      </p:sp>
      <p:sp>
        <p:nvSpPr>
          <p:cNvPr id="5" name="Rectangle 4"/>
          <p:cNvSpPr/>
          <p:nvPr/>
        </p:nvSpPr>
        <p:spPr>
          <a:xfrm>
            <a:off x="2786050" y="6215082"/>
            <a:ext cx="3357586" cy="35719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t="20833" r="17187"/>
          <a:stretch>
            <a:fillRect/>
          </a:stretch>
        </p:blipFill>
        <p:spPr bwMode="auto">
          <a:xfrm>
            <a:off x="857256" y="1428736"/>
            <a:ext cx="7572396" cy="5429264"/>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381000" y="142875"/>
            <a:ext cx="8763000" cy="1143000"/>
          </a:xfrm>
          <a:noFill/>
        </p:spPr>
        <p:txBody>
          <a:bodyPr>
            <a:normAutofit/>
          </a:bodyPr>
          <a:lstStyle/>
          <a:p>
            <a:pPr eaLnBrk="1" hangingPunct="1"/>
            <a:r>
              <a:rPr lang="fr-FR" sz="3600" b="1" dirty="0" smtClean="0">
                <a:solidFill>
                  <a:srgbClr val="660066"/>
                </a:solidFill>
              </a:rPr>
              <a:t>La Tg varie en fonction de l’humidité</a:t>
            </a:r>
          </a:p>
        </p:txBody>
      </p:sp>
      <p:sp>
        <p:nvSpPr>
          <p:cNvPr id="16388" name="Text Box 5"/>
          <p:cNvSpPr txBox="1">
            <a:spLocks noChangeArrowheads="1"/>
          </p:cNvSpPr>
          <p:nvPr/>
        </p:nvSpPr>
        <p:spPr bwMode="auto">
          <a:xfrm>
            <a:off x="2571736" y="2049653"/>
            <a:ext cx="1295400" cy="307777"/>
          </a:xfrm>
          <a:prstGeom prst="rect">
            <a:avLst/>
          </a:prstGeom>
          <a:solidFill>
            <a:schemeClr val="bg1"/>
          </a:solidFill>
          <a:ln w="9525">
            <a:noFill/>
            <a:miter lim="800000"/>
            <a:headEnd/>
            <a:tailEnd/>
          </a:ln>
        </p:spPr>
        <p:txBody>
          <a:bodyPr>
            <a:spAutoFit/>
          </a:bodyPr>
          <a:lstStyle/>
          <a:p>
            <a:pPr>
              <a:spcBef>
                <a:spcPct val="50000"/>
              </a:spcBef>
            </a:pPr>
            <a:r>
              <a:rPr lang="fr-FR" sz="1400" dirty="0"/>
              <a:t>(amidon)</a:t>
            </a:r>
          </a:p>
        </p:txBody>
      </p:sp>
      <p:sp>
        <p:nvSpPr>
          <p:cNvPr id="16389" name="Text Box 8"/>
          <p:cNvSpPr txBox="1">
            <a:spLocks noChangeArrowheads="1"/>
          </p:cNvSpPr>
          <p:nvPr/>
        </p:nvSpPr>
        <p:spPr bwMode="auto">
          <a:xfrm>
            <a:off x="3752856" y="6461149"/>
            <a:ext cx="2362200" cy="396875"/>
          </a:xfrm>
          <a:prstGeom prst="rect">
            <a:avLst/>
          </a:prstGeom>
          <a:solidFill>
            <a:schemeClr val="bg1"/>
          </a:solidFill>
          <a:ln w="9525">
            <a:noFill/>
            <a:miter lim="800000"/>
            <a:headEnd/>
            <a:tailEnd/>
          </a:ln>
        </p:spPr>
        <p:txBody>
          <a:bodyPr>
            <a:spAutoFit/>
          </a:bodyPr>
          <a:lstStyle/>
          <a:p>
            <a:pPr algn="ctr">
              <a:spcBef>
                <a:spcPct val="50000"/>
              </a:spcBef>
            </a:pPr>
            <a:r>
              <a:rPr lang="fr-FR" sz="2000" dirty="0"/>
              <a:t>Humidité</a:t>
            </a:r>
          </a:p>
        </p:txBody>
      </p:sp>
      <p:sp>
        <p:nvSpPr>
          <p:cNvPr id="16390" name="Text Box 9"/>
          <p:cNvSpPr txBox="1">
            <a:spLocks noChangeArrowheads="1"/>
          </p:cNvSpPr>
          <p:nvPr/>
        </p:nvSpPr>
        <p:spPr bwMode="auto">
          <a:xfrm rot="-5400000">
            <a:off x="-239706" y="3382962"/>
            <a:ext cx="2590800" cy="396875"/>
          </a:xfrm>
          <a:prstGeom prst="rect">
            <a:avLst/>
          </a:prstGeom>
          <a:solidFill>
            <a:schemeClr val="bg1"/>
          </a:solidFill>
          <a:ln w="9525">
            <a:noFill/>
            <a:miter lim="800000"/>
            <a:headEnd/>
            <a:tailEnd/>
          </a:ln>
        </p:spPr>
        <p:txBody>
          <a:bodyPr>
            <a:spAutoFit/>
          </a:bodyPr>
          <a:lstStyle/>
          <a:p>
            <a:pPr algn="ctr">
              <a:spcBef>
                <a:spcPct val="50000"/>
              </a:spcBef>
            </a:pPr>
            <a:r>
              <a:rPr lang="fr-FR" sz="2000"/>
              <a:t>Température (°C)</a:t>
            </a:r>
          </a:p>
        </p:txBody>
      </p:sp>
      <p:sp>
        <p:nvSpPr>
          <p:cNvPr id="7" name="ZoneTexte 6"/>
          <p:cNvSpPr txBox="1"/>
          <p:nvPr/>
        </p:nvSpPr>
        <p:spPr>
          <a:xfrm>
            <a:off x="4500562" y="1857364"/>
            <a:ext cx="3714776" cy="1754326"/>
          </a:xfrm>
          <a:prstGeom prst="rect">
            <a:avLst/>
          </a:prstGeom>
          <a:noFill/>
        </p:spPr>
        <p:txBody>
          <a:bodyPr wrap="square" rtlCol="0">
            <a:spAutoFit/>
          </a:bodyPr>
          <a:lstStyle/>
          <a:p>
            <a:r>
              <a:rPr lang="fr-FR" b="1" dirty="0" smtClean="0">
                <a:solidFill>
                  <a:srgbClr val="FF0000"/>
                </a:solidFill>
              </a:rPr>
              <a:t>NB : la Tg d’un produit donné est la moyenne de la Tg de chacun de ses composants à égale humidité totale et température.</a:t>
            </a:r>
          </a:p>
          <a:p>
            <a:endParaRPr lang="fr-FR" b="1" dirty="0" smtClean="0">
              <a:solidFill>
                <a:srgbClr val="FF0000"/>
              </a:solidFill>
            </a:endParaRPr>
          </a:p>
          <a:p>
            <a:r>
              <a:rPr lang="fr-FR" b="1" dirty="0" smtClean="0">
                <a:solidFill>
                  <a:srgbClr val="FF0000"/>
                </a:solidFill>
              </a:rPr>
              <a:t>Tg de l’eau = -135 °C</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Aspect="1" noChangeShapeType="1"/>
          </p:cNvSpPr>
          <p:nvPr/>
        </p:nvSpPr>
        <p:spPr bwMode="auto">
          <a:xfrm>
            <a:off x="1971650" y="1143000"/>
            <a:ext cx="0" cy="617538"/>
          </a:xfrm>
          <a:prstGeom prst="line">
            <a:avLst/>
          </a:prstGeom>
          <a:noFill/>
          <a:ln w="12700">
            <a:solidFill>
              <a:schemeClr val="tx1"/>
            </a:solidFill>
            <a:round/>
            <a:headEnd type="none" w="sm" len="med"/>
            <a:tailEnd type="triangle" w="sm" len="med"/>
          </a:ln>
        </p:spPr>
        <p:txBody>
          <a:bodyPr/>
          <a:lstStyle/>
          <a:p>
            <a:endParaRPr lang="fr-FR"/>
          </a:p>
        </p:txBody>
      </p:sp>
      <p:sp>
        <p:nvSpPr>
          <p:cNvPr id="17411" name="Line 4"/>
          <p:cNvSpPr>
            <a:spLocks noChangeAspect="1" noChangeShapeType="1"/>
          </p:cNvSpPr>
          <p:nvPr/>
        </p:nvSpPr>
        <p:spPr bwMode="auto">
          <a:xfrm>
            <a:off x="1971650" y="2362200"/>
            <a:ext cx="0" cy="617538"/>
          </a:xfrm>
          <a:prstGeom prst="line">
            <a:avLst/>
          </a:prstGeom>
          <a:noFill/>
          <a:ln w="12700">
            <a:solidFill>
              <a:schemeClr val="tx1"/>
            </a:solidFill>
            <a:round/>
            <a:headEnd type="none" w="sm" len="med"/>
            <a:tailEnd type="triangle" w="sm" len="med"/>
          </a:ln>
        </p:spPr>
        <p:txBody>
          <a:bodyPr/>
          <a:lstStyle/>
          <a:p>
            <a:endParaRPr lang="fr-FR"/>
          </a:p>
        </p:txBody>
      </p:sp>
      <p:sp>
        <p:nvSpPr>
          <p:cNvPr id="17412" name="Line 5"/>
          <p:cNvSpPr>
            <a:spLocks noChangeAspect="1" noChangeShapeType="1"/>
          </p:cNvSpPr>
          <p:nvPr/>
        </p:nvSpPr>
        <p:spPr bwMode="auto">
          <a:xfrm>
            <a:off x="1971650" y="3600450"/>
            <a:ext cx="0" cy="617538"/>
          </a:xfrm>
          <a:prstGeom prst="line">
            <a:avLst/>
          </a:prstGeom>
          <a:noFill/>
          <a:ln w="12700">
            <a:solidFill>
              <a:schemeClr val="tx1"/>
            </a:solidFill>
            <a:round/>
            <a:headEnd type="none" w="sm" len="med"/>
            <a:tailEnd type="triangle" w="sm" len="med"/>
          </a:ln>
        </p:spPr>
        <p:txBody>
          <a:bodyPr/>
          <a:lstStyle/>
          <a:p>
            <a:endParaRPr lang="fr-FR"/>
          </a:p>
        </p:txBody>
      </p:sp>
      <p:sp>
        <p:nvSpPr>
          <p:cNvPr id="17413" name="Line 6"/>
          <p:cNvSpPr>
            <a:spLocks noChangeAspect="1" noChangeShapeType="1"/>
          </p:cNvSpPr>
          <p:nvPr/>
        </p:nvSpPr>
        <p:spPr bwMode="auto">
          <a:xfrm>
            <a:off x="1971650" y="4779977"/>
            <a:ext cx="0" cy="720725"/>
          </a:xfrm>
          <a:prstGeom prst="line">
            <a:avLst/>
          </a:prstGeom>
          <a:noFill/>
          <a:ln w="12700">
            <a:solidFill>
              <a:schemeClr val="tx1"/>
            </a:solidFill>
            <a:round/>
            <a:headEnd type="none" w="sm" len="med"/>
            <a:tailEnd type="triangle" w="sm" len="med"/>
          </a:ln>
        </p:spPr>
        <p:txBody>
          <a:bodyPr/>
          <a:lstStyle/>
          <a:p>
            <a:endParaRPr lang="fr-FR"/>
          </a:p>
        </p:txBody>
      </p:sp>
      <p:grpSp>
        <p:nvGrpSpPr>
          <p:cNvPr id="2" name="Group 7"/>
          <p:cNvGrpSpPr>
            <a:grpSpLocks noChangeAspect="1"/>
          </p:cNvGrpSpPr>
          <p:nvPr/>
        </p:nvGrpSpPr>
        <p:grpSpPr bwMode="auto">
          <a:xfrm>
            <a:off x="1457300" y="1600200"/>
            <a:ext cx="1028700" cy="617538"/>
            <a:chOff x="0" y="-1"/>
            <a:chExt cx="19999" cy="20003"/>
          </a:xfrm>
          <a:solidFill>
            <a:srgbClr val="FFFF00"/>
          </a:solidFill>
        </p:grpSpPr>
        <p:sp>
          <p:nvSpPr>
            <p:cNvPr id="17444" name="Oval 8"/>
            <p:cNvSpPr>
              <a:spLocks noChangeAspect="1" noChangeArrowheads="1"/>
            </p:cNvSpPr>
            <p:nvPr/>
          </p:nvSpPr>
          <p:spPr bwMode="auto">
            <a:xfrm>
              <a:off x="0" y="3329"/>
              <a:ext cx="4011" cy="6683"/>
            </a:xfrm>
            <a:prstGeom prst="ellipse">
              <a:avLst/>
            </a:prstGeom>
            <a:grpFill/>
            <a:ln w="31750">
              <a:solidFill>
                <a:srgbClr val="0000FF"/>
              </a:solidFill>
              <a:round/>
              <a:headEnd/>
              <a:tailEnd/>
            </a:ln>
          </p:spPr>
          <p:txBody>
            <a:bodyPr/>
            <a:lstStyle/>
            <a:p>
              <a:endParaRPr lang="fr-FR"/>
            </a:p>
          </p:txBody>
        </p:sp>
        <p:sp>
          <p:nvSpPr>
            <p:cNvPr id="17445" name="Oval 9"/>
            <p:cNvSpPr>
              <a:spLocks noChangeAspect="1" noChangeArrowheads="1"/>
            </p:cNvSpPr>
            <p:nvPr/>
          </p:nvSpPr>
          <p:spPr bwMode="auto">
            <a:xfrm>
              <a:off x="13990" y="-1"/>
              <a:ext cx="6009" cy="10013"/>
            </a:xfrm>
            <a:prstGeom prst="ellipse">
              <a:avLst/>
            </a:prstGeom>
            <a:grpFill/>
            <a:ln w="31750">
              <a:solidFill>
                <a:srgbClr val="0000FF"/>
              </a:solidFill>
              <a:round/>
              <a:headEnd/>
              <a:tailEnd/>
            </a:ln>
          </p:spPr>
          <p:txBody>
            <a:bodyPr/>
            <a:lstStyle/>
            <a:p>
              <a:endParaRPr lang="fr-FR"/>
            </a:p>
          </p:txBody>
        </p:sp>
        <p:sp>
          <p:nvSpPr>
            <p:cNvPr id="17446" name="Oval 10"/>
            <p:cNvSpPr>
              <a:spLocks noChangeAspect="1" noChangeArrowheads="1"/>
            </p:cNvSpPr>
            <p:nvPr/>
          </p:nvSpPr>
          <p:spPr bwMode="auto">
            <a:xfrm>
              <a:off x="7994" y="6659"/>
              <a:ext cx="4011" cy="6683"/>
            </a:xfrm>
            <a:prstGeom prst="ellipse">
              <a:avLst/>
            </a:prstGeom>
            <a:grpFill/>
            <a:ln w="31750">
              <a:solidFill>
                <a:srgbClr val="0000FF"/>
              </a:solidFill>
              <a:round/>
              <a:headEnd/>
              <a:tailEnd/>
            </a:ln>
          </p:spPr>
          <p:txBody>
            <a:bodyPr/>
            <a:lstStyle/>
            <a:p>
              <a:endParaRPr lang="fr-FR"/>
            </a:p>
          </p:txBody>
        </p:sp>
        <p:sp>
          <p:nvSpPr>
            <p:cNvPr id="17447" name="Oval 11"/>
            <p:cNvSpPr>
              <a:spLocks noChangeAspect="1" noChangeArrowheads="1"/>
            </p:cNvSpPr>
            <p:nvPr/>
          </p:nvSpPr>
          <p:spPr bwMode="auto">
            <a:xfrm>
              <a:off x="13990" y="13319"/>
              <a:ext cx="4010" cy="6683"/>
            </a:xfrm>
            <a:prstGeom prst="ellipse">
              <a:avLst/>
            </a:prstGeom>
            <a:grpFill/>
            <a:ln w="31750">
              <a:solidFill>
                <a:srgbClr val="0000FF"/>
              </a:solidFill>
              <a:round/>
              <a:headEnd/>
              <a:tailEnd/>
            </a:ln>
          </p:spPr>
          <p:txBody>
            <a:bodyPr/>
            <a:lstStyle/>
            <a:p>
              <a:endParaRPr lang="fr-FR"/>
            </a:p>
          </p:txBody>
        </p:sp>
        <p:sp>
          <p:nvSpPr>
            <p:cNvPr id="17448" name="Oval 12"/>
            <p:cNvSpPr>
              <a:spLocks noChangeAspect="1" noChangeArrowheads="1"/>
            </p:cNvSpPr>
            <p:nvPr/>
          </p:nvSpPr>
          <p:spPr bwMode="auto">
            <a:xfrm>
              <a:off x="1999" y="9989"/>
              <a:ext cx="6009" cy="10013"/>
            </a:xfrm>
            <a:prstGeom prst="ellipse">
              <a:avLst/>
            </a:prstGeom>
            <a:grpFill/>
            <a:ln w="31750">
              <a:solidFill>
                <a:srgbClr val="0000FF"/>
              </a:solidFill>
              <a:round/>
              <a:headEnd/>
              <a:tailEnd/>
            </a:ln>
          </p:spPr>
          <p:txBody>
            <a:bodyPr/>
            <a:lstStyle/>
            <a:p>
              <a:endParaRPr lang="fr-FR"/>
            </a:p>
          </p:txBody>
        </p:sp>
      </p:grpSp>
      <p:grpSp>
        <p:nvGrpSpPr>
          <p:cNvPr id="3" name="Group 13"/>
          <p:cNvGrpSpPr>
            <a:grpSpLocks noChangeAspect="1"/>
          </p:cNvGrpSpPr>
          <p:nvPr/>
        </p:nvGrpSpPr>
        <p:grpSpPr bwMode="auto">
          <a:xfrm>
            <a:off x="1457300" y="2895600"/>
            <a:ext cx="1028700" cy="617538"/>
            <a:chOff x="0" y="-1"/>
            <a:chExt cx="19999" cy="20003"/>
          </a:xfrm>
          <a:solidFill>
            <a:srgbClr val="FFFF00"/>
          </a:solidFill>
        </p:grpSpPr>
        <p:sp>
          <p:nvSpPr>
            <p:cNvPr id="17439" name="Oval 14"/>
            <p:cNvSpPr>
              <a:spLocks noChangeAspect="1" noChangeArrowheads="1"/>
            </p:cNvSpPr>
            <p:nvPr/>
          </p:nvSpPr>
          <p:spPr bwMode="auto">
            <a:xfrm>
              <a:off x="0" y="3329"/>
              <a:ext cx="4011" cy="6683"/>
            </a:xfrm>
            <a:prstGeom prst="ellipse">
              <a:avLst/>
            </a:prstGeom>
            <a:grpFill/>
            <a:ln w="25400">
              <a:solidFill>
                <a:schemeClr val="tx2">
                  <a:lumMod val="60000"/>
                  <a:lumOff val="40000"/>
                </a:schemeClr>
              </a:solidFill>
              <a:round/>
              <a:headEnd/>
              <a:tailEnd/>
            </a:ln>
          </p:spPr>
          <p:txBody>
            <a:bodyPr/>
            <a:lstStyle/>
            <a:p>
              <a:endParaRPr lang="fr-FR"/>
            </a:p>
          </p:txBody>
        </p:sp>
        <p:sp>
          <p:nvSpPr>
            <p:cNvPr id="17440" name="Oval 15"/>
            <p:cNvSpPr>
              <a:spLocks noChangeAspect="1" noChangeArrowheads="1"/>
            </p:cNvSpPr>
            <p:nvPr/>
          </p:nvSpPr>
          <p:spPr bwMode="auto">
            <a:xfrm>
              <a:off x="13990" y="-1"/>
              <a:ext cx="6009" cy="10013"/>
            </a:xfrm>
            <a:prstGeom prst="ellipse">
              <a:avLst/>
            </a:prstGeom>
            <a:grpFill/>
            <a:ln w="25400">
              <a:solidFill>
                <a:schemeClr val="tx2">
                  <a:lumMod val="60000"/>
                  <a:lumOff val="40000"/>
                </a:schemeClr>
              </a:solidFill>
              <a:round/>
              <a:headEnd/>
              <a:tailEnd/>
            </a:ln>
          </p:spPr>
          <p:txBody>
            <a:bodyPr/>
            <a:lstStyle/>
            <a:p>
              <a:endParaRPr lang="fr-FR"/>
            </a:p>
          </p:txBody>
        </p:sp>
        <p:sp>
          <p:nvSpPr>
            <p:cNvPr id="17441" name="Oval 16"/>
            <p:cNvSpPr>
              <a:spLocks noChangeAspect="1" noChangeArrowheads="1"/>
            </p:cNvSpPr>
            <p:nvPr/>
          </p:nvSpPr>
          <p:spPr bwMode="auto">
            <a:xfrm>
              <a:off x="7994" y="6659"/>
              <a:ext cx="4011" cy="6683"/>
            </a:xfrm>
            <a:prstGeom prst="ellipse">
              <a:avLst/>
            </a:prstGeom>
            <a:grpFill/>
            <a:ln w="25400">
              <a:solidFill>
                <a:schemeClr val="tx2">
                  <a:lumMod val="60000"/>
                  <a:lumOff val="40000"/>
                </a:schemeClr>
              </a:solidFill>
              <a:round/>
              <a:headEnd/>
              <a:tailEnd/>
            </a:ln>
          </p:spPr>
          <p:txBody>
            <a:bodyPr/>
            <a:lstStyle/>
            <a:p>
              <a:endParaRPr lang="fr-FR"/>
            </a:p>
          </p:txBody>
        </p:sp>
        <p:sp>
          <p:nvSpPr>
            <p:cNvPr id="17442" name="Oval 17"/>
            <p:cNvSpPr>
              <a:spLocks noChangeAspect="1" noChangeArrowheads="1"/>
            </p:cNvSpPr>
            <p:nvPr/>
          </p:nvSpPr>
          <p:spPr bwMode="auto">
            <a:xfrm>
              <a:off x="13990" y="13319"/>
              <a:ext cx="4010" cy="6683"/>
            </a:xfrm>
            <a:prstGeom prst="ellipse">
              <a:avLst/>
            </a:prstGeom>
            <a:grpFill/>
            <a:ln w="25400">
              <a:solidFill>
                <a:schemeClr val="tx2">
                  <a:lumMod val="60000"/>
                  <a:lumOff val="40000"/>
                </a:schemeClr>
              </a:solidFill>
              <a:round/>
              <a:headEnd/>
              <a:tailEnd/>
            </a:ln>
          </p:spPr>
          <p:txBody>
            <a:bodyPr/>
            <a:lstStyle/>
            <a:p>
              <a:endParaRPr lang="fr-FR"/>
            </a:p>
          </p:txBody>
        </p:sp>
        <p:sp>
          <p:nvSpPr>
            <p:cNvPr id="17443" name="Oval 18"/>
            <p:cNvSpPr>
              <a:spLocks noChangeAspect="1" noChangeArrowheads="1"/>
            </p:cNvSpPr>
            <p:nvPr/>
          </p:nvSpPr>
          <p:spPr bwMode="auto">
            <a:xfrm>
              <a:off x="1999" y="9989"/>
              <a:ext cx="6009" cy="10013"/>
            </a:xfrm>
            <a:prstGeom prst="ellipse">
              <a:avLst/>
            </a:prstGeom>
            <a:grpFill/>
            <a:ln w="25400">
              <a:solidFill>
                <a:schemeClr val="tx2">
                  <a:lumMod val="60000"/>
                  <a:lumOff val="40000"/>
                </a:schemeClr>
              </a:solidFill>
              <a:round/>
              <a:headEnd/>
              <a:tailEnd/>
            </a:ln>
          </p:spPr>
          <p:txBody>
            <a:bodyPr/>
            <a:lstStyle/>
            <a:p>
              <a:endParaRPr lang="fr-FR"/>
            </a:p>
          </p:txBody>
        </p:sp>
      </p:grpSp>
      <p:grpSp>
        <p:nvGrpSpPr>
          <p:cNvPr id="4" name="Group 19"/>
          <p:cNvGrpSpPr>
            <a:grpSpLocks noChangeAspect="1"/>
          </p:cNvGrpSpPr>
          <p:nvPr/>
        </p:nvGrpSpPr>
        <p:grpSpPr bwMode="auto">
          <a:xfrm>
            <a:off x="1457300" y="4168785"/>
            <a:ext cx="1028700" cy="617537"/>
            <a:chOff x="0" y="-1"/>
            <a:chExt cx="19999" cy="20003"/>
          </a:xfrm>
          <a:solidFill>
            <a:srgbClr val="FFFF00"/>
          </a:solidFill>
        </p:grpSpPr>
        <p:sp>
          <p:nvSpPr>
            <p:cNvPr id="17434" name="Oval 20"/>
            <p:cNvSpPr>
              <a:spLocks noChangeAspect="1" noChangeArrowheads="1"/>
            </p:cNvSpPr>
            <p:nvPr/>
          </p:nvSpPr>
          <p:spPr bwMode="auto">
            <a:xfrm>
              <a:off x="0" y="3329"/>
              <a:ext cx="4011" cy="6683"/>
            </a:xfrm>
            <a:prstGeom prst="ellipse">
              <a:avLst/>
            </a:prstGeom>
            <a:grpFill/>
            <a:ln w="25400">
              <a:solidFill>
                <a:schemeClr val="tx2">
                  <a:lumMod val="40000"/>
                  <a:lumOff val="60000"/>
                </a:schemeClr>
              </a:solidFill>
              <a:round/>
              <a:headEnd/>
              <a:tailEnd/>
            </a:ln>
          </p:spPr>
          <p:txBody>
            <a:bodyPr/>
            <a:lstStyle/>
            <a:p>
              <a:endParaRPr lang="fr-FR"/>
            </a:p>
          </p:txBody>
        </p:sp>
        <p:sp>
          <p:nvSpPr>
            <p:cNvPr id="17435" name="Oval 21"/>
            <p:cNvSpPr>
              <a:spLocks noChangeAspect="1" noChangeArrowheads="1"/>
            </p:cNvSpPr>
            <p:nvPr/>
          </p:nvSpPr>
          <p:spPr bwMode="auto">
            <a:xfrm>
              <a:off x="13990" y="-1"/>
              <a:ext cx="6009" cy="10013"/>
            </a:xfrm>
            <a:prstGeom prst="ellipse">
              <a:avLst/>
            </a:prstGeom>
            <a:grpFill/>
            <a:ln w="25400">
              <a:solidFill>
                <a:schemeClr val="tx2">
                  <a:lumMod val="40000"/>
                  <a:lumOff val="60000"/>
                </a:schemeClr>
              </a:solidFill>
              <a:round/>
              <a:headEnd/>
              <a:tailEnd/>
            </a:ln>
          </p:spPr>
          <p:txBody>
            <a:bodyPr/>
            <a:lstStyle/>
            <a:p>
              <a:endParaRPr lang="fr-FR"/>
            </a:p>
          </p:txBody>
        </p:sp>
        <p:sp>
          <p:nvSpPr>
            <p:cNvPr id="17436" name="Oval 22"/>
            <p:cNvSpPr>
              <a:spLocks noChangeAspect="1" noChangeArrowheads="1"/>
            </p:cNvSpPr>
            <p:nvPr/>
          </p:nvSpPr>
          <p:spPr bwMode="auto">
            <a:xfrm>
              <a:off x="7994" y="6659"/>
              <a:ext cx="4011" cy="6683"/>
            </a:xfrm>
            <a:prstGeom prst="ellipse">
              <a:avLst/>
            </a:prstGeom>
            <a:grpFill/>
            <a:ln w="25400">
              <a:solidFill>
                <a:schemeClr val="tx2">
                  <a:lumMod val="40000"/>
                  <a:lumOff val="60000"/>
                </a:schemeClr>
              </a:solidFill>
              <a:round/>
              <a:headEnd/>
              <a:tailEnd/>
            </a:ln>
          </p:spPr>
          <p:txBody>
            <a:bodyPr/>
            <a:lstStyle/>
            <a:p>
              <a:endParaRPr lang="fr-FR"/>
            </a:p>
          </p:txBody>
        </p:sp>
        <p:sp>
          <p:nvSpPr>
            <p:cNvPr id="17437" name="Oval 23"/>
            <p:cNvSpPr>
              <a:spLocks noChangeAspect="1" noChangeArrowheads="1"/>
            </p:cNvSpPr>
            <p:nvPr/>
          </p:nvSpPr>
          <p:spPr bwMode="auto">
            <a:xfrm>
              <a:off x="13990" y="13319"/>
              <a:ext cx="4010" cy="6683"/>
            </a:xfrm>
            <a:prstGeom prst="ellipse">
              <a:avLst/>
            </a:prstGeom>
            <a:grpFill/>
            <a:ln w="25400">
              <a:solidFill>
                <a:schemeClr val="tx2">
                  <a:lumMod val="40000"/>
                  <a:lumOff val="60000"/>
                </a:schemeClr>
              </a:solidFill>
              <a:round/>
              <a:headEnd/>
              <a:tailEnd/>
            </a:ln>
          </p:spPr>
          <p:txBody>
            <a:bodyPr/>
            <a:lstStyle/>
            <a:p>
              <a:endParaRPr lang="fr-FR"/>
            </a:p>
          </p:txBody>
        </p:sp>
        <p:sp>
          <p:nvSpPr>
            <p:cNvPr id="17438" name="Oval 24"/>
            <p:cNvSpPr>
              <a:spLocks noChangeAspect="1" noChangeArrowheads="1"/>
            </p:cNvSpPr>
            <p:nvPr/>
          </p:nvSpPr>
          <p:spPr bwMode="auto">
            <a:xfrm>
              <a:off x="1999" y="9989"/>
              <a:ext cx="6009" cy="10013"/>
            </a:xfrm>
            <a:prstGeom prst="ellipse">
              <a:avLst/>
            </a:prstGeom>
            <a:grpFill/>
            <a:ln w="25400">
              <a:solidFill>
                <a:schemeClr val="tx2">
                  <a:lumMod val="40000"/>
                  <a:lumOff val="60000"/>
                </a:schemeClr>
              </a:solidFill>
              <a:round/>
              <a:headEnd/>
              <a:tailEnd/>
            </a:ln>
          </p:spPr>
          <p:txBody>
            <a:bodyPr/>
            <a:lstStyle/>
            <a:p>
              <a:endParaRPr lang="fr-FR"/>
            </a:p>
          </p:txBody>
        </p:sp>
      </p:grpSp>
      <p:grpSp>
        <p:nvGrpSpPr>
          <p:cNvPr id="5" name="Group 25"/>
          <p:cNvGrpSpPr>
            <a:grpSpLocks noChangeAspect="1"/>
          </p:cNvGrpSpPr>
          <p:nvPr/>
        </p:nvGrpSpPr>
        <p:grpSpPr bwMode="auto">
          <a:xfrm>
            <a:off x="1585888" y="5526107"/>
            <a:ext cx="823912" cy="617537"/>
            <a:chOff x="0" y="0"/>
            <a:chExt cx="19999" cy="20000"/>
          </a:xfrm>
          <a:solidFill>
            <a:srgbClr val="FFFF00"/>
          </a:solidFill>
        </p:grpSpPr>
        <p:sp>
          <p:nvSpPr>
            <p:cNvPr id="17429" name="Oval 26"/>
            <p:cNvSpPr>
              <a:spLocks noChangeAspect="1" noChangeArrowheads="1"/>
            </p:cNvSpPr>
            <p:nvPr/>
          </p:nvSpPr>
          <p:spPr bwMode="auto">
            <a:xfrm>
              <a:off x="2498" y="0"/>
              <a:ext cx="5013" cy="6682"/>
            </a:xfrm>
            <a:prstGeom prst="ellipse">
              <a:avLst/>
            </a:prstGeom>
            <a:grpFill/>
            <a:ln w="6350">
              <a:solidFill>
                <a:schemeClr val="tx1"/>
              </a:solidFill>
              <a:round/>
              <a:headEnd/>
              <a:tailEnd/>
            </a:ln>
          </p:spPr>
          <p:txBody>
            <a:bodyPr/>
            <a:lstStyle/>
            <a:p>
              <a:endParaRPr lang="fr-FR"/>
            </a:p>
          </p:txBody>
        </p:sp>
        <p:sp>
          <p:nvSpPr>
            <p:cNvPr id="17430" name="Oval 27"/>
            <p:cNvSpPr>
              <a:spLocks noChangeAspect="1" noChangeArrowheads="1"/>
            </p:cNvSpPr>
            <p:nvPr/>
          </p:nvSpPr>
          <p:spPr bwMode="auto">
            <a:xfrm>
              <a:off x="7494" y="3329"/>
              <a:ext cx="7510" cy="10012"/>
            </a:xfrm>
            <a:prstGeom prst="ellipse">
              <a:avLst/>
            </a:prstGeom>
            <a:grpFill/>
            <a:ln w="6350">
              <a:solidFill>
                <a:schemeClr val="tx1"/>
              </a:solidFill>
              <a:round/>
              <a:headEnd/>
              <a:tailEnd/>
            </a:ln>
          </p:spPr>
          <p:txBody>
            <a:bodyPr/>
            <a:lstStyle/>
            <a:p>
              <a:endParaRPr lang="fr-FR"/>
            </a:p>
          </p:txBody>
        </p:sp>
        <p:sp>
          <p:nvSpPr>
            <p:cNvPr id="17431" name="Oval 28"/>
            <p:cNvSpPr>
              <a:spLocks noChangeAspect="1" noChangeArrowheads="1"/>
            </p:cNvSpPr>
            <p:nvPr/>
          </p:nvSpPr>
          <p:spPr bwMode="auto">
            <a:xfrm>
              <a:off x="7493" y="13318"/>
              <a:ext cx="5013" cy="6682"/>
            </a:xfrm>
            <a:prstGeom prst="ellipse">
              <a:avLst/>
            </a:prstGeom>
            <a:grpFill/>
            <a:ln w="6350">
              <a:solidFill>
                <a:schemeClr val="tx1"/>
              </a:solidFill>
              <a:round/>
              <a:headEnd/>
              <a:tailEnd/>
            </a:ln>
          </p:spPr>
          <p:txBody>
            <a:bodyPr/>
            <a:lstStyle/>
            <a:p>
              <a:endParaRPr lang="fr-FR"/>
            </a:p>
          </p:txBody>
        </p:sp>
        <p:sp>
          <p:nvSpPr>
            <p:cNvPr id="17432" name="Oval 29"/>
            <p:cNvSpPr>
              <a:spLocks noChangeAspect="1" noChangeArrowheads="1"/>
            </p:cNvSpPr>
            <p:nvPr/>
          </p:nvSpPr>
          <p:spPr bwMode="auto">
            <a:xfrm>
              <a:off x="14987" y="6659"/>
              <a:ext cx="5012" cy="6682"/>
            </a:xfrm>
            <a:prstGeom prst="ellipse">
              <a:avLst/>
            </a:prstGeom>
            <a:grpFill/>
            <a:ln w="6350">
              <a:solidFill>
                <a:schemeClr val="tx1"/>
              </a:solidFill>
              <a:round/>
              <a:headEnd/>
              <a:tailEnd/>
            </a:ln>
          </p:spPr>
          <p:txBody>
            <a:bodyPr/>
            <a:lstStyle/>
            <a:p>
              <a:endParaRPr lang="fr-FR"/>
            </a:p>
          </p:txBody>
        </p:sp>
        <p:sp>
          <p:nvSpPr>
            <p:cNvPr id="17433" name="Oval 30"/>
            <p:cNvSpPr>
              <a:spLocks noChangeAspect="1" noChangeArrowheads="1"/>
            </p:cNvSpPr>
            <p:nvPr/>
          </p:nvSpPr>
          <p:spPr bwMode="auto">
            <a:xfrm>
              <a:off x="0" y="6659"/>
              <a:ext cx="7511" cy="10012"/>
            </a:xfrm>
            <a:prstGeom prst="ellipse">
              <a:avLst/>
            </a:prstGeom>
            <a:grpFill/>
            <a:ln w="6350">
              <a:solidFill>
                <a:schemeClr val="tx1"/>
              </a:solidFill>
              <a:round/>
              <a:headEnd/>
              <a:tailEnd/>
            </a:ln>
          </p:spPr>
          <p:txBody>
            <a:bodyPr/>
            <a:lstStyle/>
            <a:p>
              <a:endParaRPr lang="fr-FR"/>
            </a:p>
          </p:txBody>
        </p:sp>
      </p:grpSp>
      <p:sp>
        <p:nvSpPr>
          <p:cNvPr id="17418" name="Text Box 31"/>
          <p:cNvSpPr txBox="1">
            <a:spLocks noChangeAspect="1" noChangeArrowheads="1"/>
          </p:cNvSpPr>
          <p:nvPr/>
        </p:nvSpPr>
        <p:spPr bwMode="auto">
          <a:xfrm>
            <a:off x="1000100" y="838200"/>
            <a:ext cx="1976438" cy="312738"/>
          </a:xfrm>
          <a:prstGeom prst="rect">
            <a:avLst/>
          </a:prstGeom>
          <a:noFill/>
          <a:ln w="9525">
            <a:noFill/>
            <a:miter lim="800000"/>
            <a:headEnd/>
            <a:tailEnd/>
          </a:ln>
        </p:spPr>
        <p:txBody>
          <a:bodyPr/>
          <a:lstStyle/>
          <a:p>
            <a:pPr algn="ctr" eaLnBrk="0" hangingPunct="0"/>
            <a:r>
              <a:rPr lang="en-US" sz="1800" b="1" dirty="0" err="1">
                <a:solidFill>
                  <a:srgbClr val="0000FF"/>
                </a:solidFill>
                <a:latin typeface="Times" charset="0"/>
                <a:ea typeface="Mangal" pitchFamily="2"/>
                <a:cs typeface="Mangal" pitchFamily="2"/>
              </a:rPr>
              <a:t>Produit</a:t>
            </a:r>
            <a:r>
              <a:rPr lang="en-US" sz="1800" b="1" dirty="0">
                <a:solidFill>
                  <a:srgbClr val="0000FF"/>
                </a:solidFill>
                <a:latin typeface="Times" charset="0"/>
                <a:ea typeface="Mangal" pitchFamily="2"/>
                <a:cs typeface="Mangal" pitchFamily="2"/>
              </a:rPr>
              <a:t> </a:t>
            </a:r>
            <a:r>
              <a:rPr lang="en-US" sz="1800" b="1" dirty="0" err="1">
                <a:solidFill>
                  <a:srgbClr val="0000FF"/>
                </a:solidFill>
                <a:latin typeface="Times" charset="0"/>
                <a:ea typeface="Mangal" pitchFamily="2"/>
                <a:cs typeface="Mangal" pitchFamily="2"/>
              </a:rPr>
              <a:t>liquide</a:t>
            </a:r>
            <a:endParaRPr lang="en-US" sz="1800" dirty="0">
              <a:solidFill>
                <a:srgbClr val="0000FF"/>
              </a:solidFill>
              <a:latin typeface="Times" charset="0"/>
            </a:endParaRPr>
          </a:p>
        </p:txBody>
      </p:sp>
      <p:sp>
        <p:nvSpPr>
          <p:cNvPr id="17419" name="Text Box 32"/>
          <p:cNvSpPr txBox="1">
            <a:spLocks noChangeAspect="1" noChangeArrowheads="1"/>
          </p:cNvSpPr>
          <p:nvPr/>
        </p:nvSpPr>
        <p:spPr bwMode="auto">
          <a:xfrm>
            <a:off x="2786050" y="1258874"/>
            <a:ext cx="4357718" cy="312738"/>
          </a:xfrm>
          <a:prstGeom prst="rect">
            <a:avLst/>
          </a:prstGeom>
          <a:noFill/>
          <a:ln w="9525">
            <a:noFill/>
            <a:miter lim="800000"/>
            <a:headEnd/>
            <a:tailEnd/>
          </a:ln>
        </p:spPr>
        <p:txBody>
          <a:bodyPr/>
          <a:lstStyle/>
          <a:p>
            <a:pPr eaLnBrk="0" hangingPunct="0"/>
            <a:r>
              <a:rPr lang="en-US" sz="1600" b="1" i="1" dirty="0" err="1" smtClean="0">
                <a:solidFill>
                  <a:srgbClr val="0000FF"/>
                </a:solidFill>
                <a:latin typeface="Times" charset="0"/>
                <a:ea typeface="Mangal" pitchFamily="2"/>
                <a:cs typeface="Mangal" pitchFamily="2"/>
              </a:rPr>
              <a:t>Atomisation</a:t>
            </a:r>
            <a:r>
              <a:rPr lang="en-US" sz="1600" b="1" i="1" dirty="0" smtClean="0">
                <a:solidFill>
                  <a:srgbClr val="0000FF"/>
                </a:solidFill>
                <a:latin typeface="Times" charset="0"/>
                <a:ea typeface="Mangal" pitchFamily="2"/>
                <a:cs typeface="Mangal" pitchFamily="2"/>
              </a:rPr>
              <a:t> </a:t>
            </a:r>
            <a:endParaRPr lang="en-US" sz="1600" b="1" i="1" dirty="0">
              <a:solidFill>
                <a:srgbClr val="0000FF"/>
              </a:solidFill>
              <a:latin typeface="Times" charset="0"/>
              <a:ea typeface="Mangal" pitchFamily="2"/>
              <a:cs typeface="Mangal" pitchFamily="2"/>
            </a:endParaRPr>
          </a:p>
        </p:txBody>
      </p:sp>
      <p:sp>
        <p:nvSpPr>
          <p:cNvPr id="17420" name="Text Box 33"/>
          <p:cNvSpPr txBox="1">
            <a:spLocks noChangeAspect="1" noChangeArrowheads="1"/>
          </p:cNvSpPr>
          <p:nvPr/>
        </p:nvSpPr>
        <p:spPr bwMode="auto">
          <a:xfrm>
            <a:off x="3643306" y="1714488"/>
            <a:ext cx="2114550" cy="312738"/>
          </a:xfrm>
          <a:prstGeom prst="rect">
            <a:avLst/>
          </a:prstGeom>
          <a:noFill/>
          <a:ln w="9525">
            <a:noFill/>
            <a:miter lim="800000"/>
            <a:headEnd/>
            <a:tailEnd/>
          </a:ln>
        </p:spPr>
        <p:txBody>
          <a:bodyPr/>
          <a:lstStyle/>
          <a:p>
            <a:pPr eaLnBrk="0" hangingPunct="0"/>
            <a:r>
              <a:rPr lang="en-US" sz="1600" b="1" dirty="0">
                <a:solidFill>
                  <a:srgbClr val="00B050"/>
                </a:solidFill>
                <a:latin typeface="Times" charset="0"/>
                <a:ea typeface="Mangal" pitchFamily="2"/>
                <a:cs typeface="Mangal" pitchFamily="2"/>
              </a:rPr>
              <a:t>Surface </a:t>
            </a:r>
            <a:r>
              <a:rPr lang="en-US" sz="1600" b="1" dirty="0" err="1">
                <a:solidFill>
                  <a:srgbClr val="00B050"/>
                </a:solidFill>
                <a:latin typeface="Times" charset="0"/>
                <a:ea typeface="Mangal" pitchFamily="2"/>
                <a:cs typeface="Mangal" pitchFamily="2"/>
              </a:rPr>
              <a:t>liquide</a:t>
            </a:r>
            <a:r>
              <a:rPr lang="en-US" sz="1600" b="1" dirty="0">
                <a:solidFill>
                  <a:srgbClr val="00B050"/>
                </a:solidFill>
                <a:latin typeface="Times" charset="0"/>
                <a:ea typeface="Mangal" pitchFamily="2"/>
                <a:cs typeface="Mangal" pitchFamily="2"/>
              </a:rPr>
              <a:t> </a:t>
            </a:r>
            <a:endParaRPr lang="en-US" sz="1600" b="1" dirty="0">
              <a:solidFill>
                <a:srgbClr val="00B050"/>
              </a:solidFill>
              <a:latin typeface="Times" charset="0"/>
            </a:endParaRPr>
          </a:p>
        </p:txBody>
      </p:sp>
      <p:sp>
        <p:nvSpPr>
          <p:cNvPr id="17421" name="Text Box 34"/>
          <p:cNvSpPr txBox="1">
            <a:spLocks noChangeAspect="1" noChangeArrowheads="1"/>
          </p:cNvSpPr>
          <p:nvPr/>
        </p:nvSpPr>
        <p:spPr bwMode="auto">
          <a:xfrm>
            <a:off x="2714612" y="2257419"/>
            <a:ext cx="6000792" cy="385763"/>
          </a:xfrm>
          <a:prstGeom prst="rect">
            <a:avLst/>
          </a:prstGeom>
          <a:noFill/>
          <a:ln w="9525">
            <a:noFill/>
            <a:miter lim="800000"/>
            <a:headEnd/>
            <a:tailEnd/>
          </a:ln>
        </p:spPr>
        <p:txBody>
          <a:bodyPr/>
          <a:lstStyle/>
          <a:p>
            <a:pPr eaLnBrk="0" hangingPunct="0"/>
            <a:r>
              <a:rPr lang="en-US" sz="1600" b="1" i="1" dirty="0">
                <a:solidFill>
                  <a:srgbClr val="0000FF"/>
                </a:solidFill>
                <a:latin typeface="Times" charset="0"/>
                <a:ea typeface="Mangal" pitchFamily="2"/>
                <a:cs typeface="Mangal" pitchFamily="2"/>
              </a:rPr>
              <a:t>Phase de </a:t>
            </a:r>
            <a:r>
              <a:rPr lang="en-US" sz="1600" b="1" i="1" dirty="0" err="1">
                <a:solidFill>
                  <a:srgbClr val="0000FF"/>
                </a:solidFill>
                <a:latin typeface="Times" charset="0"/>
                <a:ea typeface="Mangal" pitchFamily="2"/>
                <a:cs typeface="Mangal" pitchFamily="2"/>
              </a:rPr>
              <a:t>séchage</a:t>
            </a:r>
            <a:r>
              <a:rPr lang="en-US" sz="1600" b="1" i="1" dirty="0">
                <a:solidFill>
                  <a:srgbClr val="0000FF"/>
                </a:solidFill>
                <a:latin typeface="Times" charset="0"/>
                <a:ea typeface="Mangal" pitchFamily="2"/>
                <a:cs typeface="Mangal" pitchFamily="2"/>
              </a:rPr>
              <a:t> 1 </a:t>
            </a:r>
            <a:r>
              <a:rPr lang="en-US" sz="1600" b="1" i="1" dirty="0" smtClean="0">
                <a:solidFill>
                  <a:srgbClr val="0000FF"/>
                </a:solidFill>
                <a:latin typeface="Times" charset="0"/>
                <a:ea typeface="Mangal" pitchFamily="2"/>
                <a:cs typeface="Mangal" pitchFamily="2"/>
              </a:rPr>
              <a:t>(zone 3 a</a:t>
            </a:r>
            <a:r>
              <a:rPr lang="en-US" sz="1600" b="1" i="1" baseline="-25000" dirty="0" smtClean="0">
                <a:solidFill>
                  <a:srgbClr val="0000FF"/>
                </a:solidFill>
                <a:latin typeface="Times" charset="0"/>
                <a:ea typeface="Mangal" pitchFamily="2"/>
                <a:cs typeface="Mangal" pitchFamily="2"/>
              </a:rPr>
              <a:t>w</a:t>
            </a:r>
            <a:r>
              <a:rPr lang="en-US" sz="1600" b="1" i="1" dirty="0" smtClean="0">
                <a:solidFill>
                  <a:srgbClr val="0000FF"/>
                </a:solidFill>
                <a:latin typeface="Times" charset="0"/>
                <a:ea typeface="Mangal" pitchFamily="2"/>
                <a:cs typeface="Mangal" pitchFamily="2"/>
              </a:rPr>
              <a:t>)</a:t>
            </a:r>
            <a:r>
              <a:rPr lang="en-US" sz="1600" i="1" dirty="0" smtClean="0">
                <a:latin typeface="Times" charset="0"/>
                <a:ea typeface="Mangal" pitchFamily="2"/>
                <a:cs typeface="Mangal" pitchFamily="2"/>
              </a:rPr>
              <a:t>: </a:t>
            </a:r>
          </a:p>
          <a:p>
            <a:pPr eaLnBrk="0" hangingPunct="0"/>
            <a:r>
              <a:rPr lang="en-US" sz="1400" i="1" dirty="0" smtClean="0">
                <a:latin typeface="Times" charset="0"/>
                <a:ea typeface="Mangal" pitchFamily="2"/>
                <a:cs typeface="Mangal" pitchFamily="2"/>
              </a:rPr>
              <a:t>la </a:t>
            </a:r>
            <a:r>
              <a:rPr lang="en-US" sz="1400" i="1" dirty="0">
                <a:latin typeface="Times" charset="0"/>
                <a:ea typeface="Mangal" pitchFamily="2"/>
                <a:cs typeface="Mangal" pitchFamily="2"/>
              </a:rPr>
              <a:t>plus </a:t>
            </a:r>
            <a:r>
              <a:rPr lang="en-US" sz="1400" i="1" dirty="0" err="1">
                <a:latin typeface="Times" charset="0"/>
                <a:ea typeface="Mangal" pitchFamily="2"/>
                <a:cs typeface="Mangal" pitchFamily="2"/>
              </a:rPr>
              <a:t>grosse</a:t>
            </a:r>
            <a:r>
              <a:rPr lang="en-US" sz="1400" i="1" dirty="0">
                <a:latin typeface="Times" charset="0"/>
                <a:ea typeface="Mangal" pitchFamily="2"/>
                <a:cs typeface="Mangal" pitchFamily="2"/>
              </a:rPr>
              <a:t> </a:t>
            </a:r>
            <a:r>
              <a:rPr lang="en-US" sz="1400" i="1" dirty="0" err="1">
                <a:latin typeface="Times" charset="0"/>
                <a:ea typeface="Mangal" pitchFamily="2"/>
                <a:cs typeface="Mangal" pitchFamily="2"/>
              </a:rPr>
              <a:t>partie</a:t>
            </a:r>
            <a:r>
              <a:rPr lang="en-US" sz="1400" i="1" dirty="0">
                <a:latin typeface="Times" charset="0"/>
                <a:ea typeface="Mangal" pitchFamily="2"/>
                <a:cs typeface="Mangal" pitchFamily="2"/>
              </a:rPr>
              <a:t> de </a:t>
            </a:r>
            <a:r>
              <a:rPr lang="en-US" sz="1400" i="1" dirty="0" err="1">
                <a:latin typeface="Times" charset="0"/>
                <a:ea typeface="Mangal" pitchFamily="2"/>
                <a:cs typeface="Mangal" pitchFamily="2"/>
              </a:rPr>
              <a:t>l’évaporation</a:t>
            </a:r>
            <a:r>
              <a:rPr lang="en-US" sz="1400" dirty="0">
                <a:latin typeface="Times" charset="0"/>
                <a:ea typeface="Mangal" pitchFamily="2"/>
                <a:cs typeface="Mangal" pitchFamily="2"/>
              </a:rPr>
              <a:t> </a:t>
            </a:r>
            <a:endParaRPr lang="en-US" sz="1400" dirty="0">
              <a:latin typeface="Times" charset="0"/>
            </a:endParaRPr>
          </a:p>
        </p:txBody>
      </p:sp>
      <p:sp>
        <p:nvSpPr>
          <p:cNvPr id="17422" name="Text Box 35"/>
          <p:cNvSpPr txBox="1">
            <a:spLocks noChangeAspect="1" noChangeArrowheads="1"/>
          </p:cNvSpPr>
          <p:nvPr/>
        </p:nvSpPr>
        <p:spPr bwMode="auto">
          <a:xfrm>
            <a:off x="3643306" y="3000372"/>
            <a:ext cx="3000375" cy="276225"/>
          </a:xfrm>
          <a:prstGeom prst="rect">
            <a:avLst/>
          </a:prstGeom>
          <a:noFill/>
          <a:ln w="9525">
            <a:noFill/>
            <a:miter lim="800000"/>
            <a:headEnd/>
            <a:tailEnd/>
          </a:ln>
        </p:spPr>
        <p:txBody>
          <a:bodyPr/>
          <a:lstStyle/>
          <a:p>
            <a:pPr eaLnBrk="0" hangingPunct="0"/>
            <a:r>
              <a:rPr lang="en-US" sz="1600" b="1" dirty="0">
                <a:solidFill>
                  <a:srgbClr val="00B050"/>
                </a:solidFill>
                <a:latin typeface="Times" charset="0"/>
                <a:ea typeface="Mangal" pitchFamily="2"/>
                <a:cs typeface="Mangal" pitchFamily="2"/>
              </a:rPr>
              <a:t>Surface </a:t>
            </a:r>
            <a:r>
              <a:rPr lang="en-US" sz="1600" b="1" dirty="0" err="1">
                <a:solidFill>
                  <a:srgbClr val="00B050"/>
                </a:solidFill>
                <a:latin typeface="Times" charset="0"/>
                <a:ea typeface="Mangal" pitchFamily="2"/>
                <a:cs typeface="Mangal" pitchFamily="2"/>
              </a:rPr>
              <a:t>plastique</a:t>
            </a:r>
            <a:r>
              <a:rPr lang="en-US" sz="1600" b="1" dirty="0">
                <a:solidFill>
                  <a:srgbClr val="00B050"/>
                </a:solidFill>
                <a:latin typeface="Times" charset="0"/>
                <a:ea typeface="Mangal" pitchFamily="2"/>
                <a:cs typeface="Mangal" pitchFamily="2"/>
              </a:rPr>
              <a:t> </a:t>
            </a:r>
            <a:endParaRPr lang="en-US" sz="1600" b="1" dirty="0">
              <a:solidFill>
                <a:srgbClr val="00B050"/>
              </a:solidFill>
              <a:latin typeface="Times" charset="0"/>
            </a:endParaRPr>
          </a:p>
        </p:txBody>
      </p:sp>
      <p:sp>
        <p:nvSpPr>
          <p:cNvPr id="17423" name="Text Box 36"/>
          <p:cNvSpPr txBox="1">
            <a:spLocks noChangeAspect="1" noChangeArrowheads="1"/>
          </p:cNvSpPr>
          <p:nvPr/>
        </p:nvSpPr>
        <p:spPr bwMode="auto">
          <a:xfrm>
            <a:off x="3643306" y="4257683"/>
            <a:ext cx="5357850" cy="385763"/>
          </a:xfrm>
          <a:prstGeom prst="rect">
            <a:avLst/>
          </a:prstGeom>
          <a:noFill/>
          <a:ln w="9525">
            <a:noFill/>
            <a:miter lim="800000"/>
            <a:headEnd/>
            <a:tailEnd/>
          </a:ln>
        </p:spPr>
        <p:txBody>
          <a:bodyPr/>
          <a:lstStyle/>
          <a:p>
            <a:pPr eaLnBrk="0" hangingPunct="0"/>
            <a:r>
              <a:rPr lang="en-US" sz="1600" b="1" dirty="0">
                <a:solidFill>
                  <a:srgbClr val="00B050"/>
                </a:solidFill>
                <a:latin typeface="Times" charset="0"/>
                <a:ea typeface="Mangal" pitchFamily="2"/>
                <a:cs typeface="Mangal" pitchFamily="2"/>
              </a:rPr>
              <a:t>Surface thermo </a:t>
            </a:r>
            <a:r>
              <a:rPr lang="en-US" sz="1600" b="1" dirty="0" err="1" smtClean="0">
                <a:solidFill>
                  <a:srgbClr val="00B050"/>
                </a:solidFill>
                <a:latin typeface="Times" charset="0"/>
                <a:ea typeface="Mangal" pitchFamily="2"/>
                <a:cs typeface="Mangal" pitchFamily="2"/>
              </a:rPr>
              <a:t>plastique</a:t>
            </a:r>
            <a:r>
              <a:rPr lang="en-US" sz="1600" b="1" dirty="0" smtClean="0">
                <a:solidFill>
                  <a:srgbClr val="00B050"/>
                </a:solidFill>
                <a:latin typeface="Times" charset="0"/>
                <a:ea typeface="Mangal" pitchFamily="2"/>
                <a:cs typeface="Mangal" pitchFamily="2"/>
              </a:rPr>
              <a:t> </a:t>
            </a:r>
            <a:r>
              <a:rPr lang="en-US" sz="1600" b="1" dirty="0" err="1" smtClean="0">
                <a:solidFill>
                  <a:srgbClr val="00B050"/>
                </a:solidFill>
                <a:latin typeface="Times" charset="0"/>
                <a:ea typeface="Mangal" pitchFamily="2"/>
                <a:cs typeface="Mangal" pitchFamily="2"/>
              </a:rPr>
              <a:t>T</a:t>
            </a:r>
            <a:r>
              <a:rPr lang="en-US" sz="1600" b="1" baseline="-25000" dirty="0" err="1" smtClean="0">
                <a:solidFill>
                  <a:srgbClr val="00B050"/>
                </a:solidFill>
                <a:latin typeface="Times" charset="0"/>
                <a:ea typeface="Mangal" pitchFamily="2"/>
                <a:cs typeface="Mangal" pitchFamily="2"/>
              </a:rPr>
              <a:t>surface</a:t>
            </a:r>
            <a:r>
              <a:rPr lang="en-US" sz="1600" b="1" dirty="0">
                <a:solidFill>
                  <a:srgbClr val="00B050"/>
                </a:solidFill>
                <a:latin typeface="Times" charset="0"/>
                <a:ea typeface="Mangal" pitchFamily="2"/>
                <a:cs typeface="Mangal" pitchFamily="2"/>
              </a:rPr>
              <a:t>&gt;&gt;</a:t>
            </a:r>
            <a:r>
              <a:rPr lang="en-US" sz="1600" b="1" dirty="0" err="1">
                <a:solidFill>
                  <a:srgbClr val="00B050"/>
                </a:solidFill>
                <a:latin typeface="Times" charset="0"/>
                <a:ea typeface="Mangal" pitchFamily="2"/>
                <a:cs typeface="Mangal" pitchFamily="2"/>
              </a:rPr>
              <a:t>Tg</a:t>
            </a:r>
            <a:r>
              <a:rPr lang="en-US" sz="1600" b="1" dirty="0">
                <a:solidFill>
                  <a:srgbClr val="00B050"/>
                </a:solidFill>
                <a:latin typeface="Times" charset="0"/>
                <a:ea typeface="Mangal" pitchFamily="2"/>
                <a:cs typeface="Mangal" pitchFamily="2"/>
              </a:rPr>
              <a:t>  </a:t>
            </a:r>
            <a:r>
              <a:rPr lang="en-US" sz="1600" b="1" dirty="0">
                <a:solidFill>
                  <a:srgbClr val="00B050"/>
                </a:solidFill>
                <a:latin typeface="Symbol" pitchFamily="18" charset="2"/>
                <a:ea typeface="Mangal" pitchFamily="2"/>
                <a:cs typeface="Mangal" pitchFamily="2"/>
              </a:rPr>
              <a:t>m</a:t>
            </a:r>
            <a:r>
              <a:rPr lang="en-US" sz="1600" b="1" dirty="0">
                <a:solidFill>
                  <a:srgbClr val="00B050"/>
                </a:solidFill>
                <a:latin typeface="Times" charset="0"/>
                <a:ea typeface="Mangal" pitchFamily="2"/>
                <a:cs typeface="Mangal" pitchFamily="2"/>
              </a:rPr>
              <a:t>&lt;10</a:t>
            </a:r>
            <a:r>
              <a:rPr lang="en-US" sz="1600" b="1" baseline="30000" dirty="0">
                <a:solidFill>
                  <a:srgbClr val="00B050"/>
                </a:solidFill>
                <a:latin typeface="Times" charset="0"/>
                <a:ea typeface="Mangal" pitchFamily="2"/>
                <a:cs typeface="Mangal" pitchFamily="2"/>
              </a:rPr>
              <a:t>7</a:t>
            </a:r>
            <a:r>
              <a:rPr lang="en-US" sz="1600" b="1" dirty="0">
                <a:solidFill>
                  <a:srgbClr val="00B050"/>
                </a:solidFill>
                <a:latin typeface="Times" charset="0"/>
                <a:ea typeface="Mangal" pitchFamily="2"/>
                <a:cs typeface="Mangal" pitchFamily="2"/>
              </a:rPr>
              <a:t> </a:t>
            </a:r>
            <a:r>
              <a:rPr lang="en-US" sz="1600" b="1" dirty="0" err="1">
                <a:solidFill>
                  <a:srgbClr val="00B050"/>
                </a:solidFill>
                <a:latin typeface="Times" charset="0"/>
                <a:ea typeface="Mangal" pitchFamily="2"/>
                <a:cs typeface="Mangal" pitchFamily="2"/>
              </a:rPr>
              <a:t>Pa.s</a:t>
            </a:r>
            <a:endParaRPr lang="en-US" sz="1600" b="1" dirty="0">
              <a:solidFill>
                <a:srgbClr val="00B050"/>
              </a:solidFill>
              <a:latin typeface="Times" charset="0"/>
            </a:endParaRPr>
          </a:p>
          <a:p>
            <a:pPr eaLnBrk="0" hangingPunct="0"/>
            <a:endParaRPr lang="en-US" sz="1600" b="1" dirty="0">
              <a:solidFill>
                <a:srgbClr val="FF0000"/>
              </a:solidFill>
              <a:latin typeface="Times" charset="0"/>
              <a:ea typeface="Mangal" pitchFamily="2"/>
              <a:cs typeface="Mangal" pitchFamily="2"/>
            </a:endParaRPr>
          </a:p>
        </p:txBody>
      </p:sp>
      <p:sp>
        <p:nvSpPr>
          <p:cNvPr id="17424" name="Text Box 37"/>
          <p:cNvSpPr txBox="1">
            <a:spLocks noChangeAspect="1" noChangeArrowheads="1"/>
          </p:cNvSpPr>
          <p:nvPr/>
        </p:nvSpPr>
        <p:spPr bwMode="auto">
          <a:xfrm>
            <a:off x="2714612" y="3402015"/>
            <a:ext cx="6429388" cy="384175"/>
          </a:xfrm>
          <a:prstGeom prst="rect">
            <a:avLst/>
          </a:prstGeom>
          <a:noFill/>
          <a:ln w="9525">
            <a:noFill/>
            <a:miter lim="800000"/>
            <a:headEnd/>
            <a:tailEnd/>
          </a:ln>
        </p:spPr>
        <p:txBody>
          <a:bodyPr/>
          <a:lstStyle/>
          <a:p>
            <a:pPr eaLnBrk="0" hangingPunct="0"/>
            <a:r>
              <a:rPr lang="en-US" sz="1600" b="1" i="1" dirty="0">
                <a:solidFill>
                  <a:srgbClr val="0000FF"/>
                </a:solidFill>
                <a:latin typeface="Times" charset="0"/>
                <a:ea typeface="Mangal" pitchFamily="2"/>
                <a:cs typeface="Mangal" pitchFamily="2"/>
              </a:rPr>
              <a:t>Phase de </a:t>
            </a:r>
            <a:r>
              <a:rPr lang="en-US" sz="1600" b="1" i="1" dirty="0" err="1">
                <a:solidFill>
                  <a:srgbClr val="0000FF"/>
                </a:solidFill>
                <a:latin typeface="Times" charset="0"/>
                <a:ea typeface="Mangal" pitchFamily="2"/>
                <a:cs typeface="Mangal" pitchFamily="2"/>
              </a:rPr>
              <a:t>séchage</a:t>
            </a:r>
            <a:r>
              <a:rPr lang="en-US" sz="1600" b="1" i="1" dirty="0">
                <a:solidFill>
                  <a:srgbClr val="0000FF"/>
                </a:solidFill>
                <a:latin typeface="Times" charset="0"/>
                <a:ea typeface="Mangal" pitchFamily="2"/>
                <a:cs typeface="Mangal" pitchFamily="2"/>
              </a:rPr>
              <a:t> </a:t>
            </a:r>
            <a:r>
              <a:rPr lang="en-US" sz="1600" b="1" i="1" dirty="0" smtClean="0">
                <a:solidFill>
                  <a:srgbClr val="0000FF"/>
                </a:solidFill>
                <a:latin typeface="Times" charset="0"/>
                <a:ea typeface="Mangal" pitchFamily="2"/>
                <a:cs typeface="Mangal" pitchFamily="2"/>
              </a:rPr>
              <a:t>2 (zone 2 a</a:t>
            </a:r>
            <a:r>
              <a:rPr lang="en-US" sz="1600" b="1" i="1" baseline="-25000" dirty="0" smtClean="0">
                <a:solidFill>
                  <a:srgbClr val="0000FF"/>
                </a:solidFill>
                <a:latin typeface="Times" charset="0"/>
                <a:ea typeface="Mangal" pitchFamily="2"/>
                <a:cs typeface="Mangal" pitchFamily="2"/>
              </a:rPr>
              <a:t>w</a:t>
            </a:r>
            <a:r>
              <a:rPr lang="en-US" sz="1600" b="1" i="1" dirty="0" smtClean="0">
                <a:solidFill>
                  <a:srgbClr val="0000FF"/>
                </a:solidFill>
                <a:latin typeface="Times" charset="0"/>
                <a:ea typeface="Mangal" pitchFamily="2"/>
                <a:cs typeface="Mangal" pitchFamily="2"/>
              </a:rPr>
              <a:t>) </a:t>
            </a:r>
            <a:r>
              <a:rPr lang="en-US" sz="1600" i="1" dirty="0">
                <a:solidFill>
                  <a:srgbClr val="0000FF"/>
                </a:solidFill>
                <a:latin typeface="Times" charset="0"/>
                <a:ea typeface="Mangal" pitchFamily="2"/>
                <a:cs typeface="Mangal" pitchFamily="2"/>
              </a:rPr>
              <a:t>: </a:t>
            </a:r>
            <a:endParaRPr lang="en-US" sz="1600" i="1" dirty="0" smtClean="0">
              <a:solidFill>
                <a:srgbClr val="0000FF"/>
              </a:solidFill>
              <a:latin typeface="Times" charset="0"/>
              <a:ea typeface="Mangal" pitchFamily="2"/>
              <a:cs typeface="Mangal" pitchFamily="2"/>
            </a:endParaRPr>
          </a:p>
          <a:p>
            <a:pPr eaLnBrk="0" hangingPunct="0"/>
            <a:r>
              <a:rPr lang="en-US" sz="1400" i="1" dirty="0" smtClean="0">
                <a:latin typeface="Times" charset="0"/>
                <a:ea typeface="Mangal" pitchFamily="2"/>
                <a:cs typeface="Mangal" pitchFamily="2"/>
              </a:rPr>
              <a:t>en </a:t>
            </a:r>
            <a:r>
              <a:rPr lang="en-US" sz="1400" i="1" dirty="0">
                <a:latin typeface="Times" charset="0"/>
                <a:ea typeface="Mangal" pitchFamily="2"/>
                <a:cs typeface="Mangal" pitchFamily="2"/>
              </a:rPr>
              <a:t>milieu de </a:t>
            </a:r>
            <a:r>
              <a:rPr lang="en-US" sz="1400" i="1" dirty="0" err="1">
                <a:latin typeface="Times" charset="0"/>
                <a:ea typeface="Mangal" pitchFamily="2"/>
                <a:cs typeface="Mangal" pitchFamily="2"/>
              </a:rPr>
              <a:t>séchage</a:t>
            </a:r>
            <a:r>
              <a:rPr lang="en-US" sz="1400" i="1" dirty="0">
                <a:latin typeface="Times" charset="0"/>
                <a:ea typeface="Mangal" pitchFamily="2"/>
                <a:cs typeface="Mangal" pitchFamily="2"/>
              </a:rPr>
              <a:t> </a:t>
            </a:r>
            <a:r>
              <a:rPr lang="en-US" sz="1400" i="1" dirty="0" err="1">
                <a:latin typeface="Times" charset="0"/>
                <a:ea typeface="Mangal" pitchFamily="2"/>
                <a:cs typeface="Mangal" pitchFamily="2"/>
              </a:rPr>
              <a:t>souvent</a:t>
            </a:r>
            <a:r>
              <a:rPr lang="en-US" sz="1400" i="1" dirty="0">
                <a:latin typeface="Times" charset="0"/>
                <a:ea typeface="Mangal" pitchFamily="2"/>
                <a:cs typeface="Mangal" pitchFamily="2"/>
              </a:rPr>
              <a:t> </a:t>
            </a:r>
            <a:r>
              <a:rPr lang="en-US" sz="1400" i="1" dirty="0" err="1">
                <a:latin typeface="Times" charset="0"/>
                <a:ea typeface="Mangal" pitchFamily="2"/>
                <a:cs typeface="Mangal" pitchFamily="2"/>
              </a:rPr>
              <a:t>confondue</a:t>
            </a:r>
            <a:r>
              <a:rPr lang="en-US" sz="1400" i="1" dirty="0">
                <a:latin typeface="Times" charset="0"/>
                <a:ea typeface="Mangal" pitchFamily="2"/>
                <a:cs typeface="Mangal" pitchFamily="2"/>
              </a:rPr>
              <a:t> avec la phase 1</a:t>
            </a:r>
            <a:r>
              <a:rPr lang="en-US" sz="1400" i="1" dirty="0" smtClean="0">
                <a:latin typeface="Times" charset="0"/>
                <a:ea typeface="Mangal" pitchFamily="2"/>
                <a:cs typeface="Mangal" pitchFamily="2"/>
              </a:rPr>
              <a:t>, la </a:t>
            </a:r>
            <a:r>
              <a:rPr lang="en-US" sz="1400" i="1" dirty="0" err="1" smtClean="0">
                <a:latin typeface="Times" charset="0"/>
                <a:ea typeface="Mangal" pitchFamily="2"/>
                <a:cs typeface="Mangal" pitchFamily="2"/>
              </a:rPr>
              <a:t>température</a:t>
            </a:r>
            <a:r>
              <a:rPr lang="en-US" sz="1400" i="1" dirty="0" smtClean="0">
                <a:latin typeface="Times" charset="0"/>
                <a:ea typeface="Mangal" pitchFamily="2"/>
                <a:cs typeface="Mangal" pitchFamily="2"/>
              </a:rPr>
              <a:t> du </a:t>
            </a:r>
            <a:r>
              <a:rPr lang="en-US" sz="1400" i="1" dirty="0" err="1" smtClean="0">
                <a:latin typeface="Times" charset="0"/>
                <a:ea typeface="Mangal" pitchFamily="2"/>
                <a:cs typeface="Mangal" pitchFamily="2"/>
              </a:rPr>
              <a:t>produit</a:t>
            </a:r>
            <a:r>
              <a:rPr lang="en-US" sz="1400" i="1" dirty="0" smtClean="0">
                <a:latin typeface="Times" charset="0"/>
                <a:ea typeface="Mangal" pitchFamily="2"/>
                <a:cs typeface="Mangal" pitchFamily="2"/>
              </a:rPr>
              <a:t>  </a:t>
            </a:r>
            <a:r>
              <a:rPr lang="en-US" sz="1400" i="1" dirty="0" err="1" smtClean="0">
                <a:latin typeface="Times" charset="0"/>
                <a:ea typeface="Mangal" pitchFamily="2"/>
                <a:cs typeface="Mangal" pitchFamily="2"/>
              </a:rPr>
              <a:t>monte</a:t>
            </a:r>
            <a:r>
              <a:rPr lang="en-US" sz="1400" i="1" dirty="0" smtClean="0">
                <a:latin typeface="Times" charset="0"/>
                <a:ea typeface="Mangal" pitchFamily="2"/>
                <a:cs typeface="Mangal" pitchFamily="2"/>
              </a:rPr>
              <a:t> en fin de </a:t>
            </a:r>
            <a:r>
              <a:rPr lang="en-US" sz="1400" i="1" dirty="0" err="1" smtClean="0">
                <a:latin typeface="Times" charset="0"/>
                <a:ea typeface="Mangal" pitchFamily="2"/>
                <a:cs typeface="Mangal" pitchFamily="2"/>
              </a:rPr>
              <a:t>séchage</a:t>
            </a:r>
            <a:r>
              <a:rPr lang="en-US" sz="1400" i="1" dirty="0" smtClean="0">
                <a:latin typeface="Times" charset="0"/>
                <a:ea typeface="Mangal" pitchFamily="2"/>
                <a:cs typeface="Mangal" pitchFamily="2"/>
              </a:rPr>
              <a:t>,  </a:t>
            </a:r>
            <a:r>
              <a:rPr lang="en-US" sz="1400" i="1" dirty="0" err="1">
                <a:solidFill>
                  <a:srgbClr val="FF0000"/>
                </a:solidFill>
                <a:latin typeface="Times" charset="0"/>
                <a:ea typeface="Mangal" pitchFamily="2"/>
                <a:cs typeface="Mangal" pitchFamily="2"/>
              </a:rPr>
              <a:t>risques</a:t>
            </a:r>
            <a:r>
              <a:rPr lang="en-US" sz="1400" i="1" dirty="0">
                <a:solidFill>
                  <a:srgbClr val="FF0000"/>
                </a:solidFill>
                <a:latin typeface="Times" charset="0"/>
                <a:ea typeface="Mangal" pitchFamily="2"/>
                <a:cs typeface="Mangal" pitchFamily="2"/>
              </a:rPr>
              <a:t> de collages </a:t>
            </a:r>
            <a:r>
              <a:rPr lang="en-US" sz="1400" i="1" dirty="0" err="1" smtClean="0">
                <a:solidFill>
                  <a:srgbClr val="FF0000"/>
                </a:solidFill>
                <a:latin typeface="Times" charset="0"/>
                <a:ea typeface="Mangal" pitchFamily="2"/>
                <a:cs typeface="Mangal" pitchFamily="2"/>
              </a:rPr>
              <a:t>chambre</a:t>
            </a:r>
            <a:r>
              <a:rPr lang="en-US" sz="1400" i="1" dirty="0" smtClean="0">
                <a:solidFill>
                  <a:srgbClr val="FF0000"/>
                </a:solidFill>
                <a:latin typeface="Times" charset="0"/>
                <a:ea typeface="Mangal" pitchFamily="2"/>
                <a:cs typeface="Mangal" pitchFamily="2"/>
              </a:rPr>
              <a:t>  </a:t>
            </a:r>
            <a:endParaRPr lang="en-US" sz="1400" i="1" dirty="0" smtClean="0">
              <a:solidFill>
                <a:srgbClr val="FF0000"/>
              </a:solidFill>
              <a:latin typeface="Times" charset="0"/>
              <a:ea typeface="Mangal" pitchFamily="2"/>
              <a:cs typeface="Mangal" pitchFamily="2"/>
              <a:sym typeface="Wingdings" pitchFamily="2" charset="2"/>
            </a:endParaRPr>
          </a:p>
        </p:txBody>
      </p:sp>
      <p:sp>
        <p:nvSpPr>
          <p:cNvPr id="17425" name="Text Box 38"/>
          <p:cNvSpPr txBox="1">
            <a:spLocks noChangeAspect="1" noChangeArrowheads="1"/>
          </p:cNvSpPr>
          <p:nvPr/>
        </p:nvSpPr>
        <p:spPr bwMode="auto">
          <a:xfrm>
            <a:off x="3643306" y="5786454"/>
            <a:ext cx="5357850" cy="723900"/>
          </a:xfrm>
          <a:prstGeom prst="rect">
            <a:avLst/>
          </a:prstGeom>
          <a:noFill/>
          <a:ln w="9525">
            <a:noFill/>
            <a:miter lim="800000"/>
            <a:headEnd/>
            <a:tailEnd/>
          </a:ln>
        </p:spPr>
        <p:txBody>
          <a:bodyPr/>
          <a:lstStyle/>
          <a:p>
            <a:pPr eaLnBrk="0" hangingPunct="0"/>
            <a:r>
              <a:rPr lang="en-US" sz="1600" b="1" dirty="0">
                <a:solidFill>
                  <a:srgbClr val="00B050"/>
                </a:solidFill>
                <a:latin typeface="Times" charset="0"/>
                <a:ea typeface="Mangal" pitchFamily="2"/>
                <a:cs typeface="Mangal" pitchFamily="2"/>
              </a:rPr>
              <a:t>Surface </a:t>
            </a:r>
            <a:r>
              <a:rPr lang="en-US" sz="1600" b="1" dirty="0" smtClean="0">
                <a:solidFill>
                  <a:srgbClr val="00B050"/>
                </a:solidFill>
                <a:latin typeface="Times" charset="0"/>
                <a:ea typeface="Mangal" pitchFamily="2"/>
                <a:cs typeface="Mangal" pitchFamily="2"/>
              </a:rPr>
              <a:t>non-</a:t>
            </a:r>
            <a:r>
              <a:rPr lang="en-US" sz="1600" b="1" dirty="0" err="1" smtClean="0">
                <a:solidFill>
                  <a:srgbClr val="00B050"/>
                </a:solidFill>
                <a:latin typeface="Times" charset="0"/>
                <a:ea typeface="Mangal" pitchFamily="2"/>
                <a:cs typeface="Mangal" pitchFamily="2"/>
              </a:rPr>
              <a:t>collante</a:t>
            </a:r>
            <a:r>
              <a:rPr lang="en-US" sz="1600" b="1" dirty="0">
                <a:solidFill>
                  <a:srgbClr val="00B050"/>
                </a:solidFill>
                <a:latin typeface="Times" charset="0"/>
                <a:ea typeface="Mangal" pitchFamily="2"/>
                <a:cs typeface="Mangal" pitchFamily="2"/>
              </a:rPr>
              <a:t> </a:t>
            </a:r>
            <a:r>
              <a:rPr lang="en-US" sz="1600" b="1" dirty="0" err="1" smtClean="0">
                <a:solidFill>
                  <a:srgbClr val="00B050"/>
                </a:solidFill>
                <a:latin typeface="Times" charset="0"/>
                <a:ea typeface="Mangal" pitchFamily="2"/>
                <a:cs typeface="Mangal" pitchFamily="2"/>
              </a:rPr>
              <a:t>T</a:t>
            </a:r>
            <a:r>
              <a:rPr lang="en-US" sz="1600" b="1" baseline="-25000" dirty="0" err="1" smtClean="0">
                <a:solidFill>
                  <a:srgbClr val="00B050"/>
                </a:solidFill>
                <a:latin typeface="Times" charset="0"/>
                <a:ea typeface="Mangal" pitchFamily="2"/>
                <a:cs typeface="Mangal" pitchFamily="2"/>
              </a:rPr>
              <a:t>surface</a:t>
            </a:r>
            <a:r>
              <a:rPr lang="en-US" sz="1600" b="1" dirty="0" smtClean="0">
                <a:solidFill>
                  <a:srgbClr val="00B050"/>
                </a:solidFill>
                <a:latin typeface="Times" charset="0"/>
                <a:ea typeface="Mangal" pitchFamily="2"/>
                <a:cs typeface="Mangal" pitchFamily="2"/>
              </a:rPr>
              <a:t>&lt;Tg+20</a:t>
            </a:r>
            <a:r>
              <a:rPr lang="en-US" sz="1600" b="1" baseline="30000" dirty="0" smtClean="0">
                <a:solidFill>
                  <a:srgbClr val="00B050"/>
                </a:solidFill>
                <a:latin typeface="Times" charset="0"/>
                <a:ea typeface="Mangal" pitchFamily="2"/>
                <a:cs typeface="Mangal" pitchFamily="2"/>
              </a:rPr>
              <a:t>o</a:t>
            </a:r>
            <a:r>
              <a:rPr lang="en-US" sz="1600" b="1" dirty="0" smtClean="0">
                <a:solidFill>
                  <a:srgbClr val="00B050"/>
                </a:solidFill>
                <a:latin typeface="Times" charset="0"/>
                <a:ea typeface="Mangal" pitchFamily="2"/>
                <a:cs typeface="Mangal" pitchFamily="2"/>
              </a:rPr>
              <a:t>C  -  </a:t>
            </a:r>
            <a:r>
              <a:rPr lang="en-US" sz="1600" b="1" dirty="0">
                <a:solidFill>
                  <a:srgbClr val="00B050"/>
                </a:solidFill>
                <a:latin typeface="Symbol" pitchFamily="18" charset="2"/>
                <a:ea typeface="Mangal" pitchFamily="2"/>
                <a:cs typeface="Mangal" pitchFamily="2"/>
              </a:rPr>
              <a:t>m</a:t>
            </a:r>
            <a:r>
              <a:rPr lang="en-US" sz="1600" b="1" dirty="0">
                <a:solidFill>
                  <a:srgbClr val="00B050"/>
                </a:solidFill>
                <a:latin typeface="Times" charset="0"/>
                <a:ea typeface="Mangal" pitchFamily="2"/>
                <a:cs typeface="Mangal" pitchFamily="2"/>
              </a:rPr>
              <a:t>&gt;10</a:t>
            </a:r>
            <a:r>
              <a:rPr lang="en-US" sz="1600" b="1" baseline="30000" dirty="0">
                <a:solidFill>
                  <a:srgbClr val="00B050"/>
                </a:solidFill>
                <a:latin typeface="Times" charset="0"/>
                <a:ea typeface="Mangal" pitchFamily="2"/>
                <a:cs typeface="Mangal" pitchFamily="2"/>
              </a:rPr>
              <a:t>7</a:t>
            </a:r>
            <a:r>
              <a:rPr lang="en-US" sz="1600" b="1" dirty="0">
                <a:solidFill>
                  <a:srgbClr val="00B050"/>
                </a:solidFill>
                <a:latin typeface="Times" charset="0"/>
                <a:ea typeface="Mangal" pitchFamily="2"/>
                <a:cs typeface="Mangal" pitchFamily="2"/>
              </a:rPr>
              <a:t> </a:t>
            </a:r>
            <a:r>
              <a:rPr lang="en-US" sz="1600" b="1" dirty="0" err="1">
                <a:solidFill>
                  <a:srgbClr val="00B050"/>
                </a:solidFill>
                <a:latin typeface="Times" charset="0"/>
                <a:ea typeface="Mangal" pitchFamily="2"/>
                <a:cs typeface="Mangal" pitchFamily="2"/>
              </a:rPr>
              <a:t>Pa.s</a:t>
            </a:r>
            <a:endParaRPr lang="en-US" sz="1600" b="1" dirty="0">
              <a:solidFill>
                <a:srgbClr val="00B050"/>
              </a:solidFill>
              <a:latin typeface="Times" charset="0"/>
            </a:endParaRPr>
          </a:p>
          <a:p>
            <a:pPr eaLnBrk="0" hangingPunct="0"/>
            <a:endParaRPr lang="en-US" sz="1600" b="1" dirty="0">
              <a:solidFill>
                <a:srgbClr val="00B050"/>
              </a:solidFill>
              <a:latin typeface="Times" charset="0"/>
              <a:ea typeface="Mangal" pitchFamily="2"/>
              <a:cs typeface="Mangal" pitchFamily="2"/>
            </a:endParaRPr>
          </a:p>
        </p:txBody>
      </p:sp>
      <p:sp>
        <p:nvSpPr>
          <p:cNvPr id="17426" name="Text Box 39"/>
          <p:cNvSpPr txBox="1">
            <a:spLocks noChangeAspect="1" noChangeArrowheads="1"/>
          </p:cNvSpPr>
          <p:nvPr/>
        </p:nvSpPr>
        <p:spPr bwMode="auto">
          <a:xfrm>
            <a:off x="714348" y="6129360"/>
            <a:ext cx="2638425" cy="514350"/>
          </a:xfrm>
          <a:prstGeom prst="rect">
            <a:avLst/>
          </a:prstGeom>
          <a:noFill/>
          <a:ln w="9525">
            <a:noFill/>
            <a:miter lim="800000"/>
            <a:headEnd/>
            <a:tailEnd/>
          </a:ln>
        </p:spPr>
        <p:txBody>
          <a:bodyPr/>
          <a:lstStyle/>
          <a:p>
            <a:pPr algn="ctr" eaLnBrk="0" hangingPunct="0"/>
            <a:r>
              <a:rPr lang="en-US" sz="1800" b="1" dirty="0">
                <a:solidFill>
                  <a:srgbClr val="FF6600"/>
                </a:solidFill>
                <a:latin typeface="Times" charset="0"/>
                <a:ea typeface="Mangal" pitchFamily="2"/>
                <a:cs typeface="Mangal" pitchFamily="2"/>
              </a:rPr>
              <a:t>Poudre </a:t>
            </a:r>
            <a:r>
              <a:rPr lang="en-US" sz="1800" b="1" dirty="0" err="1">
                <a:solidFill>
                  <a:srgbClr val="FF6600"/>
                </a:solidFill>
                <a:latin typeface="Times" charset="0"/>
                <a:ea typeface="Mangal" pitchFamily="2"/>
                <a:cs typeface="Mangal" pitchFamily="2"/>
              </a:rPr>
              <a:t>amorphe</a:t>
            </a:r>
            <a:r>
              <a:rPr lang="en-US" sz="1800" b="1" dirty="0">
                <a:solidFill>
                  <a:srgbClr val="FF6600"/>
                </a:solidFill>
                <a:latin typeface="Times" charset="0"/>
                <a:ea typeface="Mangal" pitchFamily="2"/>
                <a:cs typeface="Mangal" pitchFamily="2"/>
              </a:rPr>
              <a:t> à </a:t>
            </a:r>
            <a:r>
              <a:rPr lang="en-US" sz="1800" b="1" dirty="0" err="1">
                <a:solidFill>
                  <a:srgbClr val="FF6600"/>
                </a:solidFill>
                <a:latin typeface="Times" charset="0"/>
                <a:ea typeface="Mangal" pitchFamily="2"/>
                <a:cs typeface="Mangal" pitchFamily="2"/>
              </a:rPr>
              <a:t>l’état</a:t>
            </a:r>
            <a:r>
              <a:rPr lang="en-US" sz="1800" b="1" dirty="0">
                <a:solidFill>
                  <a:srgbClr val="FF6600"/>
                </a:solidFill>
                <a:latin typeface="Times" charset="0"/>
                <a:ea typeface="Mangal" pitchFamily="2"/>
                <a:cs typeface="Mangal" pitchFamily="2"/>
              </a:rPr>
              <a:t> </a:t>
            </a:r>
            <a:r>
              <a:rPr lang="en-US" sz="1800" b="1" dirty="0" err="1">
                <a:solidFill>
                  <a:srgbClr val="FF6600"/>
                </a:solidFill>
                <a:latin typeface="Times" charset="0"/>
                <a:ea typeface="Mangal" pitchFamily="2"/>
                <a:cs typeface="Mangal" pitchFamily="2"/>
              </a:rPr>
              <a:t>vitreux</a:t>
            </a:r>
            <a:endParaRPr lang="en-US" sz="1800" dirty="0">
              <a:solidFill>
                <a:srgbClr val="FF6600"/>
              </a:solidFill>
              <a:latin typeface="Times" charset="0"/>
            </a:endParaRPr>
          </a:p>
        </p:txBody>
      </p:sp>
      <p:sp>
        <p:nvSpPr>
          <p:cNvPr id="17427" name="Text Box 40"/>
          <p:cNvSpPr txBox="1">
            <a:spLocks noChangeAspect="1" noChangeArrowheads="1"/>
          </p:cNvSpPr>
          <p:nvPr/>
        </p:nvSpPr>
        <p:spPr bwMode="auto">
          <a:xfrm>
            <a:off x="2643174" y="4686311"/>
            <a:ext cx="6143636" cy="385763"/>
          </a:xfrm>
          <a:prstGeom prst="rect">
            <a:avLst/>
          </a:prstGeom>
          <a:noFill/>
          <a:ln w="9525">
            <a:noFill/>
            <a:miter lim="800000"/>
            <a:headEnd/>
            <a:tailEnd/>
          </a:ln>
        </p:spPr>
        <p:txBody>
          <a:bodyPr/>
          <a:lstStyle/>
          <a:p>
            <a:pPr eaLnBrk="0" hangingPunct="0"/>
            <a:r>
              <a:rPr lang="en-US" sz="1600" b="1" i="1" dirty="0">
                <a:solidFill>
                  <a:srgbClr val="0000FF"/>
                </a:solidFill>
                <a:latin typeface="Times" charset="0"/>
                <a:ea typeface="Mangal" pitchFamily="2"/>
                <a:cs typeface="Mangal" pitchFamily="2"/>
              </a:rPr>
              <a:t>Phase </a:t>
            </a:r>
            <a:r>
              <a:rPr lang="en-US" sz="1600" b="1" i="1" dirty="0" smtClean="0">
                <a:solidFill>
                  <a:srgbClr val="0000FF"/>
                </a:solidFill>
                <a:latin typeface="Times" charset="0"/>
                <a:ea typeface="Mangal" pitchFamily="2"/>
                <a:cs typeface="Mangal" pitchFamily="2"/>
              </a:rPr>
              <a:t>du </a:t>
            </a:r>
            <a:r>
              <a:rPr lang="en-US" sz="1600" b="1" i="1" dirty="0" err="1">
                <a:solidFill>
                  <a:srgbClr val="0000FF"/>
                </a:solidFill>
                <a:latin typeface="Times" charset="0"/>
                <a:ea typeface="Mangal" pitchFamily="2"/>
                <a:cs typeface="Mangal" pitchFamily="2"/>
              </a:rPr>
              <a:t>séchage</a:t>
            </a:r>
            <a:r>
              <a:rPr lang="en-US" sz="1600" b="1" i="1" dirty="0">
                <a:solidFill>
                  <a:srgbClr val="0000FF"/>
                </a:solidFill>
                <a:latin typeface="Times" charset="0"/>
                <a:ea typeface="Mangal" pitchFamily="2"/>
                <a:cs typeface="Mangal" pitchFamily="2"/>
              </a:rPr>
              <a:t> </a:t>
            </a:r>
            <a:r>
              <a:rPr lang="en-US" sz="1600" b="1" i="1" dirty="0" smtClean="0">
                <a:solidFill>
                  <a:srgbClr val="0000FF"/>
                </a:solidFill>
                <a:latin typeface="Times" charset="0"/>
                <a:ea typeface="Mangal" pitchFamily="2"/>
                <a:cs typeface="Mangal" pitchFamily="2"/>
              </a:rPr>
              <a:t>3 (zone 1 a</a:t>
            </a:r>
            <a:r>
              <a:rPr lang="en-US" sz="1600" b="1" i="1" baseline="-25000" dirty="0" smtClean="0">
                <a:solidFill>
                  <a:srgbClr val="0000FF"/>
                </a:solidFill>
                <a:latin typeface="Times" charset="0"/>
                <a:ea typeface="Mangal" pitchFamily="2"/>
                <a:cs typeface="Mangal" pitchFamily="2"/>
              </a:rPr>
              <a:t>w</a:t>
            </a:r>
            <a:r>
              <a:rPr lang="en-US" sz="1600" b="1" i="1" dirty="0" smtClean="0">
                <a:solidFill>
                  <a:srgbClr val="0000FF"/>
                </a:solidFill>
                <a:latin typeface="Times" charset="0"/>
                <a:ea typeface="Mangal" pitchFamily="2"/>
                <a:cs typeface="Mangal" pitchFamily="2"/>
              </a:rPr>
              <a:t>)</a:t>
            </a:r>
            <a:r>
              <a:rPr lang="en-US" sz="1600" i="1" dirty="0" smtClean="0">
                <a:solidFill>
                  <a:srgbClr val="0000FF"/>
                </a:solidFill>
                <a:latin typeface="Times" charset="0"/>
                <a:ea typeface="Mangal" pitchFamily="2"/>
                <a:cs typeface="Mangal" pitchFamily="2"/>
              </a:rPr>
              <a:t>: </a:t>
            </a:r>
          </a:p>
          <a:p>
            <a:pPr eaLnBrk="0" hangingPunct="0"/>
            <a:r>
              <a:rPr lang="en-US" sz="1400" i="1" dirty="0" err="1" smtClean="0">
                <a:latin typeface="Times" charset="0"/>
                <a:ea typeface="Mangal" pitchFamily="2"/>
                <a:cs typeface="Mangal" pitchFamily="2"/>
              </a:rPr>
              <a:t>séchage</a:t>
            </a:r>
            <a:r>
              <a:rPr lang="en-US" sz="1400" i="1" dirty="0" smtClean="0">
                <a:latin typeface="Times" charset="0"/>
                <a:ea typeface="Mangal" pitchFamily="2"/>
                <a:cs typeface="Mangal" pitchFamily="2"/>
              </a:rPr>
              <a:t> lent </a:t>
            </a:r>
            <a:r>
              <a:rPr lang="en-US" sz="1400" i="1" dirty="0" err="1" smtClean="0">
                <a:latin typeface="Times" charset="0"/>
                <a:ea typeface="Mangal" pitchFamily="2"/>
                <a:cs typeface="Mangal" pitchFamily="2"/>
              </a:rPr>
              <a:t>refroidissement</a:t>
            </a:r>
            <a:r>
              <a:rPr lang="en-US" sz="1400" i="1" dirty="0" smtClean="0">
                <a:latin typeface="Times" charset="0"/>
                <a:ea typeface="Mangal" pitchFamily="2"/>
                <a:cs typeface="Mangal" pitchFamily="2"/>
              </a:rPr>
              <a:t>, zone </a:t>
            </a:r>
            <a:r>
              <a:rPr lang="en-US" sz="1400" i="1" dirty="0" err="1" smtClean="0">
                <a:latin typeface="Times" charset="0"/>
                <a:ea typeface="Mangal" pitchFamily="2"/>
                <a:cs typeface="Mangal" pitchFamily="2"/>
              </a:rPr>
              <a:t>hygroscopique</a:t>
            </a:r>
            <a:endParaRPr lang="en-US" sz="1400" i="1" dirty="0">
              <a:latin typeface="Times" charset="0"/>
              <a:ea typeface="Mangal" pitchFamily="2"/>
              <a:cs typeface="Mangal" pitchFamily="2"/>
            </a:endParaRPr>
          </a:p>
          <a:p>
            <a:pPr eaLnBrk="0" hangingPunct="0"/>
            <a:r>
              <a:rPr lang="en-US" sz="1400" i="1" dirty="0">
                <a:solidFill>
                  <a:srgbClr val="FF0000"/>
                </a:solidFill>
                <a:latin typeface="Times" charset="0"/>
                <a:ea typeface="Mangal" pitchFamily="2"/>
                <a:cs typeface="Mangal" pitchFamily="2"/>
              </a:rPr>
              <a:t>Reprise </a:t>
            </a:r>
            <a:r>
              <a:rPr lang="en-US" sz="1400" i="1" dirty="0" err="1">
                <a:solidFill>
                  <a:srgbClr val="FF0000"/>
                </a:solidFill>
                <a:latin typeface="Times" charset="0"/>
                <a:ea typeface="Mangal" pitchFamily="2"/>
                <a:cs typeface="Mangal" pitchFamily="2"/>
              </a:rPr>
              <a:t>d’humidité</a:t>
            </a:r>
            <a:r>
              <a:rPr lang="en-US" sz="1400" i="1" dirty="0">
                <a:solidFill>
                  <a:srgbClr val="FF0000"/>
                </a:solidFill>
                <a:latin typeface="Times" charset="0"/>
                <a:ea typeface="Mangal" pitchFamily="2"/>
                <a:cs typeface="Mangal" pitchFamily="2"/>
              </a:rPr>
              <a:t>, </a:t>
            </a:r>
            <a:r>
              <a:rPr lang="en-US" sz="1400" i="1" dirty="0" err="1">
                <a:solidFill>
                  <a:srgbClr val="FF0000"/>
                </a:solidFill>
                <a:latin typeface="Times" charset="0"/>
                <a:ea typeface="Mangal" pitchFamily="2"/>
                <a:cs typeface="Mangal" pitchFamily="2"/>
              </a:rPr>
              <a:t>agglomération</a:t>
            </a:r>
            <a:r>
              <a:rPr lang="en-US" sz="1400" i="1" dirty="0">
                <a:solidFill>
                  <a:srgbClr val="FF0000"/>
                </a:solidFill>
                <a:latin typeface="Times" charset="0"/>
                <a:ea typeface="Mangal" pitchFamily="2"/>
                <a:cs typeface="Mangal" pitchFamily="2"/>
              </a:rPr>
              <a:t>, collage (bas de </a:t>
            </a:r>
            <a:r>
              <a:rPr lang="en-US" sz="1400" i="1" dirty="0" err="1">
                <a:solidFill>
                  <a:srgbClr val="FF0000"/>
                </a:solidFill>
                <a:latin typeface="Times" charset="0"/>
                <a:ea typeface="Mangal" pitchFamily="2"/>
                <a:cs typeface="Mangal" pitchFamily="2"/>
              </a:rPr>
              <a:t>chambre</a:t>
            </a:r>
            <a:r>
              <a:rPr lang="en-US" sz="1400" i="1" dirty="0">
                <a:solidFill>
                  <a:srgbClr val="FF0000"/>
                </a:solidFill>
                <a:latin typeface="Times" charset="0"/>
                <a:ea typeface="Mangal" pitchFamily="2"/>
                <a:cs typeface="Mangal" pitchFamily="2"/>
              </a:rPr>
              <a:t>, bas de cyclones, couloirs </a:t>
            </a:r>
            <a:r>
              <a:rPr lang="en-US" sz="1400" i="1" dirty="0" err="1">
                <a:solidFill>
                  <a:srgbClr val="FF0000"/>
                </a:solidFill>
                <a:latin typeface="Times" charset="0"/>
                <a:ea typeface="Mangal" pitchFamily="2"/>
                <a:cs typeface="Mangal" pitchFamily="2"/>
              </a:rPr>
              <a:t>vibrants</a:t>
            </a:r>
            <a:r>
              <a:rPr lang="en-US" sz="1400" i="1" dirty="0">
                <a:solidFill>
                  <a:srgbClr val="FF0000"/>
                </a:solidFill>
                <a:latin typeface="Times" charset="0"/>
                <a:ea typeface="Mangal" pitchFamily="2"/>
                <a:cs typeface="Mangal" pitchFamily="2"/>
              </a:rPr>
              <a:t>…)</a:t>
            </a:r>
            <a:r>
              <a:rPr lang="en-US" sz="1400" dirty="0">
                <a:solidFill>
                  <a:srgbClr val="FF0000"/>
                </a:solidFill>
                <a:latin typeface="Times" charset="0"/>
                <a:ea typeface="Mangal" pitchFamily="2"/>
                <a:cs typeface="Mangal" pitchFamily="2"/>
              </a:rPr>
              <a:t> </a:t>
            </a:r>
            <a:endParaRPr lang="en-US" sz="1400" dirty="0">
              <a:solidFill>
                <a:srgbClr val="FF0000"/>
              </a:solidFill>
              <a:latin typeface="Times" charset="0"/>
            </a:endParaRPr>
          </a:p>
        </p:txBody>
      </p:sp>
      <p:sp>
        <p:nvSpPr>
          <p:cNvPr id="42" name="ZoneTexte 41"/>
          <p:cNvSpPr txBox="1"/>
          <p:nvPr/>
        </p:nvSpPr>
        <p:spPr>
          <a:xfrm>
            <a:off x="428596" y="571480"/>
            <a:ext cx="461665" cy="6143668"/>
          </a:xfrm>
          <a:prstGeom prst="rect">
            <a:avLst/>
          </a:prstGeom>
          <a:noFill/>
        </p:spPr>
        <p:txBody>
          <a:bodyPr vert="vert" wrap="square" rtlCol="0">
            <a:spAutoFit/>
          </a:bodyPr>
          <a:lstStyle/>
          <a:p>
            <a:r>
              <a:rPr lang="fr-FR" b="1" dirty="0" smtClean="0">
                <a:solidFill>
                  <a:srgbClr val="FF0000"/>
                </a:solidFill>
              </a:rPr>
              <a:t>Transition de matière de liquide à vitreuse en cours de séchage</a:t>
            </a:r>
            <a:endParaRPr lang="fr-FR" b="1" dirty="0">
              <a:solidFill>
                <a:srgbClr val="FF0000"/>
              </a:solidFill>
            </a:endParaRPr>
          </a:p>
        </p:txBody>
      </p:sp>
      <p:sp>
        <p:nvSpPr>
          <p:cNvPr id="43" name="Rectangle 3"/>
          <p:cNvSpPr txBox="1">
            <a:spLocks noChangeArrowheads="1"/>
          </p:cNvSpPr>
          <p:nvPr/>
        </p:nvSpPr>
        <p:spPr>
          <a:xfrm>
            <a:off x="381000" y="142875"/>
            <a:ext cx="8763000" cy="714357"/>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uLnTx/>
                <a:uFillTx/>
                <a:latin typeface="+mj-lt"/>
                <a:ea typeface="+mj-ea"/>
                <a:cs typeface="+mj-cs"/>
              </a:rPr>
              <a:t>La Tg en cours de séchage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409724" y="1357298"/>
            <a:ext cx="8448556" cy="5367055"/>
            <a:chOff x="409724" y="1357298"/>
            <a:chExt cx="8448556" cy="5367055"/>
          </a:xfrm>
        </p:grpSpPr>
        <p:sp>
          <p:nvSpPr>
            <p:cNvPr id="24" name="Rectangle 23"/>
            <p:cNvSpPr/>
            <p:nvPr/>
          </p:nvSpPr>
          <p:spPr>
            <a:xfrm>
              <a:off x="428596" y="1357298"/>
              <a:ext cx="8429684" cy="535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34" name="Line 2"/>
            <p:cNvSpPr>
              <a:spLocks noChangeShapeType="1"/>
            </p:cNvSpPr>
            <p:nvPr/>
          </p:nvSpPr>
          <p:spPr bwMode="auto">
            <a:xfrm>
              <a:off x="1066800" y="1524000"/>
              <a:ext cx="0" cy="4724400"/>
            </a:xfrm>
            <a:prstGeom prst="line">
              <a:avLst/>
            </a:prstGeom>
            <a:noFill/>
            <a:ln w="53975">
              <a:solidFill>
                <a:schemeClr val="tx1"/>
              </a:solidFill>
              <a:round/>
              <a:headEnd type="arrow"/>
              <a:tailEnd/>
            </a:ln>
          </p:spPr>
          <p:txBody>
            <a:bodyPr/>
            <a:lstStyle/>
            <a:p>
              <a:endParaRPr lang="fr-FR"/>
            </a:p>
          </p:txBody>
        </p:sp>
        <p:sp>
          <p:nvSpPr>
            <p:cNvPr id="18435" name="Line 3"/>
            <p:cNvSpPr>
              <a:spLocks noChangeShapeType="1"/>
            </p:cNvSpPr>
            <p:nvPr/>
          </p:nvSpPr>
          <p:spPr bwMode="auto">
            <a:xfrm>
              <a:off x="1095375" y="6200775"/>
              <a:ext cx="5715000" cy="0"/>
            </a:xfrm>
            <a:prstGeom prst="line">
              <a:avLst/>
            </a:prstGeom>
            <a:noFill/>
            <a:ln w="53975">
              <a:solidFill>
                <a:schemeClr val="tx1"/>
              </a:solidFill>
              <a:round/>
              <a:headEnd/>
              <a:tailEnd type="arrow"/>
            </a:ln>
          </p:spPr>
          <p:txBody>
            <a:bodyPr/>
            <a:lstStyle/>
            <a:p>
              <a:endParaRPr lang="fr-FR"/>
            </a:p>
          </p:txBody>
        </p:sp>
        <p:grpSp>
          <p:nvGrpSpPr>
            <p:cNvPr id="2" name="Group 4"/>
            <p:cNvGrpSpPr>
              <a:grpSpLocks/>
            </p:cNvGrpSpPr>
            <p:nvPr/>
          </p:nvGrpSpPr>
          <p:grpSpPr bwMode="auto">
            <a:xfrm>
              <a:off x="1112838" y="3443288"/>
              <a:ext cx="6357938" cy="2566987"/>
              <a:chOff x="816" y="1920"/>
              <a:chExt cx="4005" cy="1617"/>
            </a:xfrm>
          </p:grpSpPr>
          <p:sp>
            <p:nvSpPr>
              <p:cNvPr id="18454" name="Arc 5"/>
              <p:cNvSpPr>
                <a:spLocks/>
              </p:cNvSpPr>
              <p:nvPr/>
            </p:nvSpPr>
            <p:spPr bwMode="auto">
              <a:xfrm flipH="1" flipV="1">
                <a:off x="816" y="1920"/>
                <a:ext cx="2976" cy="1536"/>
              </a:xfrm>
              <a:custGeom>
                <a:avLst/>
                <a:gdLst>
                  <a:gd name="T0" fmla="*/ 0 w 21600"/>
                  <a:gd name="T1" fmla="*/ 0 h 21600"/>
                  <a:gd name="T2" fmla="*/ 2976 w 21600"/>
                  <a:gd name="T3" fmla="*/ 1536 h 21600"/>
                  <a:gd name="T4" fmla="*/ 0 w 21600"/>
                  <a:gd name="T5" fmla="*/ 15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00"/>
                </a:solidFill>
                <a:round/>
                <a:headEnd/>
                <a:tailEnd/>
              </a:ln>
            </p:spPr>
            <p:txBody>
              <a:bodyPr wrap="none" anchor="ctr"/>
              <a:lstStyle/>
              <a:p>
                <a:endParaRPr lang="fr-FR"/>
              </a:p>
            </p:txBody>
          </p:sp>
          <p:sp>
            <p:nvSpPr>
              <p:cNvPr id="18455" name="Text Box 6"/>
              <p:cNvSpPr txBox="1">
                <a:spLocks noChangeArrowheads="1"/>
              </p:cNvSpPr>
              <p:nvPr/>
            </p:nvSpPr>
            <p:spPr bwMode="auto">
              <a:xfrm>
                <a:off x="3985" y="3306"/>
                <a:ext cx="836" cy="231"/>
              </a:xfrm>
              <a:prstGeom prst="rect">
                <a:avLst/>
              </a:prstGeom>
              <a:noFill/>
              <a:ln w="9525">
                <a:noFill/>
                <a:miter lim="800000"/>
                <a:headEnd/>
                <a:tailEnd/>
              </a:ln>
            </p:spPr>
            <p:txBody>
              <a:bodyPr wrap="none">
                <a:spAutoFit/>
              </a:bodyPr>
              <a:lstStyle/>
              <a:p>
                <a:r>
                  <a:rPr lang="en-US" sz="1800" b="1" i="1" dirty="0" err="1">
                    <a:latin typeface="Arial" charset="0"/>
                  </a:rPr>
                  <a:t>Courbe</a:t>
                </a:r>
                <a:r>
                  <a:rPr lang="en-US" sz="1800" b="1" i="1" dirty="0">
                    <a:latin typeface="Arial" charset="0"/>
                  </a:rPr>
                  <a:t> </a:t>
                </a:r>
                <a:r>
                  <a:rPr lang="en-US" sz="1800" b="1" i="1" dirty="0" err="1">
                    <a:latin typeface="Arial" charset="0"/>
                  </a:rPr>
                  <a:t>Tg</a:t>
                </a:r>
                <a:endParaRPr lang="en-US" sz="1800" b="1" i="1" dirty="0">
                  <a:latin typeface="Arial" charset="0"/>
                </a:endParaRPr>
              </a:p>
            </p:txBody>
          </p:sp>
        </p:grpSp>
        <p:grpSp>
          <p:nvGrpSpPr>
            <p:cNvPr id="3" name="Group 7"/>
            <p:cNvGrpSpPr>
              <a:grpSpLocks/>
            </p:cNvGrpSpPr>
            <p:nvPr/>
          </p:nvGrpSpPr>
          <p:grpSpPr bwMode="auto">
            <a:xfrm>
              <a:off x="1112838" y="1795476"/>
              <a:ext cx="7727950" cy="3490912"/>
              <a:chOff x="816" y="816"/>
              <a:chExt cx="4868" cy="2199"/>
            </a:xfrm>
          </p:grpSpPr>
          <p:sp>
            <p:nvSpPr>
              <p:cNvPr id="18452" name="Arc 8"/>
              <p:cNvSpPr>
                <a:spLocks/>
              </p:cNvSpPr>
              <p:nvPr/>
            </p:nvSpPr>
            <p:spPr bwMode="auto">
              <a:xfrm flipH="1" flipV="1">
                <a:off x="816" y="816"/>
                <a:ext cx="3408" cy="2064"/>
              </a:xfrm>
              <a:custGeom>
                <a:avLst/>
                <a:gdLst>
                  <a:gd name="T0" fmla="*/ 71 w 21600"/>
                  <a:gd name="T1" fmla="*/ 0 h 21595"/>
                  <a:gd name="T2" fmla="*/ 3408 w 21600"/>
                  <a:gd name="T3" fmla="*/ 2064 h 21595"/>
                  <a:gd name="T4" fmla="*/ 0 w 21600"/>
                  <a:gd name="T5" fmla="*/ 2064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447" y="-1"/>
                    </a:moveTo>
                    <a:cubicBezTo>
                      <a:pt x="12199" y="242"/>
                      <a:pt x="21600" y="9839"/>
                      <a:pt x="21600" y="21595"/>
                    </a:cubicBezTo>
                  </a:path>
                  <a:path w="21600" h="21595" stroke="0" extrusionOk="0">
                    <a:moveTo>
                      <a:pt x="447" y="-1"/>
                    </a:moveTo>
                    <a:cubicBezTo>
                      <a:pt x="12199" y="242"/>
                      <a:pt x="21600" y="9839"/>
                      <a:pt x="21600" y="21595"/>
                    </a:cubicBezTo>
                    <a:lnTo>
                      <a:pt x="0" y="21595"/>
                    </a:lnTo>
                    <a:close/>
                  </a:path>
                </a:pathLst>
              </a:custGeom>
              <a:noFill/>
              <a:ln w="57150">
                <a:solidFill>
                  <a:schemeClr val="hlink"/>
                </a:solidFill>
                <a:round/>
                <a:headEnd/>
                <a:tailEnd/>
              </a:ln>
            </p:spPr>
            <p:txBody>
              <a:bodyPr wrap="none" anchor="ctr"/>
              <a:lstStyle/>
              <a:p>
                <a:endParaRPr lang="fr-FR"/>
              </a:p>
            </p:txBody>
          </p:sp>
          <p:sp>
            <p:nvSpPr>
              <p:cNvPr id="18453" name="Text Box 9"/>
              <p:cNvSpPr txBox="1">
                <a:spLocks noChangeArrowheads="1"/>
              </p:cNvSpPr>
              <p:nvPr/>
            </p:nvSpPr>
            <p:spPr bwMode="auto">
              <a:xfrm>
                <a:off x="4320" y="2784"/>
                <a:ext cx="1364" cy="231"/>
              </a:xfrm>
              <a:prstGeom prst="rect">
                <a:avLst/>
              </a:prstGeom>
              <a:noFill/>
              <a:ln w="9525">
                <a:noFill/>
                <a:miter lim="800000"/>
                <a:headEnd/>
                <a:tailEnd/>
              </a:ln>
            </p:spPr>
            <p:txBody>
              <a:bodyPr wrap="none">
                <a:spAutoFit/>
              </a:bodyPr>
              <a:lstStyle/>
              <a:p>
                <a:r>
                  <a:rPr lang="en-US" sz="1800" b="1" i="1" dirty="0" err="1">
                    <a:solidFill>
                      <a:srgbClr val="0000FF"/>
                    </a:solidFill>
                    <a:latin typeface="Arial" charset="0"/>
                  </a:rPr>
                  <a:t>Courbe</a:t>
                </a:r>
                <a:r>
                  <a:rPr lang="en-US" sz="1800" b="1" i="1" dirty="0">
                    <a:solidFill>
                      <a:srgbClr val="0000FF"/>
                    </a:solidFill>
                    <a:latin typeface="Arial" charset="0"/>
                  </a:rPr>
                  <a:t> de collage</a:t>
                </a:r>
              </a:p>
            </p:txBody>
          </p:sp>
        </p:grpSp>
        <p:sp>
          <p:nvSpPr>
            <p:cNvPr id="18438" name="Text Box 10"/>
            <p:cNvSpPr txBox="1">
              <a:spLocks noChangeArrowheads="1"/>
            </p:cNvSpPr>
            <p:nvPr/>
          </p:nvSpPr>
          <p:spPr bwMode="auto">
            <a:xfrm>
              <a:off x="3475038" y="6262688"/>
              <a:ext cx="1401346" cy="461665"/>
            </a:xfrm>
            <a:prstGeom prst="rect">
              <a:avLst/>
            </a:prstGeom>
            <a:noFill/>
            <a:ln w="9525">
              <a:noFill/>
              <a:miter lim="800000"/>
              <a:headEnd/>
              <a:tailEnd/>
            </a:ln>
          </p:spPr>
          <p:txBody>
            <a:bodyPr wrap="none">
              <a:spAutoFit/>
            </a:bodyPr>
            <a:lstStyle/>
            <a:p>
              <a:r>
                <a:rPr lang="en-US" sz="2400" dirty="0" err="1">
                  <a:latin typeface="Arial" charset="0"/>
                </a:rPr>
                <a:t>Humidité</a:t>
              </a:r>
              <a:endParaRPr lang="en-US" sz="2400" dirty="0">
                <a:latin typeface="Arial" charset="0"/>
              </a:endParaRPr>
            </a:p>
          </p:txBody>
        </p:sp>
        <p:sp>
          <p:nvSpPr>
            <p:cNvPr id="18439" name="Text Box 11"/>
            <p:cNvSpPr txBox="1">
              <a:spLocks noChangeArrowheads="1"/>
            </p:cNvSpPr>
            <p:nvPr/>
          </p:nvSpPr>
          <p:spPr bwMode="auto">
            <a:xfrm rot="-5400000">
              <a:off x="-316372" y="3210868"/>
              <a:ext cx="1913857" cy="461665"/>
            </a:xfrm>
            <a:prstGeom prst="rect">
              <a:avLst/>
            </a:prstGeom>
            <a:noFill/>
            <a:ln w="9525">
              <a:noFill/>
              <a:miter lim="800000"/>
              <a:headEnd/>
              <a:tailEnd/>
            </a:ln>
          </p:spPr>
          <p:txBody>
            <a:bodyPr wrap="none">
              <a:spAutoFit/>
            </a:bodyPr>
            <a:lstStyle/>
            <a:p>
              <a:r>
                <a:rPr lang="en-US" sz="2400" dirty="0">
                  <a:latin typeface="Arial" charset="0"/>
                </a:rPr>
                <a:t>Temperature</a:t>
              </a:r>
            </a:p>
          </p:txBody>
        </p:sp>
        <p:grpSp>
          <p:nvGrpSpPr>
            <p:cNvPr id="4" name="Group 12"/>
            <p:cNvGrpSpPr>
              <a:grpSpLocks/>
            </p:cNvGrpSpPr>
            <p:nvPr/>
          </p:nvGrpSpPr>
          <p:grpSpPr bwMode="auto">
            <a:xfrm>
              <a:off x="2786050" y="2643182"/>
              <a:ext cx="3200400" cy="1219200"/>
              <a:chOff x="2016" y="912"/>
              <a:chExt cx="2016" cy="768"/>
            </a:xfrm>
          </p:grpSpPr>
          <p:sp>
            <p:nvSpPr>
              <p:cNvPr id="18450" name="Line 13"/>
              <p:cNvSpPr>
                <a:spLocks noChangeShapeType="1"/>
              </p:cNvSpPr>
              <p:nvPr/>
            </p:nvSpPr>
            <p:spPr bwMode="auto">
              <a:xfrm flipH="1" flipV="1">
                <a:off x="2016" y="912"/>
                <a:ext cx="2016" cy="768"/>
              </a:xfrm>
              <a:prstGeom prst="line">
                <a:avLst/>
              </a:prstGeom>
              <a:noFill/>
              <a:ln w="76200" cmpd="tri">
                <a:solidFill>
                  <a:srgbClr val="FF0000"/>
                </a:solidFill>
                <a:round/>
                <a:headEnd/>
                <a:tailEnd type="triangle" w="med" len="med"/>
              </a:ln>
            </p:spPr>
            <p:txBody>
              <a:bodyPr/>
              <a:lstStyle/>
              <a:p>
                <a:endParaRPr lang="fr-FR"/>
              </a:p>
            </p:txBody>
          </p:sp>
          <p:sp>
            <p:nvSpPr>
              <p:cNvPr id="18451" name="Text Box 14"/>
              <p:cNvSpPr txBox="1">
                <a:spLocks noChangeArrowheads="1"/>
              </p:cNvSpPr>
              <p:nvPr/>
            </p:nvSpPr>
            <p:spPr bwMode="auto">
              <a:xfrm rot="1078149">
                <a:off x="2781" y="1004"/>
                <a:ext cx="1002" cy="327"/>
              </a:xfrm>
              <a:prstGeom prst="rect">
                <a:avLst/>
              </a:prstGeom>
              <a:noFill/>
              <a:ln w="9525">
                <a:noFill/>
                <a:miter lim="800000"/>
                <a:headEnd/>
                <a:tailEnd/>
              </a:ln>
            </p:spPr>
            <p:txBody>
              <a:bodyPr wrap="none">
                <a:spAutoFit/>
              </a:bodyPr>
              <a:lstStyle/>
              <a:p>
                <a:r>
                  <a:rPr lang="en-US" sz="2800" dirty="0" err="1">
                    <a:latin typeface="Arial" charset="0"/>
                  </a:rPr>
                  <a:t>Séchage</a:t>
                </a:r>
                <a:endParaRPr lang="en-US" sz="2800" dirty="0">
                  <a:latin typeface="Arial" charset="0"/>
                </a:endParaRPr>
              </a:p>
            </p:txBody>
          </p:sp>
        </p:grpSp>
        <p:grpSp>
          <p:nvGrpSpPr>
            <p:cNvPr id="5" name="Group 15"/>
            <p:cNvGrpSpPr>
              <a:grpSpLocks/>
            </p:cNvGrpSpPr>
            <p:nvPr/>
          </p:nvGrpSpPr>
          <p:grpSpPr bwMode="auto">
            <a:xfrm>
              <a:off x="4143371" y="5000636"/>
              <a:ext cx="1025865" cy="857256"/>
              <a:chOff x="2369" y="2639"/>
              <a:chExt cx="929" cy="824"/>
            </a:xfrm>
          </p:grpSpPr>
          <p:sp>
            <p:nvSpPr>
              <p:cNvPr id="18448" name="Line 16"/>
              <p:cNvSpPr>
                <a:spLocks noChangeShapeType="1"/>
              </p:cNvSpPr>
              <p:nvPr/>
            </p:nvSpPr>
            <p:spPr bwMode="auto">
              <a:xfrm flipH="1">
                <a:off x="3245" y="2639"/>
                <a:ext cx="29" cy="824"/>
              </a:xfrm>
              <a:prstGeom prst="line">
                <a:avLst/>
              </a:prstGeom>
              <a:noFill/>
              <a:ln w="12700" cap="rnd">
                <a:solidFill>
                  <a:schemeClr val="tx1"/>
                </a:solidFill>
                <a:prstDash val="sysDot"/>
                <a:round/>
                <a:headEnd type="triangle" w="med" len="med"/>
                <a:tailEnd type="triangle" w="med" len="med"/>
              </a:ln>
            </p:spPr>
            <p:txBody>
              <a:bodyPr/>
              <a:lstStyle/>
              <a:p>
                <a:endParaRPr lang="fr-FR"/>
              </a:p>
            </p:txBody>
          </p:sp>
          <p:sp>
            <p:nvSpPr>
              <p:cNvPr id="18449" name="Text Box 17"/>
              <p:cNvSpPr txBox="1">
                <a:spLocks noChangeArrowheads="1"/>
              </p:cNvSpPr>
              <p:nvPr/>
            </p:nvSpPr>
            <p:spPr bwMode="auto">
              <a:xfrm>
                <a:off x="2369" y="2776"/>
                <a:ext cx="929" cy="355"/>
              </a:xfrm>
              <a:prstGeom prst="rect">
                <a:avLst/>
              </a:prstGeom>
              <a:noFill/>
              <a:ln w="9525">
                <a:noFill/>
                <a:miter lim="800000"/>
                <a:headEnd/>
                <a:tailEnd/>
              </a:ln>
            </p:spPr>
            <p:txBody>
              <a:bodyPr wrap="none">
                <a:spAutoFit/>
              </a:bodyPr>
              <a:lstStyle/>
              <a:p>
                <a:r>
                  <a:rPr lang="en-US" sz="1800" dirty="0" smtClean="0">
                    <a:latin typeface="Arial" charset="0"/>
                  </a:rPr>
                  <a:t>10-30</a:t>
                </a:r>
                <a:r>
                  <a:rPr lang="en-US" sz="1800" baseline="30000" dirty="0" smtClean="0">
                    <a:latin typeface="Arial" charset="0"/>
                  </a:rPr>
                  <a:t>o</a:t>
                </a:r>
                <a:r>
                  <a:rPr lang="en-US" sz="1800" dirty="0" smtClean="0">
                    <a:latin typeface="Arial" charset="0"/>
                  </a:rPr>
                  <a:t>C</a:t>
                </a:r>
                <a:endParaRPr lang="en-US" sz="1800" dirty="0">
                  <a:latin typeface="Arial" charset="0"/>
                </a:endParaRPr>
              </a:p>
            </p:txBody>
          </p:sp>
        </p:grpSp>
        <p:sp>
          <p:nvSpPr>
            <p:cNvPr id="38930" name="Text Box 18"/>
            <p:cNvSpPr txBox="1">
              <a:spLocks noChangeArrowheads="1"/>
            </p:cNvSpPr>
            <p:nvPr/>
          </p:nvSpPr>
          <p:spPr bwMode="auto">
            <a:xfrm>
              <a:off x="1265238" y="5067300"/>
              <a:ext cx="1100137" cy="346075"/>
            </a:xfrm>
            <a:prstGeom prst="rect">
              <a:avLst/>
            </a:prstGeom>
            <a:noFill/>
            <a:ln w="9525">
              <a:solidFill>
                <a:srgbClr val="FF0000"/>
              </a:solidFill>
              <a:miter lim="800000"/>
              <a:headEnd/>
              <a:tailEnd/>
            </a:ln>
          </p:spPr>
          <p:txBody>
            <a:bodyPr wrap="none">
              <a:spAutoFit/>
            </a:bodyPr>
            <a:lstStyle/>
            <a:p>
              <a:r>
                <a:rPr lang="en-US" sz="1600" dirty="0">
                  <a:solidFill>
                    <a:srgbClr val="0000FF"/>
                  </a:solidFill>
                  <a:latin typeface="Arial" charset="0"/>
                </a:rPr>
                <a:t>&gt;10</a:t>
              </a:r>
              <a:r>
                <a:rPr lang="en-US" sz="1600" baseline="30000" dirty="0">
                  <a:solidFill>
                    <a:srgbClr val="0000FF"/>
                  </a:solidFill>
                  <a:latin typeface="Arial" charset="0"/>
                </a:rPr>
                <a:t>12</a:t>
              </a:r>
              <a:r>
                <a:rPr lang="en-US" sz="1600" dirty="0">
                  <a:solidFill>
                    <a:srgbClr val="0000FF"/>
                  </a:solidFill>
                  <a:latin typeface="Arial" charset="0"/>
                </a:rPr>
                <a:t>Pa.s</a:t>
              </a:r>
            </a:p>
          </p:txBody>
        </p:sp>
        <p:sp>
          <p:nvSpPr>
            <p:cNvPr id="38931" name="Text Box 19"/>
            <p:cNvSpPr txBox="1">
              <a:spLocks noChangeArrowheads="1"/>
            </p:cNvSpPr>
            <p:nvPr/>
          </p:nvSpPr>
          <p:spPr bwMode="auto">
            <a:xfrm>
              <a:off x="2928926" y="4725999"/>
              <a:ext cx="1022350" cy="346075"/>
            </a:xfrm>
            <a:prstGeom prst="rect">
              <a:avLst/>
            </a:prstGeom>
            <a:noFill/>
            <a:ln w="9525">
              <a:solidFill>
                <a:srgbClr val="FF0000"/>
              </a:solidFill>
              <a:miter lim="800000"/>
              <a:headEnd/>
              <a:tailEnd/>
            </a:ln>
          </p:spPr>
          <p:txBody>
            <a:bodyPr wrap="none">
              <a:spAutoFit/>
            </a:bodyPr>
            <a:lstStyle/>
            <a:p>
              <a:r>
                <a:rPr lang="en-US" sz="1600" dirty="0">
                  <a:solidFill>
                    <a:srgbClr val="FF0000"/>
                  </a:solidFill>
                  <a:latin typeface="Arial" charset="0"/>
                </a:rPr>
                <a:t>&lt;10</a:t>
              </a:r>
              <a:r>
                <a:rPr lang="en-US" sz="1600" baseline="30000" dirty="0">
                  <a:solidFill>
                    <a:srgbClr val="FF0000"/>
                  </a:solidFill>
                  <a:latin typeface="Arial" charset="0"/>
                </a:rPr>
                <a:t>7</a:t>
              </a:r>
              <a:r>
                <a:rPr lang="en-US" sz="1600" dirty="0">
                  <a:solidFill>
                    <a:srgbClr val="FF0000"/>
                  </a:solidFill>
                  <a:latin typeface="Arial" charset="0"/>
                </a:rPr>
                <a:t>Pa.s</a:t>
              </a:r>
            </a:p>
          </p:txBody>
        </p:sp>
        <p:grpSp>
          <p:nvGrpSpPr>
            <p:cNvPr id="6" name="Group 20"/>
            <p:cNvGrpSpPr>
              <a:grpSpLocks/>
            </p:cNvGrpSpPr>
            <p:nvPr/>
          </p:nvGrpSpPr>
          <p:grpSpPr bwMode="auto">
            <a:xfrm>
              <a:off x="1112855" y="4219580"/>
              <a:ext cx="5962650" cy="609600"/>
              <a:chOff x="768" y="2256"/>
              <a:chExt cx="3756" cy="384"/>
            </a:xfrm>
          </p:grpSpPr>
          <p:sp>
            <p:nvSpPr>
              <p:cNvPr id="18446" name="Line 21"/>
              <p:cNvSpPr>
                <a:spLocks noChangeShapeType="1"/>
              </p:cNvSpPr>
              <p:nvPr/>
            </p:nvSpPr>
            <p:spPr bwMode="auto">
              <a:xfrm flipH="1" flipV="1">
                <a:off x="768" y="2256"/>
                <a:ext cx="3744" cy="384"/>
              </a:xfrm>
              <a:prstGeom prst="line">
                <a:avLst/>
              </a:prstGeom>
              <a:noFill/>
              <a:ln w="38100">
                <a:solidFill>
                  <a:srgbClr val="FF0000"/>
                </a:solidFill>
                <a:prstDash val="sysDot"/>
                <a:round/>
                <a:headEnd/>
                <a:tailEnd type="arrow" w="med" len="med"/>
              </a:ln>
            </p:spPr>
            <p:txBody>
              <a:bodyPr/>
              <a:lstStyle/>
              <a:p>
                <a:endParaRPr lang="fr-FR"/>
              </a:p>
            </p:txBody>
          </p:sp>
          <p:sp>
            <p:nvSpPr>
              <p:cNvPr id="18447" name="Text Box 22"/>
              <p:cNvSpPr txBox="1">
                <a:spLocks noChangeArrowheads="1"/>
              </p:cNvSpPr>
              <p:nvPr/>
            </p:nvSpPr>
            <p:spPr bwMode="auto">
              <a:xfrm rot="386149">
                <a:off x="2594" y="2270"/>
                <a:ext cx="1930" cy="231"/>
              </a:xfrm>
              <a:prstGeom prst="rect">
                <a:avLst/>
              </a:prstGeom>
              <a:noFill/>
              <a:ln w="9525">
                <a:noFill/>
                <a:miter lim="800000"/>
                <a:headEnd/>
                <a:tailEnd/>
              </a:ln>
            </p:spPr>
            <p:txBody>
              <a:bodyPr>
                <a:spAutoFit/>
              </a:bodyPr>
              <a:lstStyle/>
              <a:p>
                <a:r>
                  <a:rPr lang="en-US" sz="1800" dirty="0" err="1">
                    <a:solidFill>
                      <a:srgbClr val="FF0000"/>
                    </a:solidFill>
                    <a:latin typeface="Arial" charset="0"/>
                  </a:rPr>
                  <a:t>Température</a:t>
                </a:r>
                <a:r>
                  <a:rPr lang="en-US" sz="1800" dirty="0">
                    <a:solidFill>
                      <a:srgbClr val="FF0000"/>
                    </a:solidFill>
                    <a:latin typeface="Arial" charset="0"/>
                  </a:rPr>
                  <a:t> </a:t>
                </a:r>
                <a:r>
                  <a:rPr lang="en-US" sz="1800" dirty="0" err="1">
                    <a:solidFill>
                      <a:srgbClr val="FF0000"/>
                    </a:solidFill>
                    <a:latin typeface="Arial" charset="0"/>
                  </a:rPr>
                  <a:t>poudre</a:t>
                </a:r>
                <a:endParaRPr lang="en-US" sz="1800" dirty="0">
                  <a:solidFill>
                    <a:srgbClr val="FF0000"/>
                  </a:solidFill>
                  <a:latin typeface="Arial" charset="0"/>
                </a:endParaRPr>
              </a:p>
            </p:txBody>
          </p:sp>
        </p:grpSp>
      </p:grpSp>
      <p:sp>
        <p:nvSpPr>
          <p:cNvPr id="18445" name="Rectangle 24"/>
          <p:cNvSpPr>
            <a:spLocks noGrp="1" noChangeArrowheads="1"/>
          </p:cNvSpPr>
          <p:nvPr>
            <p:ph type="title" idx="4294967295"/>
          </p:nvPr>
        </p:nvSpPr>
        <p:spPr>
          <a:xfrm>
            <a:off x="571472" y="142852"/>
            <a:ext cx="8153400" cy="1143000"/>
          </a:xfrm>
        </p:spPr>
        <p:txBody>
          <a:bodyPr>
            <a:noAutofit/>
          </a:bodyPr>
          <a:lstStyle/>
          <a:p>
            <a:pPr eaLnBrk="1" hangingPunct="1"/>
            <a:r>
              <a:rPr lang="fr-FR" sz="3600" b="1" dirty="0" smtClean="0">
                <a:solidFill>
                  <a:srgbClr val="660066"/>
                </a:solidFill>
              </a:rPr>
              <a:t>Courbes de collage et transition vitreuse en cours de séchage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5156" t="23704" r="34792" b="6759"/>
          <a:stretch>
            <a:fillRect/>
          </a:stretch>
        </p:blipFill>
        <p:spPr bwMode="auto">
          <a:xfrm>
            <a:off x="1214414" y="1142984"/>
            <a:ext cx="6876120" cy="5373534"/>
          </a:xfrm>
          <a:prstGeom prst="rect">
            <a:avLst/>
          </a:prstGeom>
          <a:noFill/>
          <a:ln w="1">
            <a:noFill/>
            <a:miter lim="800000"/>
            <a:headEnd/>
            <a:tailEnd type="none" w="med" len="med"/>
          </a:ln>
          <a:effectLst/>
        </p:spPr>
      </p:pic>
      <p:sp>
        <p:nvSpPr>
          <p:cNvPr id="3" name="Rectangle 24"/>
          <p:cNvSpPr txBox="1">
            <a:spLocks noChangeArrowheads="1"/>
          </p:cNvSpPr>
          <p:nvPr/>
        </p:nvSpPr>
        <p:spPr>
          <a:xfrm>
            <a:off x="762000" y="57150"/>
            <a:ext cx="8153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660066"/>
                </a:solidFill>
                <a:effectLst/>
                <a:uLnTx/>
                <a:uFillTx/>
                <a:latin typeface="+mj-lt"/>
                <a:ea typeface="+mj-ea"/>
                <a:cs typeface="+mj-cs"/>
              </a:rPr>
              <a:t>Evolution d’un lactosérum en cours de concentration et séchage</a:t>
            </a:r>
          </a:p>
        </p:txBody>
      </p:sp>
      <p:sp>
        <p:nvSpPr>
          <p:cNvPr id="4" name="Rectangle 3"/>
          <p:cNvSpPr/>
          <p:nvPr/>
        </p:nvSpPr>
        <p:spPr>
          <a:xfrm>
            <a:off x="1285852" y="6000768"/>
            <a:ext cx="1143008"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en angle 5"/>
          <p:cNvCxnSpPr/>
          <p:nvPr/>
        </p:nvCxnSpPr>
        <p:spPr>
          <a:xfrm>
            <a:off x="2357422" y="2285992"/>
            <a:ext cx="3000396" cy="1588"/>
          </a:xfrm>
          <a:prstGeom prst="bentConnector3">
            <a:avLst>
              <a:gd name="adj1" fmla="val 50000"/>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7120875" y="2808952"/>
            <a:ext cx="785818" cy="25651"/>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4071934" y="2417544"/>
            <a:ext cx="3467855" cy="940018"/>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286380" y="2238696"/>
            <a:ext cx="1143008" cy="261610"/>
          </a:xfrm>
          <a:prstGeom prst="rect">
            <a:avLst/>
          </a:prstGeom>
          <a:noFill/>
        </p:spPr>
        <p:txBody>
          <a:bodyPr wrap="square" rtlCol="0">
            <a:spAutoFit/>
          </a:bodyPr>
          <a:lstStyle/>
          <a:p>
            <a:r>
              <a:rPr lang="fr-FR" sz="1100" b="1" dirty="0" smtClean="0">
                <a:solidFill>
                  <a:srgbClr val="0000FF"/>
                </a:solidFill>
              </a:rPr>
              <a:t>Flash </a:t>
            </a:r>
            <a:r>
              <a:rPr lang="fr-FR" sz="1100" b="1" dirty="0" err="1" smtClean="0">
                <a:solidFill>
                  <a:srgbClr val="0000FF"/>
                </a:solidFill>
              </a:rPr>
              <a:t>cooler</a:t>
            </a:r>
            <a:endParaRPr lang="fr-FR" sz="1100" b="1" dirty="0">
              <a:solidFill>
                <a:srgbClr val="0000FF"/>
              </a:solidFill>
            </a:endParaRPr>
          </a:p>
        </p:txBody>
      </p:sp>
      <p:sp>
        <p:nvSpPr>
          <p:cNvPr id="27" name="ZoneTexte 26"/>
          <p:cNvSpPr txBox="1"/>
          <p:nvPr/>
        </p:nvSpPr>
        <p:spPr>
          <a:xfrm>
            <a:off x="3571868" y="2000240"/>
            <a:ext cx="1143008" cy="261610"/>
          </a:xfrm>
          <a:prstGeom prst="rect">
            <a:avLst/>
          </a:prstGeom>
          <a:noFill/>
        </p:spPr>
        <p:txBody>
          <a:bodyPr wrap="square" rtlCol="0">
            <a:spAutoFit/>
          </a:bodyPr>
          <a:lstStyle/>
          <a:p>
            <a:r>
              <a:rPr lang="fr-FR" sz="1100" b="1" dirty="0" smtClean="0">
                <a:solidFill>
                  <a:srgbClr val="0000FF"/>
                </a:solidFill>
              </a:rPr>
              <a:t>concentration</a:t>
            </a:r>
            <a:endParaRPr lang="fr-FR" sz="1100" b="1" dirty="0">
              <a:solidFill>
                <a:srgbClr val="0000FF"/>
              </a:solidFill>
            </a:endParaRPr>
          </a:p>
        </p:txBody>
      </p:sp>
      <p:sp>
        <p:nvSpPr>
          <p:cNvPr id="28" name="ZoneTexte 27"/>
          <p:cNvSpPr txBox="1"/>
          <p:nvPr/>
        </p:nvSpPr>
        <p:spPr>
          <a:xfrm>
            <a:off x="3214678" y="3286124"/>
            <a:ext cx="1143008" cy="261610"/>
          </a:xfrm>
          <a:prstGeom prst="rect">
            <a:avLst/>
          </a:prstGeom>
          <a:noFill/>
        </p:spPr>
        <p:txBody>
          <a:bodyPr wrap="square" rtlCol="0">
            <a:spAutoFit/>
          </a:bodyPr>
          <a:lstStyle/>
          <a:p>
            <a:r>
              <a:rPr lang="fr-FR" sz="1100" b="1" dirty="0" err="1" smtClean="0">
                <a:solidFill>
                  <a:srgbClr val="0000FF"/>
                </a:solidFill>
              </a:rPr>
              <a:t>cistallisation</a:t>
            </a:r>
            <a:endParaRPr lang="fr-FR" sz="1100" b="1" dirty="0">
              <a:solidFill>
                <a:srgbClr val="0000FF"/>
              </a:solidFill>
            </a:endParaRPr>
          </a:p>
        </p:txBody>
      </p:sp>
      <p:sp>
        <p:nvSpPr>
          <p:cNvPr id="29" name="ZoneTexte 28"/>
          <p:cNvSpPr txBox="1"/>
          <p:nvPr/>
        </p:nvSpPr>
        <p:spPr>
          <a:xfrm>
            <a:off x="5786446" y="2571744"/>
            <a:ext cx="1143008" cy="261610"/>
          </a:xfrm>
          <a:prstGeom prst="rect">
            <a:avLst/>
          </a:prstGeom>
          <a:noFill/>
        </p:spPr>
        <p:txBody>
          <a:bodyPr wrap="square" rtlCol="0">
            <a:spAutoFit/>
          </a:bodyPr>
          <a:lstStyle/>
          <a:p>
            <a:r>
              <a:rPr lang="fr-FR" sz="1100" b="1" dirty="0" smtClean="0">
                <a:solidFill>
                  <a:srgbClr val="0000FF"/>
                </a:solidFill>
              </a:rPr>
              <a:t>séchage</a:t>
            </a:r>
            <a:endParaRPr lang="fr-FR" sz="1100" b="1" dirty="0">
              <a:solidFill>
                <a:srgbClr val="0000FF"/>
              </a:solidFill>
            </a:endParaRPr>
          </a:p>
        </p:txBody>
      </p:sp>
      <p:sp>
        <p:nvSpPr>
          <p:cNvPr id="30" name="ZoneTexte 29"/>
          <p:cNvSpPr txBox="1"/>
          <p:nvPr/>
        </p:nvSpPr>
        <p:spPr>
          <a:xfrm>
            <a:off x="7000892" y="3095952"/>
            <a:ext cx="1285884" cy="261610"/>
          </a:xfrm>
          <a:prstGeom prst="rect">
            <a:avLst/>
          </a:prstGeom>
          <a:noFill/>
        </p:spPr>
        <p:txBody>
          <a:bodyPr wrap="square" rtlCol="0">
            <a:spAutoFit/>
          </a:bodyPr>
          <a:lstStyle/>
          <a:p>
            <a:r>
              <a:rPr lang="fr-FR" sz="1100" b="1" dirty="0" smtClean="0">
                <a:solidFill>
                  <a:srgbClr val="0000FF"/>
                </a:solidFill>
              </a:rPr>
              <a:t>conditionnement</a:t>
            </a:r>
            <a:endParaRPr lang="fr-FR" sz="1100" b="1" dirty="0">
              <a:solidFill>
                <a:srgbClr val="0000FF"/>
              </a:solidFill>
            </a:endParaRPr>
          </a:p>
        </p:txBody>
      </p:sp>
      <p:sp>
        <p:nvSpPr>
          <p:cNvPr id="35" name="ZoneTexte 34"/>
          <p:cNvSpPr txBox="1"/>
          <p:nvPr/>
        </p:nvSpPr>
        <p:spPr>
          <a:xfrm>
            <a:off x="7500958" y="2428868"/>
            <a:ext cx="857256" cy="261610"/>
          </a:xfrm>
          <a:prstGeom prst="rect">
            <a:avLst/>
          </a:prstGeom>
          <a:noFill/>
        </p:spPr>
        <p:txBody>
          <a:bodyPr wrap="square" rtlCol="0">
            <a:spAutoFit/>
          </a:bodyPr>
          <a:lstStyle/>
          <a:p>
            <a:r>
              <a:rPr lang="fr-FR" sz="1100" b="1" dirty="0" smtClean="0">
                <a:solidFill>
                  <a:srgbClr val="0000FF"/>
                </a:solidFill>
              </a:rPr>
              <a:t>fluidisation</a:t>
            </a:r>
            <a:endParaRPr lang="fr-FR" sz="1100" b="1" dirty="0">
              <a:solidFill>
                <a:srgbClr val="0000FF"/>
              </a:solidFill>
            </a:endParaRPr>
          </a:p>
        </p:txBody>
      </p:sp>
      <p:cxnSp>
        <p:nvCxnSpPr>
          <p:cNvPr id="16" name="Connecteur en angle 15"/>
          <p:cNvCxnSpPr/>
          <p:nvPr/>
        </p:nvCxnSpPr>
        <p:spPr>
          <a:xfrm rot="10800000">
            <a:off x="4500562" y="3053712"/>
            <a:ext cx="858050" cy="1588"/>
          </a:xfrm>
          <a:prstGeom prst="bentConnector3">
            <a:avLst>
              <a:gd name="adj1" fmla="val 50000"/>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rot="5400000">
            <a:off x="4965703" y="2678107"/>
            <a:ext cx="785024" cy="794"/>
          </a:xfrm>
          <a:prstGeom prst="bentConnector3">
            <a:avLst>
              <a:gd name="adj1" fmla="val 50000"/>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0800000" flipV="1">
            <a:off x="4000496" y="3071810"/>
            <a:ext cx="500066" cy="35719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15052" t="16481" r="36771" b="13519"/>
          <a:stretch>
            <a:fillRect/>
          </a:stretch>
        </p:blipFill>
        <p:spPr bwMode="auto">
          <a:xfrm>
            <a:off x="1071538" y="1071546"/>
            <a:ext cx="6961684" cy="5689766"/>
          </a:xfrm>
          <a:prstGeom prst="rect">
            <a:avLst/>
          </a:prstGeom>
          <a:noFill/>
          <a:ln w="1">
            <a:noFill/>
            <a:miter lim="800000"/>
            <a:headEnd/>
            <a:tailEnd type="none" w="med" len="med"/>
          </a:ln>
          <a:effectLst/>
        </p:spPr>
      </p:pic>
      <p:cxnSp>
        <p:nvCxnSpPr>
          <p:cNvPr id="4" name="Connecteur droit avec flèche 3"/>
          <p:cNvCxnSpPr/>
          <p:nvPr/>
        </p:nvCxnSpPr>
        <p:spPr>
          <a:xfrm rot="5400000" flipH="1" flipV="1">
            <a:off x="4499371" y="5000239"/>
            <a:ext cx="2286810" cy="1588"/>
          </a:xfrm>
          <a:prstGeom prst="straightConnector1">
            <a:avLst/>
          </a:prstGeom>
          <a:ln w="47625">
            <a:gradFill>
              <a:gsLst>
                <a:gs pos="0">
                  <a:srgbClr val="000082"/>
                </a:gs>
                <a:gs pos="30000">
                  <a:srgbClr val="66008F"/>
                </a:gs>
                <a:gs pos="64999">
                  <a:srgbClr val="BA0066"/>
                </a:gs>
                <a:gs pos="89999">
                  <a:srgbClr val="FF0000"/>
                </a:gs>
                <a:gs pos="100000">
                  <a:srgbClr val="FF8200"/>
                </a:gs>
              </a:gsLst>
              <a:lin ang="21594000" scaled="0"/>
            </a:gradFill>
            <a:tailEnd type="arrow"/>
          </a:ln>
        </p:spPr>
        <p:style>
          <a:lnRef idx="1">
            <a:schemeClr val="accent1"/>
          </a:lnRef>
          <a:fillRef idx="0">
            <a:schemeClr val="accent1"/>
          </a:fillRef>
          <a:effectRef idx="0">
            <a:schemeClr val="accent1"/>
          </a:effectRef>
          <a:fontRef idx="minor">
            <a:schemeClr val="tx1"/>
          </a:fontRef>
        </p:style>
      </p:cxnSp>
      <p:sp>
        <p:nvSpPr>
          <p:cNvPr id="5" name="Rectangle 24"/>
          <p:cNvSpPr txBox="1">
            <a:spLocks noChangeArrowheads="1"/>
          </p:cNvSpPr>
          <p:nvPr/>
        </p:nvSpPr>
        <p:spPr>
          <a:xfrm>
            <a:off x="214282" y="57150"/>
            <a:ext cx="8701118" cy="8715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uLnTx/>
                <a:uFillTx/>
                <a:latin typeface="+mj-lt"/>
                <a:ea typeface="+mj-ea"/>
                <a:cs typeface="+mj-cs"/>
              </a:rPr>
              <a:t>Transition vitreuse en cours de stockage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l="15573" t="19537" r="25260" b="14537"/>
          <a:stretch>
            <a:fillRect/>
          </a:stretch>
        </p:blipFill>
        <p:spPr bwMode="auto">
          <a:xfrm>
            <a:off x="857224" y="1785926"/>
            <a:ext cx="7685746" cy="4817122"/>
          </a:xfrm>
          <a:prstGeom prst="rect">
            <a:avLst/>
          </a:prstGeom>
          <a:noFill/>
          <a:ln w="1">
            <a:noFill/>
            <a:miter lim="800000"/>
            <a:headEnd/>
            <a:tailEnd type="none" w="med" len="med"/>
          </a:ln>
          <a:effectLst/>
        </p:spPr>
      </p:pic>
      <p:sp>
        <p:nvSpPr>
          <p:cNvPr id="3" name="Rectangle 24"/>
          <p:cNvSpPr txBox="1">
            <a:spLocks noChangeArrowheads="1"/>
          </p:cNvSpPr>
          <p:nvPr/>
        </p:nvSpPr>
        <p:spPr>
          <a:xfrm>
            <a:off x="214282" y="428604"/>
            <a:ext cx="8701118"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err="1" smtClean="0">
                <a:ln>
                  <a:noFill/>
                </a:ln>
                <a:solidFill>
                  <a:srgbClr val="660066"/>
                </a:solidFill>
                <a:effectLst/>
                <a:uLnTx/>
                <a:uFillTx/>
                <a:latin typeface="+mj-lt"/>
                <a:ea typeface="+mj-ea"/>
                <a:cs typeface="+mj-cs"/>
              </a:rPr>
              <a:t>Aw</a:t>
            </a:r>
            <a:r>
              <a:rPr kumimoji="0" lang="fr-FR" sz="3600" b="1" i="0" u="none" strike="noStrike" kern="1200" cap="none" spc="0" normalizeH="0" baseline="0" noProof="0" dirty="0" smtClean="0">
                <a:ln>
                  <a:noFill/>
                </a:ln>
                <a:solidFill>
                  <a:srgbClr val="660066"/>
                </a:solidFill>
                <a:effectLst/>
                <a:uLnTx/>
                <a:uFillTx/>
                <a:latin typeface="+mj-lt"/>
                <a:ea typeface="+mj-ea"/>
                <a:cs typeface="+mj-cs"/>
              </a:rPr>
              <a:t>, humidité, Tg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0" i="0" u="none" strike="noStrike" kern="1200" cap="none" spc="0" normalizeH="0" baseline="0" noProof="0" dirty="0" smtClean="0">
              <a:ln>
                <a:noFill/>
              </a:ln>
              <a:solidFill>
                <a:srgbClr val="660066"/>
              </a:solidFill>
              <a:effectLst/>
              <a:uLnTx/>
              <a:uFillTx/>
              <a:latin typeface="+mj-lt"/>
              <a:ea typeface="+mj-ea"/>
              <a:cs typeface="+mj-cs"/>
            </a:endParaRPr>
          </a:p>
        </p:txBody>
      </p:sp>
      <p:sp>
        <p:nvSpPr>
          <p:cNvPr id="4" name="Rectangle 24"/>
          <p:cNvSpPr txBox="1">
            <a:spLocks noChangeArrowheads="1"/>
          </p:cNvSpPr>
          <p:nvPr/>
        </p:nvSpPr>
        <p:spPr>
          <a:xfrm>
            <a:off x="285720" y="1071546"/>
            <a:ext cx="8701118" cy="5715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b="0" i="0" u="none" strike="noStrike" kern="1200" cap="none" spc="0" normalizeH="0" baseline="0" noProof="0" dirty="0" smtClean="0">
                <a:ln>
                  <a:noFill/>
                </a:ln>
                <a:solidFill>
                  <a:srgbClr val="0000FF"/>
                </a:solidFill>
                <a:effectLst/>
                <a:uLnTx/>
                <a:uFillTx/>
                <a:latin typeface="+mj-lt"/>
                <a:ea typeface="+mj-ea"/>
                <a:cs typeface="+mj-cs"/>
              </a:rPr>
              <a:t>Exemple de superposition </a:t>
            </a:r>
            <a:r>
              <a:rPr kumimoji="0" lang="fr-FR" b="0" i="0" u="none" strike="noStrike" kern="1200" cap="none" spc="0" normalizeH="0" baseline="0" noProof="0" dirty="0" err="1" smtClean="0">
                <a:ln>
                  <a:noFill/>
                </a:ln>
                <a:solidFill>
                  <a:srgbClr val="0000FF"/>
                </a:solidFill>
                <a:effectLst/>
                <a:uLnTx/>
                <a:uFillTx/>
                <a:latin typeface="+mj-lt"/>
                <a:ea typeface="+mj-ea"/>
                <a:cs typeface="+mj-cs"/>
              </a:rPr>
              <a:t>aw</a:t>
            </a:r>
            <a:r>
              <a:rPr kumimoji="0" lang="fr-FR" b="0" i="0" u="none" strike="noStrike" kern="1200" cap="none" spc="0" normalizeH="0" baseline="0" noProof="0" dirty="0" smtClean="0">
                <a:ln>
                  <a:noFill/>
                </a:ln>
                <a:solidFill>
                  <a:srgbClr val="0000FF"/>
                </a:solidFill>
                <a:effectLst/>
                <a:uLnTx/>
                <a:uFillTx/>
                <a:latin typeface="+mj-lt"/>
                <a:ea typeface="+mj-ea"/>
                <a:cs typeface="+mj-cs"/>
              </a:rPr>
              <a:t>, humidité et Tg sur du lait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txBox="1">
            <a:spLocks noChangeArrowheads="1"/>
          </p:cNvSpPr>
          <p:nvPr/>
        </p:nvSpPr>
        <p:spPr>
          <a:xfrm>
            <a:off x="285720" y="2714620"/>
            <a:ext cx="8701118" cy="2571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fr-FR"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24"/>
          <p:cNvSpPr txBox="1">
            <a:spLocks noChangeArrowheads="1"/>
          </p:cNvSpPr>
          <p:nvPr/>
        </p:nvSpPr>
        <p:spPr>
          <a:xfrm>
            <a:off x="214282" y="428604"/>
            <a:ext cx="8701118"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660066"/>
                </a:solidFill>
                <a:effectLst/>
                <a:uLnTx/>
                <a:uFillTx/>
                <a:latin typeface="+mj-lt"/>
                <a:ea typeface="+mj-ea"/>
                <a:cs typeface="+mj-cs"/>
              </a:rPr>
              <a:t>Remarques humidité libre – humidité totale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0" i="0" u="none" strike="noStrike" kern="1200" cap="none" spc="0" normalizeH="0" baseline="0" noProof="0" dirty="0" smtClean="0">
              <a:ln>
                <a:noFill/>
              </a:ln>
              <a:solidFill>
                <a:srgbClr val="660066"/>
              </a:solidFill>
              <a:effectLst/>
              <a:uLnTx/>
              <a:uFillTx/>
              <a:latin typeface="+mj-lt"/>
              <a:ea typeface="+mj-ea"/>
              <a:cs typeface="+mj-cs"/>
            </a:endParaRPr>
          </a:p>
        </p:txBody>
      </p:sp>
      <p:sp>
        <p:nvSpPr>
          <p:cNvPr id="7" name="ZoneTexte 6"/>
          <p:cNvSpPr txBox="1"/>
          <p:nvPr/>
        </p:nvSpPr>
        <p:spPr>
          <a:xfrm>
            <a:off x="428596" y="714357"/>
            <a:ext cx="8429684" cy="5909310"/>
          </a:xfrm>
          <a:prstGeom prst="rect">
            <a:avLst/>
          </a:prstGeom>
          <a:noFill/>
        </p:spPr>
        <p:txBody>
          <a:bodyPr wrap="square" rtlCol="0">
            <a:spAutoFit/>
          </a:bodyPr>
          <a:lstStyle/>
          <a:p>
            <a:r>
              <a:rPr lang="fr-FR" u="sng" dirty="0" smtClean="0"/>
              <a:t>Dans le cas particulier des produits cristallisés :</a:t>
            </a:r>
            <a:r>
              <a:rPr lang="fr-FR" dirty="0" smtClean="0"/>
              <a:t> </a:t>
            </a:r>
          </a:p>
          <a:p>
            <a:r>
              <a:rPr lang="fr-FR" dirty="0" smtClean="0"/>
              <a:t>il est nécessaire pour fixer l’</a:t>
            </a:r>
            <a:r>
              <a:rPr lang="fr-FR" dirty="0" err="1" smtClean="0"/>
              <a:t>a</a:t>
            </a:r>
            <a:r>
              <a:rPr lang="fr-FR" baseline="-25000" dirty="0" err="1" smtClean="0"/>
              <a:t>w</a:t>
            </a:r>
            <a:r>
              <a:rPr lang="fr-FR" dirty="0" smtClean="0"/>
              <a:t> de connaitre exactement la quantité de matière cristallisée dans le produit à sécher.</a:t>
            </a:r>
          </a:p>
          <a:p>
            <a:r>
              <a:rPr lang="fr-FR" dirty="0" smtClean="0">
                <a:solidFill>
                  <a:srgbClr val="FF0000"/>
                </a:solidFill>
              </a:rPr>
              <a:t>A chaque taux de cristallisation correspond une </a:t>
            </a:r>
            <a:r>
              <a:rPr lang="fr-FR" dirty="0" err="1" smtClean="0">
                <a:solidFill>
                  <a:srgbClr val="FF0000"/>
                </a:solidFill>
              </a:rPr>
              <a:t>a</a:t>
            </a:r>
            <a:r>
              <a:rPr lang="fr-FR" baseline="-25000" dirty="0" err="1" smtClean="0">
                <a:solidFill>
                  <a:srgbClr val="FF0000"/>
                </a:solidFill>
              </a:rPr>
              <a:t>w</a:t>
            </a:r>
            <a:r>
              <a:rPr lang="fr-FR" dirty="0" smtClean="0">
                <a:solidFill>
                  <a:srgbClr val="FF0000"/>
                </a:solidFill>
              </a:rPr>
              <a:t> différente, reflet de l’humidité de la matière amorphe restante.</a:t>
            </a:r>
          </a:p>
          <a:p>
            <a:endParaRPr lang="fr-FR" dirty="0" smtClean="0"/>
          </a:p>
          <a:p>
            <a:r>
              <a:rPr lang="fr-FR" dirty="0" smtClean="0"/>
              <a:t>Exemple : dans le cas du lactose, chaque molécule de lactose cristallisée contient environ 5% d’eau et cette eau liée n’est pas mesurable par des moyens classiques d’analyse. </a:t>
            </a:r>
          </a:p>
          <a:p>
            <a:endParaRPr lang="fr-FR" dirty="0" smtClean="0"/>
          </a:p>
          <a:p>
            <a:r>
              <a:rPr lang="fr-FR" dirty="0" smtClean="0">
                <a:solidFill>
                  <a:srgbClr val="FF0000"/>
                </a:solidFill>
              </a:rPr>
              <a:t>L’objectif fixé pour l’eau libre dans le produit fini, dépend donc du taux de cristallisation.</a:t>
            </a:r>
          </a:p>
          <a:p>
            <a:endParaRPr lang="fr-FR" dirty="0" smtClean="0"/>
          </a:p>
          <a:p>
            <a:pPr>
              <a:buFontTx/>
              <a:buChar char="-"/>
            </a:pPr>
            <a:r>
              <a:rPr lang="fr-FR" dirty="0" smtClean="0"/>
              <a:t> La </a:t>
            </a:r>
            <a:r>
              <a:rPr lang="fr-FR" b="1" dirty="0" smtClean="0"/>
              <a:t>« méthode officielle à l’étuve » </a:t>
            </a:r>
            <a:r>
              <a:rPr lang="fr-FR" dirty="0" smtClean="0"/>
              <a:t>permet de connaitre </a:t>
            </a:r>
            <a:r>
              <a:rPr lang="fr-FR" b="1" dirty="0" smtClean="0">
                <a:solidFill>
                  <a:srgbClr val="FF0000"/>
                </a:solidFill>
              </a:rPr>
              <a:t>« l’eau libre »</a:t>
            </a:r>
            <a:r>
              <a:rPr lang="fr-FR" dirty="0" smtClean="0"/>
              <a:t> du produit après séchage, hors eau de cristallisation, c’est-à-dire  toute l’eau libre contenue dans la zone 1 de la courbe de sorption. </a:t>
            </a:r>
          </a:p>
          <a:p>
            <a:r>
              <a:rPr lang="fr-FR" dirty="0" smtClean="0"/>
              <a:t>C’est cette valeur qu’on utilise pour le pilotage d’une tour de séchage, car on est capable de mettre en place une mesure de terrain en // de l’</a:t>
            </a:r>
            <a:r>
              <a:rPr lang="fr-FR" dirty="0" err="1" smtClean="0"/>
              <a:t>a</a:t>
            </a:r>
            <a:r>
              <a:rPr lang="fr-FR" baseline="-25000" dirty="0" err="1" smtClean="0"/>
              <a:t>w</a:t>
            </a:r>
            <a:r>
              <a:rPr lang="fr-FR" dirty="0" smtClean="0"/>
              <a:t>.</a:t>
            </a:r>
          </a:p>
          <a:p>
            <a:pPr>
              <a:buFontTx/>
              <a:buChar char="-"/>
            </a:pPr>
            <a:r>
              <a:rPr lang="fr-FR" dirty="0" smtClean="0"/>
              <a:t> La </a:t>
            </a:r>
            <a:r>
              <a:rPr lang="fr-FR" b="1" dirty="0" smtClean="0"/>
              <a:t>méthode de laboratoire Karl Fisher</a:t>
            </a:r>
            <a:r>
              <a:rPr lang="fr-FR" dirty="0" smtClean="0"/>
              <a:t>, permet de mesurer </a:t>
            </a:r>
            <a:r>
              <a:rPr lang="fr-FR" b="1" dirty="0" smtClean="0">
                <a:solidFill>
                  <a:srgbClr val="FF0000"/>
                </a:solidFill>
              </a:rPr>
              <a:t>« l’eau totale »</a:t>
            </a:r>
            <a:r>
              <a:rPr lang="fr-FR" dirty="0" smtClean="0"/>
              <a:t> du produit fini par extraction chimique.</a:t>
            </a:r>
          </a:p>
          <a:p>
            <a:pPr>
              <a:buFontTx/>
              <a:buChar char="-"/>
            </a:pPr>
            <a:endParaRPr lang="fr-FR" dirty="0" smtClean="0"/>
          </a:p>
          <a:p>
            <a:pPr algn="ctr"/>
            <a:r>
              <a:rPr lang="fr-FR" b="1" dirty="0" smtClean="0">
                <a:solidFill>
                  <a:srgbClr val="006600"/>
                </a:solidFill>
              </a:rPr>
              <a:t>- Le rapport eau libre / eau totale permet d’estimer le taux de cristallisation.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571612"/>
            <a:ext cx="8286808" cy="4524315"/>
          </a:xfrm>
          <a:prstGeom prst="rect">
            <a:avLst/>
          </a:prstGeom>
          <a:noFill/>
        </p:spPr>
        <p:txBody>
          <a:bodyPr wrap="square" rtlCol="0">
            <a:spAutoFit/>
          </a:bodyPr>
          <a:lstStyle/>
          <a:p>
            <a:r>
              <a:rPr lang="fr-FR" sz="2400" b="1" dirty="0" smtClean="0">
                <a:solidFill>
                  <a:srgbClr val="0000FF"/>
                </a:solidFill>
              </a:rPr>
              <a:t>Un des éléments importants de l’opération de séchage est l’air.</a:t>
            </a:r>
          </a:p>
          <a:p>
            <a:endParaRPr lang="fr-FR" sz="2400" b="1" dirty="0" smtClean="0">
              <a:solidFill>
                <a:srgbClr val="0000FF"/>
              </a:solidFill>
            </a:endParaRPr>
          </a:p>
          <a:p>
            <a:r>
              <a:rPr lang="fr-FR" sz="2400" b="1" dirty="0" smtClean="0">
                <a:solidFill>
                  <a:srgbClr val="0000FF"/>
                </a:solidFill>
              </a:rPr>
              <a:t>L’air va permettre d’extraire et transporter l’humidité extraite du produit traité, ainsi que l’humidité déjà présente dans l’air ambiant.</a:t>
            </a:r>
          </a:p>
          <a:p>
            <a:pPr algn="ctr"/>
            <a:endParaRPr lang="fr-FR" sz="2400" b="1" dirty="0" smtClean="0">
              <a:solidFill>
                <a:srgbClr val="0000FF"/>
              </a:solidFill>
            </a:endParaRPr>
          </a:p>
          <a:p>
            <a:pPr algn="ctr"/>
            <a:r>
              <a:rPr lang="fr-FR" sz="2400" b="1" dirty="0" smtClean="0">
                <a:solidFill>
                  <a:srgbClr val="FF0000"/>
                </a:solidFill>
              </a:rPr>
              <a:t>Maitriser le séchage = maitriser les diagrammes de l’air humide.</a:t>
            </a:r>
          </a:p>
          <a:p>
            <a:pPr algn="ctr"/>
            <a:endParaRPr lang="fr-FR" sz="2400" b="1" dirty="0" smtClean="0">
              <a:solidFill>
                <a:srgbClr val="0000FF"/>
              </a:solidFill>
            </a:endParaRPr>
          </a:p>
          <a:p>
            <a:pPr>
              <a:buFont typeface="Wingdings" pitchFamily="2" charset="2"/>
              <a:buChar char="Ø"/>
            </a:pPr>
            <a:r>
              <a:rPr lang="fr-FR" sz="2400" b="1" dirty="0" smtClean="0">
                <a:solidFill>
                  <a:srgbClr val="0000FF"/>
                </a:solidFill>
              </a:rPr>
              <a:t>Le diagramme psychrométrique de l’air humide &lt; 50°C.</a:t>
            </a:r>
          </a:p>
          <a:p>
            <a:pPr algn="ctr"/>
            <a:endParaRPr lang="fr-FR" sz="2400" b="1" dirty="0" smtClean="0">
              <a:solidFill>
                <a:srgbClr val="0000FF"/>
              </a:solidFill>
            </a:endParaRPr>
          </a:p>
          <a:p>
            <a:pPr>
              <a:buFont typeface="Wingdings" pitchFamily="2" charset="2"/>
              <a:buChar char="Ø"/>
            </a:pPr>
            <a:r>
              <a:rPr lang="fr-FR" sz="2400" b="1" dirty="0" smtClean="0">
                <a:solidFill>
                  <a:srgbClr val="0000FF"/>
                </a:solidFill>
              </a:rPr>
              <a:t>Le diagramme de </a:t>
            </a:r>
            <a:r>
              <a:rPr lang="fr-FR" sz="2400" b="1" dirty="0" err="1" smtClean="0">
                <a:solidFill>
                  <a:srgbClr val="0000FF"/>
                </a:solidFill>
              </a:rPr>
              <a:t>Mollier</a:t>
            </a:r>
            <a:r>
              <a:rPr lang="fr-FR" sz="2400" b="1" dirty="0" smtClean="0">
                <a:solidFill>
                  <a:srgbClr val="0000FF"/>
                </a:solidFill>
              </a:rPr>
              <a:t>, utilisé pour le paramétrage du processus de séchage.</a:t>
            </a:r>
            <a:endParaRPr lang="fr-FR" sz="2400" b="1" dirty="0">
              <a:solidFill>
                <a:srgbClr val="0000FF"/>
              </a:solidFill>
            </a:endParaRPr>
          </a:p>
        </p:txBody>
      </p:sp>
      <p:sp>
        <p:nvSpPr>
          <p:cNvPr id="3" name="Rectangle 24"/>
          <p:cNvSpPr txBox="1">
            <a:spLocks noChangeArrowheads="1"/>
          </p:cNvSpPr>
          <p:nvPr/>
        </p:nvSpPr>
        <p:spPr>
          <a:xfrm>
            <a:off x="214282" y="571480"/>
            <a:ext cx="8701118"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660066"/>
                </a:solidFill>
                <a:latin typeface="+mj-lt"/>
                <a:ea typeface="+mj-ea"/>
                <a:cs typeface="+mj-cs"/>
              </a:rPr>
              <a:t>C</a:t>
            </a:r>
            <a:r>
              <a:rPr kumimoji="0" lang="fr-FR" sz="4000" b="1" i="0" u="none" strike="noStrike" kern="1200" cap="none" spc="0" normalizeH="0" baseline="0" noProof="0" dirty="0" err="1" smtClean="0">
                <a:ln>
                  <a:noFill/>
                </a:ln>
                <a:solidFill>
                  <a:srgbClr val="660066"/>
                </a:solidFill>
                <a:effectLst/>
                <a:uLnTx/>
                <a:uFillTx/>
                <a:latin typeface="+mj-lt"/>
                <a:ea typeface="+mj-ea"/>
                <a:cs typeface="+mj-cs"/>
              </a:rPr>
              <a:t>hapitres</a:t>
            </a:r>
            <a:r>
              <a:rPr kumimoji="0" lang="fr-FR" sz="4000" b="1" i="0" u="none" strike="noStrike" kern="1200" cap="none" spc="0" normalizeH="0" baseline="0" noProof="0" dirty="0" smtClean="0">
                <a:ln>
                  <a:noFill/>
                </a:ln>
                <a:solidFill>
                  <a:srgbClr val="660066"/>
                </a:solidFill>
                <a:effectLst/>
                <a:uLnTx/>
                <a:uFillTx/>
                <a:latin typeface="+mj-lt"/>
                <a:ea typeface="+mj-ea"/>
                <a:cs typeface="+mj-cs"/>
              </a:rPr>
              <a:t> suivant…..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0" i="0" u="none" strike="noStrike" kern="1200" cap="none" spc="0" normalizeH="0" baseline="0" noProof="0" dirty="0" smtClean="0">
              <a:ln>
                <a:noFill/>
              </a:ln>
              <a:solidFill>
                <a:srgbClr val="66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868346"/>
          </a:xfrm>
        </p:spPr>
        <p:txBody>
          <a:bodyPr>
            <a:normAutofit/>
          </a:bodyPr>
          <a:lstStyle/>
          <a:p>
            <a:r>
              <a:rPr lang="fr-FR" sz="3600" b="1" dirty="0" smtClean="0">
                <a:solidFill>
                  <a:srgbClr val="660066"/>
                </a:solidFill>
              </a:rPr>
              <a:t>Séchage – partie 1 – eau et matière</a:t>
            </a:r>
            <a:endParaRPr lang="fr-FR" sz="3600" b="1" dirty="0">
              <a:solidFill>
                <a:srgbClr val="660066"/>
              </a:solidFill>
            </a:endParaRPr>
          </a:p>
        </p:txBody>
      </p:sp>
      <p:sp>
        <p:nvSpPr>
          <p:cNvPr id="3" name="Espace réservé du contenu 2"/>
          <p:cNvSpPr>
            <a:spLocks noGrp="1"/>
          </p:cNvSpPr>
          <p:nvPr>
            <p:ph idx="1"/>
          </p:nvPr>
        </p:nvSpPr>
        <p:spPr>
          <a:xfrm>
            <a:off x="571472" y="1285860"/>
            <a:ext cx="8229600" cy="5214974"/>
          </a:xfrm>
        </p:spPr>
        <p:txBody>
          <a:bodyPr>
            <a:normAutofit fontScale="92500" lnSpcReduction="20000"/>
          </a:bodyPr>
          <a:lstStyle/>
          <a:p>
            <a:pPr>
              <a:buNone/>
            </a:pPr>
            <a:r>
              <a:rPr lang="fr-FR" sz="2600" dirty="0" smtClean="0"/>
              <a:t>	Deux éléments permettent de qualifier l’état de l’eau et de la matière en cours de séchage :</a:t>
            </a:r>
          </a:p>
          <a:p>
            <a:endParaRPr lang="fr-FR" sz="2600" dirty="0" smtClean="0">
              <a:solidFill>
                <a:srgbClr val="0000FF"/>
              </a:solidFill>
            </a:endParaRPr>
          </a:p>
          <a:p>
            <a:pPr>
              <a:buFont typeface="Wingdings" pitchFamily="2" charset="2"/>
              <a:buChar char="Ø"/>
            </a:pPr>
            <a:r>
              <a:rPr lang="fr-FR" sz="2600" b="1" dirty="0" smtClean="0">
                <a:solidFill>
                  <a:srgbClr val="0000FF"/>
                </a:solidFill>
              </a:rPr>
              <a:t>1 – </a:t>
            </a:r>
            <a:r>
              <a:rPr lang="fr-FR" sz="2600" b="1" dirty="0" err="1" smtClean="0">
                <a:solidFill>
                  <a:srgbClr val="0000FF"/>
                </a:solidFill>
              </a:rPr>
              <a:t>a</a:t>
            </a:r>
            <a:r>
              <a:rPr lang="fr-FR" sz="2600" b="1" baseline="-25000" dirty="0" err="1" smtClean="0">
                <a:solidFill>
                  <a:srgbClr val="0000FF"/>
                </a:solidFill>
              </a:rPr>
              <a:t>w</a:t>
            </a:r>
            <a:r>
              <a:rPr lang="fr-FR" sz="2600" b="1" dirty="0" smtClean="0">
                <a:solidFill>
                  <a:srgbClr val="0000FF"/>
                </a:solidFill>
              </a:rPr>
              <a:t> – activité de l’eau et humidité d’un produit fini.</a:t>
            </a:r>
          </a:p>
          <a:p>
            <a:pPr>
              <a:buNone/>
            </a:pPr>
            <a:endParaRPr lang="fr-FR" sz="2600" b="1" dirty="0" smtClean="0">
              <a:solidFill>
                <a:srgbClr val="0000FF"/>
              </a:solidFill>
            </a:endParaRPr>
          </a:p>
          <a:p>
            <a:pPr>
              <a:buFont typeface="Wingdings" pitchFamily="2" charset="2"/>
              <a:buChar char="Ø"/>
            </a:pPr>
            <a:r>
              <a:rPr lang="fr-FR" sz="2600" b="1" dirty="0" smtClean="0">
                <a:solidFill>
                  <a:srgbClr val="0000FF"/>
                </a:solidFill>
              </a:rPr>
              <a:t>2 – Tg – température de transition vitreuse.</a:t>
            </a:r>
          </a:p>
          <a:p>
            <a:pPr>
              <a:buNone/>
            </a:pPr>
            <a:endParaRPr lang="fr-FR" sz="2600" dirty="0" smtClean="0">
              <a:solidFill>
                <a:srgbClr val="FF0000"/>
              </a:solidFill>
            </a:endParaRPr>
          </a:p>
          <a:p>
            <a:pPr>
              <a:buNone/>
            </a:pPr>
            <a:r>
              <a:rPr lang="fr-FR" sz="2600" dirty="0" smtClean="0"/>
              <a:t>     Ces deux éléments vont permettre de :</a:t>
            </a:r>
          </a:p>
          <a:p>
            <a:pPr algn="just">
              <a:lnSpc>
                <a:spcPct val="120000"/>
              </a:lnSpc>
              <a:buNone/>
            </a:pPr>
            <a:endParaRPr lang="fr-FR" sz="2600" dirty="0" smtClean="0"/>
          </a:p>
          <a:p>
            <a:pPr algn="just">
              <a:buFont typeface="Wingdings" pitchFamily="2" charset="2"/>
              <a:buChar char="ü"/>
            </a:pPr>
            <a:r>
              <a:rPr lang="fr-FR" sz="2600" dirty="0" smtClean="0"/>
              <a:t>prédire le comportement d’un produit en cours de </a:t>
            </a:r>
            <a:r>
              <a:rPr lang="fr-FR" sz="2600" dirty="0" err="1" smtClean="0"/>
              <a:t>process</a:t>
            </a:r>
            <a:r>
              <a:rPr lang="fr-FR" sz="2600" dirty="0" smtClean="0"/>
              <a:t> et de stockage.</a:t>
            </a:r>
          </a:p>
          <a:p>
            <a:pPr algn="just">
              <a:buNone/>
            </a:pPr>
            <a:endParaRPr lang="fr-FR" sz="2600" dirty="0" smtClean="0"/>
          </a:p>
          <a:p>
            <a:pPr algn="just">
              <a:buFont typeface="Wingdings" pitchFamily="2" charset="2"/>
              <a:buChar char="ü"/>
            </a:pPr>
            <a:r>
              <a:rPr lang="fr-FR" sz="2600" dirty="0" smtClean="0"/>
              <a:t>établir des stratégies au niveau du processus de fabrication pour obtenir un produit fini correspondant au CDC défini. </a:t>
            </a:r>
          </a:p>
          <a:p>
            <a:pPr>
              <a:buNone/>
            </a:pPr>
            <a:endParaRPr lang="fr-FR" sz="2400"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2571744"/>
            <a:ext cx="8229600" cy="939784"/>
          </a:xfrm>
        </p:spPr>
        <p:txBody>
          <a:bodyPr>
            <a:noAutofit/>
          </a:bodyPr>
          <a:lstStyle/>
          <a:p>
            <a:r>
              <a:rPr lang="fr-FR" sz="4800" b="1" dirty="0" smtClean="0">
                <a:solidFill>
                  <a:srgbClr val="660066"/>
                </a:solidFill>
                <a:effectLst>
                  <a:outerShdw blurRad="38100" dist="38100" dir="2700000" algn="tl">
                    <a:srgbClr val="000000">
                      <a:alpha val="43137"/>
                    </a:srgbClr>
                  </a:outerShdw>
                </a:effectLst>
                <a:latin typeface="Comic Sans MS" pitchFamily="66" charset="0"/>
              </a:rPr>
              <a:t>L’activité de l’eau</a:t>
            </a:r>
            <a:br>
              <a:rPr lang="fr-FR" sz="4800" b="1" dirty="0" smtClean="0">
                <a:solidFill>
                  <a:srgbClr val="660066"/>
                </a:solidFill>
                <a:effectLst>
                  <a:outerShdw blurRad="38100" dist="38100" dir="2700000" algn="tl">
                    <a:srgbClr val="000000">
                      <a:alpha val="43137"/>
                    </a:srgbClr>
                  </a:outerShdw>
                </a:effectLst>
                <a:latin typeface="Comic Sans MS" pitchFamily="66" charset="0"/>
              </a:rPr>
            </a:br>
            <a:r>
              <a:rPr lang="fr-FR" sz="4800" b="1" dirty="0" smtClean="0">
                <a:solidFill>
                  <a:srgbClr val="660066"/>
                </a:solidFill>
                <a:effectLst>
                  <a:outerShdw blurRad="38100" dist="38100" dir="2700000" algn="tl">
                    <a:srgbClr val="000000">
                      <a:alpha val="43137"/>
                    </a:srgbClr>
                  </a:outerShdw>
                </a:effectLst>
                <a:latin typeface="Comic Sans MS" pitchFamily="66" charset="0"/>
              </a:rPr>
              <a:t/>
            </a:r>
            <a:br>
              <a:rPr lang="fr-FR" sz="4800" b="1" dirty="0" smtClean="0">
                <a:solidFill>
                  <a:srgbClr val="660066"/>
                </a:solidFill>
                <a:effectLst>
                  <a:outerShdw blurRad="38100" dist="38100" dir="2700000" algn="tl">
                    <a:srgbClr val="000000">
                      <a:alpha val="43137"/>
                    </a:srgbClr>
                  </a:outerShdw>
                </a:effectLst>
                <a:latin typeface="Comic Sans MS" pitchFamily="66" charset="0"/>
              </a:rPr>
            </a:br>
            <a:r>
              <a:rPr lang="fr-FR" sz="4800" b="1" dirty="0" err="1" smtClean="0">
                <a:solidFill>
                  <a:srgbClr val="660066"/>
                </a:solidFill>
                <a:effectLst>
                  <a:outerShdw blurRad="38100" dist="38100" dir="2700000" algn="tl">
                    <a:srgbClr val="000000">
                      <a:alpha val="43137"/>
                    </a:srgbClr>
                  </a:outerShdw>
                </a:effectLst>
                <a:latin typeface="Comic Sans MS" pitchFamily="66" charset="0"/>
              </a:rPr>
              <a:t>a</a:t>
            </a:r>
            <a:r>
              <a:rPr lang="fr-FR" sz="4800" b="1" baseline="-25000" dirty="0" err="1" smtClean="0">
                <a:solidFill>
                  <a:srgbClr val="660066"/>
                </a:solidFill>
                <a:effectLst>
                  <a:outerShdw blurRad="38100" dist="38100" dir="2700000" algn="tl">
                    <a:srgbClr val="000000">
                      <a:alpha val="43137"/>
                    </a:srgbClr>
                  </a:outerShdw>
                </a:effectLst>
                <a:latin typeface="Comic Sans MS" pitchFamily="66" charset="0"/>
              </a:rPr>
              <a:t>w</a:t>
            </a:r>
            <a:endParaRPr lang="fr-FR" sz="4800" b="1" baseline="-25000" dirty="0">
              <a:solidFill>
                <a:srgbClr val="660066"/>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642942"/>
          </a:xfrm>
        </p:spPr>
        <p:txBody>
          <a:bodyPr>
            <a:normAutofit fontScale="90000"/>
          </a:bodyPr>
          <a:lstStyle/>
          <a:p>
            <a:r>
              <a:rPr lang="fr-FR" b="1" u="sng" dirty="0" smtClean="0">
                <a:solidFill>
                  <a:srgbClr val="0000FF"/>
                </a:solidFill>
              </a:rPr>
              <a:t/>
            </a:r>
            <a:br>
              <a:rPr lang="fr-FR" b="1" u="sng" dirty="0" smtClean="0">
                <a:solidFill>
                  <a:srgbClr val="0000FF"/>
                </a:solidFill>
              </a:rPr>
            </a:br>
            <a:r>
              <a:rPr lang="fr-FR" sz="4000" b="1" dirty="0" smtClean="0">
                <a:solidFill>
                  <a:srgbClr val="660066"/>
                </a:solidFill>
              </a:rPr>
              <a:t>1- </a:t>
            </a:r>
            <a:r>
              <a:rPr lang="fr-FR" sz="4000" b="1" dirty="0" err="1" smtClean="0">
                <a:solidFill>
                  <a:srgbClr val="660066"/>
                </a:solidFill>
              </a:rPr>
              <a:t>a</a:t>
            </a:r>
            <a:r>
              <a:rPr lang="fr-FR" sz="4000" b="1" baseline="-25000" dirty="0" err="1" smtClean="0">
                <a:solidFill>
                  <a:srgbClr val="660066"/>
                </a:solidFill>
              </a:rPr>
              <a:t>w</a:t>
            </a:r>
            <a:r>
              <a:rPr lang="fr-FR" sz="4000" b="1" dirty="0" smtClean="0">
                <a:solidFill>
                  <a:srgbClr val="660066"/>
                </a:solidFill>
              </a:rPr>
              <a:t> : L’activité de l’eau</a:t>
            </a:r>
            <a:r>
              <a:rPr lang="fr-FR" sz="4000" b="1" u="sng" dirty="0" smtClean="0">
                <a:solidFill>
                  <a:srgbClr val="660066"/>
                </a:solidFill>
              </a:rPr>
              <a:t> </a:t>
            </a:r>
            <a:r>
              <a:rPr lang="fr-FR" b="1" u="sng" dirty="0">
                <a:solidFill>
                  <a:srgbClr val="660066"/>
                </a:solidFill>
              </a:rPr>
              <a:t/>
            </a:r>
            <a:br>
              <a:rPr lang="fr-FR" b="1" u="sng" dirty="0">
                <a:solidFill>
                  <a:srgbClr val="660066"/>
                </a:solidFill>
              </a:rPr>
            </a:br>
            <a:endParaRPr lang="fr-FR" dirty="0">
              <a:solidFill>
                <a:srgbClr val="660066"/>
              </a:solidFill>
            </a:endParaRPr>
          </a:p>
        </p:txBody>
      </p:sp>
      <p:sp>
        <p:nvSpPr>
          <p:cNvPr id="3" name="Espace réservé du contenu 2"/>
          <p:cNvSpPr>
            <a:spLocks noGrp="1"/>
          </p:cNvSpPr>
          <p:nvPr>
            <p:ph idx="1"/>
          </p:nvPr>
        </p:nvSpPr>
        <p:spPr>
          <a:xfrm>
            <a:off x="414366" y="1071546"/>
            <a:ext cx="8229600" cy="5143536"/>
          </a:xfrm>
        </p:spPr>
        <p:txBody>
          <a:bodyPr>
            <a:normAutofit/>
          </a:bodyPr>
          <a:lstStyle/>
          <a:p>
            <a:pPr lvl="1">
              <a:buFont typeface="Wingdings" pitchFamily="2" charset="2"/>
              <a:buChar char="Ø"/>
            </a:pPr>
            <a:r>
              <a:rPr lang="fr-FR" sz="2000" dirty="0" smtClean="0">
                <a:effectLst>
                  <a:outerShdw blurRad="38100" dist="38100" dir="2700000" algn="tl">
                    <a:srgbClr val="000000">
                      <a:alpha val="43137"/>
                    </a:srgbClr>
                  </a:outerShdw>
                </a:effectLst>
              </a:rPr>
              <a:t>De même que dans un gaz, les corps solides, comme par exemple le papier, le bois, les produit alimentaires…, peuvent contenir, retenir ou rejeter de l’eau. Les matériaux ayant cette propriété sont nommés </a:t>
            </a:r>
            <a:r>
              <a:rPr lang="fr-FR" sz="2000" b="1" dirty="0" smtClean="0">
                <a:solidFill>
                  <a:srgbClr val="FF0000"/>
                </a:solidFill>
                <a:effectLst>
                  <a:outerShdw blurRad="38100" dist="38100" dir="2700000" algn="tl">
                    <a:srgbClr val="000000">
                      <a:alpha val="43137"/>
                    </a:srgbClr>
                  </a:outerShdw>
                </a:effectLst>
              </a:rPr>
              <a:t>hygroscopiques</a:t>
            </a:r>
            <a:r>
              <a:rPr lang="fr-FR" sz="2000" dirty="0" smtClean="0">
                <a:effectLst>
                  <a:outerShdw blurRad="38100" dist="38100" dir="2700000" algn="tl">
                    <a:srgbClr val="000000">
                      <a:alpha val="43137"/>
                    </a:srgbClr>
                  </a:outerShdw>
                </a:effectLst>
              </a:rPr>
              <a:t>. Ces produits sont en général biodégradables.</a:t>
            </a:r>
          </a:p>
          <a:p>
            <a:pPr lvl="1">
              <a:buNone/>
            </a:pPr>
            <a:r>
              <a:rPr lang="fr-FR" sz="2000" dirty="0" smtClean="0">
                <a:effectLst>
                  <a:outerShdw blurRad="38100" dist="38100" dir="2700000" algn="tl">
                    <a:srgbClr val="000000">
                      <a:alpha val="43137"/>
                    </a:srgbClr>
                  </a:outerShdw>
                </a:effectLst>
              </a:rPr>
              <a:t>	</a:t>
            </a:r>
          </a:p>
          <a:p>
            <a:pPr lvl="1">
              <a:buFont typeface="Wingdings" pitchFamily="2" charset="2"/>
              <a:buChar char="Ø"/>
            </a:pPr>
            <a:r>
              <a:rPr lang="fr-FR" sz="2000" dirty="0" smtClean="0">
                <a:effectLst>
                  <a:outerShdw blurRad="38100" dist="38100" dir="2700000" algn="tl">
                    <a:srgbClr val="000000">
                      <a:alpha val="43137"/>
                    </a:srgbClr>
                  </a:outerShdw>
                </a:effectLst>
              </a:rPr>
              <a:t>Pour chaque matériaux vendus, doit être défini une </a:t>
            </a:r>
            <a:r>
              <a:rPr lang="fr-FR" sz="2000" b="1" dirty="0" smtClean="0">
                <a:solidFill>
                  <a:srgbClr val="FF0000"/>
                </a:solidFill>
                <a:effectLst>
                  <a:outerShdw blurRad="38100" dist="38100" dir="2700000" algn="tl">
                    <a:srgbClr val="000000">
                      <a:alpha val="43137"/>
                    </a:srgbClr>
                  </a:outerShdw>
                </a:effectLst>
              </a:rPr>
              <a:t>teneur en eau</a:t>
            </a:r>
            <a:r>
              <a:rPr lang="fr-FR" sz="2000" dirty="0" smtClean="0">
                <a:effectLst>
                  <a:outerShdw blurRad="38100" dist="38100" dir="2700000" algn="tl">
                    <a:srgbClr val="000000">
                      <a:alpha val="43137"/>
                    </a:srgbClr>
                  </a:outerShdw>
                </a:effectLst>
              </a:rPr>
              <a:t>.</a:t>
            </a:r>
          </a:p>
          <a:p>
            <a:pPr lvl="1">
              <a:buNone/>
            </a:pPr>
            <a:endParaRPr lang="fr-FR" sz="2000" dirty="0" smtClean="0">
              <a:effectLst>
                <a:outerShdw blurRad="38100" dist="38100" dir="2700000" algn="tl">
                  <a:srgbClr val="000000">
                    <a:alpha val="43137"/>
                  </a:srgbClr>
                </a:outerShdw>
              </a:effectLst>
            </a:endParaRPr>
          </a:p>
          <a:p>
            <a:pPr lvl="1">
              <a:buFont typeface="Wingdings" pitchFamily="2" charset="2"/>
              <a:buChar char="Ø"/>
            </a:pPr>
            <a:r>
              <a:rPr lang="fr-FR" sz="2000" dirty="0" smtClean="0">
                <a:effectLst>
                  <a:outerShdw blurRad="38100" dist="38100" dir="2700000" algn="tl">
                    <a:srgbClr val="000000">
                      <a:alpha val="43137"/>
                    </a:srgbClr>
                  </a:outerShdw>
                </a:effectLst>
              </a:rPr>
              <a:t>Les produits hygroscopiques tendent à se mettre en </a:t>
            </a:r>
            <a:r>
              <a:rPr lang="fr-FR" sz="2000" b="1" dirty="0" smtClean="0">
                <a:solidFill>
                  <a:srgbClr val="FF0000"/>
                </a:solidFill>
                <a:effectLst>
                  <a:outerShdw blurRad="38100" dist="38100" dir="2700000" algn="tl">
                    <a:srgbClr val="000000">
                      <a:alpha val="43137"/>
                    </a:srgbClr>
                  </a:outerShdw>
                </a:effectLst>
              </a:rPr>
              <a:t>équilibre avec l’air ambiant</a:t>
            </a:r>
            <a:r>
              <a:rPr lang="fr-FR" sz="2000" dirty="0" smtClean="0">
                <a:effectLst>
                  <a:outerShdw blurRad="38100" dist="38100" dir="2700000" algn="tl">
                    <a:srgbClr val="000000">
                      <a:alpha val="43137"/>
                    </a:srgbClr>
                  </a:outerShdw>
                </a:effectLst>
              </a:rPr>
              <a:t>. L’eau présente dans le matériau produit une pression partielle de vapeur à sa surface et atteint un point d’équilibre, quand </a:t>
            </a:r>
            <a:r>
              <a:rPr lang="fr-FR" sz="2000" b="1" dirty="0" smtClean="0">
                <a:solidFill>
                  <a:srgbClr val="FF0000"/>
                </a:solidFill>
                <a:effectLst>
                  <a:outerShdw blurRad="38100" dist="38100" dir="2700000" algn="tl">
                    <a:srgbClr val="000000">
                      <a:alpha val="43137"/>
                    </a:srgbClr>
                  </a:outerShdw>
                </a:effectLst>
              </a:rPr>
              <a:t>il n’y a plus d’échange</a:t>
            </a:r>
            <a:r>
              <a:rPr lang="fr-FR" sz="2000" dirty="0" smtClean="0">
                <a:effectLst>
                  <a:outerShdw blurRad="38100" dist="38100" dir="2700000" algn="tl">
                    <a:srgbClr val="000000">
                      <a:alpha val="43137"/>
                    </a:srgbClr>
                  </a:outerShdw>
                </a:effectLst>
              </a:rPr>
              <a:t> possible entre l’air environnant et le produit.</a:t>
            </a:r>
          </a:p>
          <a:p>
            <a:pPr lvl="1">
              <a:buNone/>
            </a:pPr>
            <a:endParaRPr lang="fr-FR" sz="2000" dirty="0" smtClean="0">
              <a:effectLst>
                <a:outerShdw blurRad="38100" dist="38100" dir="2700000" algn="tl">
                  <a:srgbClr val="000000">
                    <a:alpha val="43137"/>
                  </a:srgbClr>
                </a:outerShdw>
              </a:effectLst>
            </a:endParaRPr>
          </a:p>
          <a:p>
            <a:pPr lvl="1">
              <a:buFont typeface="Wingdings" pitchFamily="2" charset="2"/>
              <a:buChar char="Ø"/>
            </a:pPr>
            <a:r>
              <a:rPr lang="fr-FR" sz="2000" dirty="0" smtClean="0">
                <a:effectLst>
                  <a:outerShdw blurRad="38100" dist="38100" dir="2700000" algn="tl">
                    <a:srgbClr val="000000">
                      <a:alpha val="43137"/>
                    </a:srgbClr>
                  </a:outerShdw>
                </a:effectLst>
              </a:rPr>
              <a:t>L’indice d’activité de l’eau </a:t>
            </a:r>
            <a:r>
              <a:rPr lang="fr-FR" sz="2400" b="1" dirty="0" err="1" smtClean="0">
                <a:solidFill>
                  <a:srgbClr val="FF0000"/>
                </a:solidFill>
                <a:effectLst>
                  <a:outerShdw blurRad="38100" dist="38100" dir="2700000" algn="tl">
                    <a:srgbClr val="000000">
                      <a:alpha val="43137"/>
                    </a:srgbClr>
                  </a:outerShdw>
                </a:effectLst>
              </a:rPr>
              <a:t>a</a:t>
            </a:r>
            <a:r>
              <a:rPr lang="fr-FR" sz="2400" b="1" baseline="-25000" dirty="0" err="1" smtClean="0">
                <a:solidFill>
                  <a:srgbClr val="FF0000"/>
                </a:solidFill>
                <a:effectLst>
                  <a:outerShdw blurRad="38100" dist="38100" dir="2700000" algn="tl">
                    <a:srgbClr val="000000">
                      <a:alpha val="43137"/>
                    </a:srgbClr>
                  </a:outerShdw>
                </a:effectLst>
              </a:rPr>
              <a:t>w</a:t>
            </a:r>
            <a:r>
              <a:rPr lang="fr-FR" sz="2000" dirty="0" smtClean="0">
                <a:effectLst>
                  <a:outerShdw blurRad="38100" dist="38100" dir="2700000" algn="tl">
                    <a:srgbClr val="000000">
                      <a:alpha val="43137"/>
                    </a:srgbClr>
                  </a:outerShdw>
                </a:effectLst>
              </a:rPr>
              <a:t> indique pour chaque température et teneur en eau, </a:t>
            </a:r>
            <a:r>
              <a:rPr lang="fr-FR" sz="2000" b="1" dirty="0" smtClean="0">
                <a:solidFill>
                  <a:srgbClr val="FF0000"/>
                </a:solidFill>
                <a:effectLst>
                  <a:outerShdw blurRad="38100" dist="38100" dir="2700000" algn="tl">
                    <a:srgbClr val="000000">
                      <a:alpha val="43137"/>
                    </a:srgbClr>
                  </a:outerShdw>
                </a:effectLst>
              </a:rPr>
              <a:t>l’état d’équilibre</a:t>
            </a:r>
            <a:r>
              <a:rPr lang="fr-FR" sz="2000" dirty="0" smtClean="0">
                <a:effectLst>
                  <a:outerShdw blurRad="38100" dist="38100" dir="2700000" algn="tl">
                    <a:srgbClr val="000000">
                      <a:alpha val="43137"/>
                    </a:srgbClr>
                  </a:outerShdw>
                </a:effectLst>
              </a:rPr>
              <a:t> du produit dans son environnement. Dans cet état, </a:t>
            </a:r>
            <a:r>
              <a:rPr lang="fr-FR" sz="2000" b="1" dirty="0" smtClean="0">
                <a:solidFill>
                  <a:srgbClr val="FF0000"/>
                </a:solidFill>
                <a:effectLst>
                  <a:outerShdw blurRad="38100" dist="38100" dir="2700000" algn="tl">
                    <a:srgbClr val="000000">
                      <a:alpha val="43137"/>
                    </a:srgbClr>
                  </a:outerShdw>
                </a:effectLst>
              </a:rPr>
              <a:t>l’échange d’eau est nul</a:t>
            </a:r>
            <a:r>
              <a:rPr lang="fr-FR" sz="2000" dirty="0" smtClean="0">
                <a:effectLst>
                  <a:outerShdw blurRad="38100" dist="38100" dir="2700000" algn="tl">
                    <a:srgbClr val="000000">
                      <a:alpha val="43137"/>
                    </a:srgbClr>
                  </a:outerShdw>
                </a:effectLst>
              </a:rPr>
              <a:t>.</a:t>
            </a:r>
          </a:p>
          <a:p>
            <a:pPr lvl="1">
              <a:buFont typeface="Wingdings" pitchFamily="2" charset="2"/>
              <a:buChar char="Ø"/>
            </a:pPr>
            <a:endParaRPr lang="fr-FR" sz="1800" dirty="0" smtClean="0"/>
          </a:p>
        </p:txBody>
      </p:sp>
    </p:spTree>
    <p:extLst>
      <p:ext uri="{BB962C8B-B14F-4D97-AF65-F5344CB8AC3E}">
        <p14:creationId xmlns:p14="http://schemas.microsoft.com/office/powerpoint/2010/main" xmlns="" val="25317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0703" t="15625" r="21289" b="22916"/>
          <a:stretch>
            <a:fillRect/>
          </a:stretch>
        </p:blipFill>
        <p:spPr bwMode="auto">
          <a:xfrm>
            <a:off x="500034" y="1503060"/>
            <a:ext cx="8146354" cy="4854898"/>
          </a:xfrm>
          <a:prstGeom prst="rect">
            <a:avLst/>
          </a:prstGeom>
          <a:noFill/>
          <a:ln w="9525">
            <a:noFill/>
            <a:miter lim="800000"/>
            <a:headEnd/>
            <a:tailEnd/>
          </a:ln>
          <a:effectLst/>
        </p:spPr>
      </p:pic>
      <p:sp>
        <p:nvSpPr>
          <p:cNvPr id="5" name="ZoneTexte 4"/>
          <p:cNvSpPr txBox="1"/>
          <p:nvPr/>
        </p:nvSpPr>
        <p:spPr>
          <a:xfrm>
            <a:off x="2714612" y="4643446"/>
            <a:ext cx="1571636" cy="523220"/>
          </a:xfrm>
          <a:prstGeom prst="rect">
            <a:avLst/>
          </a:prstGeom>
          <a:noFill/>
        </p:spPr>
        <p:txBody>
          <a:bodyPr wrap="square" rtlCol="0">
            <a:spAutoFit/>
          </a:bodyPr>
          <a:lstStyle/>
          <a:p>
            <a:pPr algn="ctr"/>
            <a:r>
              <a:rPr lang="fr-FR" sz="2800" b="1" dirty="0" smtClean="0"/>
              <a:t>Produit</a:t>
            </a:r>
            <a:endParaRPr lang="fr-FR" sz="2800" b="1" dirty="0"/>
          </a:p>
        </p:txBody>
      </p:sp>
      <p:sp>
        <p:nvSpPr>
          <p:cNvPr id="8" name="Titre 1"/>
          <p:cNvSpPr>
            <a:spLocks noGrp="1"/>
          </p:cNvSpPr>
          <p:nvPr>
            <p:ph type="title"/>
          </p:nvPr>
        </p:nvSpPr>
        <p:spPr>
          <a:xfrm>
            <a:off x="428596" y="500042"/>
            <a:ext cx="8229600" cy="642942"/>
          </a:xfrm>
        </p:spPr>
        <p:txBody>
          <a:bodyPr>
            <a:normAutofit fontScale="90000"/>
          </a:bodyPr>
          <a:lstStyle/>
          <a:p>
            <a:r>
              <a:rPr lang="fr-FR" b="1" u="sng" dirty="0" smtClean="0">
                <a:solidFill>
                  <a:srgbClr val="0000FF"/>
                </a:solidFill>
              </a:rPr>
              <a:t/>
            </a:r>
            <a:br>
              <a:rPr lang="fr-FR" b="1" u="sng" dirty="0" smtClean="0">
                <a:solidFill>
                  <a:srgbClr val="0000FF"/>
                </a:solidFill>
              </a:rPr>
            </a:br>
            <a:r>
              <a:rPr lang="fr-FR" sz="4000" b="1" dirty="0" smtClean="0">
                <a:solidFill>
                  <a:srgbClr val="660066"/>
                </a:solidFill>
              </a:rPr>
              <a:t>1- </a:t>
            </a:r>
            <a:r>
              <a:rPr lang="fr-FR" sz="4000" b="1" dirty="0" err="1" smtClean="0">
                <a:solidFill>
                  <a:srgbClr val="660066"/>
                </a:solidFill>
              </a:rPr>
              <a:t>a</a:t>
            </a:r>
            <a:r>
              <a:rPr lang="fr-FR" sz="4000" b="1" baseline="-25000" dirty="0" err="1" smtClean="0">
                <a:solidFill>
                  <a:srgbClr val="660066"/>
                </a:solidFill>
              </a:rPr>
              <a:t>w</a:t>
            </a:r>
            <a:r>
              <a:rPr lang="fr-FR" sz="4000" b="1" dirty="0" smtClean="0">
                <a:solidFill>
                  <a:srgbClr val="660066"/>
                </a:solidFill>
              </a:rPr>
              <a:t> : L’activité de l’eau</a:t>
            </a:r>
            <a:r>
              <a:rPr lang="fr-FR" sz="4000" b="1" u="sng" dirty="0" smtClean="0">
                <a:solidFill>
                  <a:srgbClr val="660066"/>
                </a:solidFill>
              </a:rPr>
              <a:t> </a:t>
            </a:r>
            <a:r>
              <a:rPr lang="fr-FR" b="1" u="sng" dirty="0">
                <a:solidFill>
                  <a:srgbClr val="660066"/>
                </a:solidFill>
              </a:rPr>
              <a:t/>
            </a:r>
            <a:br>
              <a:rPr lang="fr-FR" b="1" u="sng" dirty="0">
                <a:solidFill>
                  <a:srgbClr val="660066"/>
                </a:solidFill>
              </a:rPr>
            </a:br>
            <a:endParaRPr lang="fr-FR" dirty="0">
              <a:solidFill>
                <a:srgbClr val="66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642942"/>
          </a:xfrm>
        </p:spPr>
        <p:txBody>
          <a:bodyPr>
            <a:normAutofit fontScale="90000"/>
          </a:bodyPr>
          <a:lstStyle/>
          <a:p>
            <a:r>
              <a:rPr lang="fr-FR" b="1" u="sng" dirty="0" smtClean="0">
                <a:solidFill>
                  <a:srgbClr val="0000FF"/>
                </a:solidFill>
              </a:rPr>
              <a:t/>
            </a:r>
            <a:br>
              <a:rPr lang="fr-FR" b="1" u="sng" dirty="0" smtClean="0">
                <a:solidFill>
                  <a:srgbClr val="0000FF"/>
                </a:solidFill>
              </a:rPr>
            </a:br>
            <a:r>
              <a:rPr lang="fr-FR" sz="4000" b="1" dirty="0" smtClean="0">
                <a:solidFill>
                  <a:srgbClr val="660066"/>
                </a:solidFill>
              </a:rPr>
              <a:t>1- </a:t>
            </a:r>
            <a:r>
              <a:rPr lang="fr-FR" sz="4000" b="1" dirty="0" err="1" smtClean="0">
                <a:solidFill>
                  <a:srgbClr val="660066"/>
                </a:solidFill>
              </a:rPr>
              <a:t>a</a:t>
            </a:r>
            <a:r>
              <a:rPr lang="fr-FR" sz="4000" b="1" baseline="-25000" dirty="0" err="1" smtClean="0">
                <a:solidFill>
                  <a:srgbClr val="660066"/>
                </a:solidFill>
              </a:rPr>
              <a:t>w</a:t>
            </a:r>
            <a:r>
              <a:rPr lang="fr-FR" sz="4000" b="1" dirty="0" smtClean="0">
                <a:solidFill>
                  <a:srgbClr val="660066"/>
                </a:solidFill>
              </a:rPr>
              <a:t> : L’activité de l’eau</a:t>
            </a:r>
            <a:r>
              <a:rPr lang="fr-FR" sz="4000" b="1" u="sng" dirty="0" smtClean="0">
                <a:solidFill>
                  <a:srgbClr val="660066"/>
                </a:solidFill>
              </a:rPr>
              <a:t> </a:t>
            </a:r>
            <a:r>
              <a:rPr lang="fr-FR" b="1" u="sng" dirty="0">
                <a:solidFill>
                  <a:srgbClr val="660066"/>
                </a:solidFill>
              </a:rPr>
              <a:t/>
            </a:r>
            <a:br>
              <a:rPr lang="fr-FR" b="1" u="sng" dirty="0">
                <a:solidFill>
                  <a:srgbClr val="660066"/>
                </a:solidFill>
              </a:rPr>
            </a:br>
            <a:endParaRPr lang="fr-FR" dirty="0">
              <a:solidFill>
                <a:srgbClr val="660066"/>
              </a:solidFill>
            </a:endParaRPr>
          </a:p>
        </p:txBody>
      </p:sp>
      <p:sp>
        <p:nvSpPr>
          <p:cNvPr id="3" name="Espace réservé du contenu 2"/>
          <p:cNvSpPr>
            <a:spLocks noGrp="1"/>
          </p:cNvSpPr>
          <p:nvPr>
            <p:ph idx="1"/>
          </p:nvPr>
        </p:nvSpPr>
        <p:spPr>
          <a:xfrm>
            <a:off x="285720" y="714356"/>
            <a:ext cx="8229600" cy="6000792"/>
          </a:xfrm>
        </p:spPr>
        <p:txBody>
          <a:bodyPr>
            <a:normAutofit/>
          </a:bodyPr>
          <a:lstStyle/>
          <a:p>
            <a:pPr lvl="1">
              <a:buFont typeface="Wingdings" pitchFamily="2" charset="2"/>
              <a:buChar char="Ø"/>
            </a:pPr>
            <a:endParaRPr lang="fr-FR" sz="1800" dirty="0" smtClean="0"/>
          </a:p>
          <a:p>
            <a:pPr lvl="1">
              <a:buFont typeface="Wingdings" pitchFamily="2" charset="2"/>
              <a:buChar char="Ø"/>
            </a:pPr>
            <a:endParaRPr lang="fr-FR" sz="1800" dirty="0" smtClean="0"/>
          </a:p>
          <a:p>
            <a:pPr lvl="1">
              <a:buNone/>
            </a:pPr>
            <a:endParaRPr lang="fr-FR" sz="1800" dirty="0" smtClean="0"/>
          </a:p>
          <a:p>
            <a:pPr marL="1371600" lvl="3" indent="0">
              <a:buNone/>
            </a:pPr>
            <a:endParaRPr lang="fr-FR" sz="2400" b="1" dirty="0" smtClean="0"/>
          </a:p>
          <a:p>
            <a:pPr marL="1371600" lvl="3" indent="0">
              <a:buNone/>
            </a:pPr>
            <a:r>
              <a:rPr lang="fr-FR" sz="2400" b="1" dirty="0" err="1" smtClean="0"/>
              <a:t>a</a:t>
            </a:r>
            <a:r>
              <a:rPr lang="fr-FR" sz="2400" b="1" baseline="-25000" dirty="0" err="1" smtClean="0"/>
              <a:t>w</a:t>
            </a:r>
            <a:r>
              <a:rPr lang="fr-FR" sz="2400" b="1" baseline="-25000" dirty="0" smtClean="0"/>
              <a:t>  = </a:t>
            </a:r>
            <a:r>
              <a:rPr lang="fr-FR" sz="2400" b="1" dirty="0" smtClean="0"/>
              <a:t>   P				</a:t>
            </a:r>
          </a:p>
          <a:p>
            <a:pPr marL="1371600" lvl="3" indent="0">
              <a:buNone/>
            </a:pPr>
            <a:r>
              <a:rPr lang="fr-FR" sz="2400" b="1" dirty="0" smtClean="0"/>
              <a:t>	    P</a:t>
            </a:r>
            <a:r>
              <a:rPr lang="fr-FR" sz="2400" b="1" baseline="-25000" dirty="0" smtClean="0"/>
              <a:t>0</a:t>
            </a:r>
          </a:p>
          <a:p>
            <a:pPr marL="1371600" lvl="3" indent="0">
              <a:buNone/>
            </a:pPr>
            <a:endParaRPr lang="fr-FR" sz="1800" b="1" baseline="-25000" dirty="0" smtClean="0"/>
          </a:p>
          <a:p>
            <a:pPr marL="1371600" lvl="3" indent="0">
              <a:buNone/>
            </a:pPr>
            <a:endParaRPr lang="fr-FR" sz="1800" b="1" dirty="0" smtClean="0"/>
          </a:p>
          <a:p>
            <a:pPr marL="1371600" lvl="3" indent="0">
              <a:buNone/>
            </a:pPr>
            <a:endParaRPr lang="fr-FR" sz="1800" b="1" dirty="0" smtClean="0"/>
          </a:p>
          <a:p>
            <a:pPr marL="1371600" lvl="3" indent="0">
              <a:buNone/>
            </a:pPr>
            <a:r>
              <a:rPr lang="fr-FR" sz="1800" b="1" dirty="0" smtClean="0"/>
              <a:t>			</a:t>
            </a:r>
            <a:r>
              <a:rPr lang="fr-FR" sz="2400" b="1" dirty="0" smtClean="0">
                <a:solidFill>
                  <a:srgbClr val="FF0000"/>
                </a:solidFill>
              </a:rPr>
              <a:t>0  ≤  </a:t>
            </a:r>
            <a:r>
              <a:rPr lang="fr-FR" sz="2400" b="1" dirty="0" err="1" smtClean="0">
                <a:solidFill>
                  <a:srgbClr val="FF0000"/>
                </a:solidFill>
              </a:rPr>
              <a:t>a</a:t>
            </a:r>
            <a:r>
              <a:rPr lang="fr-FR" sz="2400" b="1" baseline="-25000" dirty="0" err="1" smtClean="0">
                <a:solidFill>
                  <a:srgbClr val="FF0000"/>
                </a:solidFill>
              </a:rPr>
              <a:t>w</a:t>
            </a:r>
            <a:r>
              <a:rPr lang="fr-FR" sz="2400" b="1" baseline="-25000" dirty="0" smtClean="0">
                <a:solidFill>
                  <a:srgbClr val="FF0000"/>
                </a:solidFill>
              </a:rPr>
              <a:t> </a:t>
            </a:r>
            <a:r>
              <a:rPr lang="fr-FR" sz="2400" b="1" dirty="0" smtClean="0">
                <a:solidFill>
                  <a:srgbClr val="FF0000"/>
                </a:solidFill>
              </a:rPr>
              <a:t>≤  1</a:t>
            </a:r>
          </a:p>
          <a:p>
            <a:pPr marL="514350" lvl="1" indent="0">
              <a:buNone/>
            </a:pPr>
            <a:endParaRPr lang="fr-FR" sz="2400" b="1" dirty="0" smtClean="0">
              <a:solidFill>
                <a:srgbClr val="FF0000"/>
              </a:solidFill>
            </a:endParaRPr>
          </a:p>
          <a:p>
            <a:pPr marL="514350" lvl="1" indent="0" algn="ctr">
              <a:buNone/>
            </a:pPr>
            <a:r>
              <a:rPr lang="fr-FR" sz="2400" b="1" dirty="0" smtClean="0">
                <a:solidFill>
                  <a:srgbClr val="FF0000"/>
                </a:solidFill>
              </a:rPr>
              <a:t>L’</a:t>
            </a:r>
            <a:r>
              <a:rPr lang="fr-FR" sz="2400" b="1" dirty="0" err="1" smtClean="0">
                <a:solidFill>
                  <a:srgbClr val="FF0000"/>
                </a:solidFill>
              </a:rPr>
              <a:t>a</a:t>
            </a:r>
            <a:r>
              <a:rPr lang="fr-FR" sz="2400" b="1" baseline="-25000" dirty="0" err="1" smtClean="0">
                <a:solidFill>
                  <a:srgbClr val="FF0000"/>
                </a:solidFill>
              </a:rPr>
              <a:t>w</a:t>
            </a:r>
            <a:r>
              <a:rPr lang="fr-FR" sz="2400" b="1" dirty="0" smtClean="0">
                <a:solidFill>
                  <a:srgbClr val="FF0000"/>
                </a:solidFill>
              </a:rPr>
              <a:t> correspond à l’équilibre air/produit : 0,2 </a:t>
            </a:r>
            <a:r>
              <a:rPr lang="fr-FR" sz="2400" b="1" dirty="0" err="1" smtClean="0">
                <a:solidFill>
                  <a:srgbClr val="FF0000"/>
                </a:solidFill>
              </a:rPr>
              <a:t>a</a:t>
            </a:r>
            <a:r>
              <a:rPr lang="fr-FR" sz="2400" b="1" baseline="-25000" dirty="0" err="1" smtClean="0">
                <a:solidFill>
                  <a:srgbClr val="FF0000"/>
                </a:solidFill>
              </a:rPr>
              <a:t>w</a:t>
            </a:r>
            <a:r>
              <a:rPr lang="fr-FR" sz="2400" b="1" dirty="0" smtClean="0">
                <a:solidFill>
                  <a:srgbClr val="FF0000"/>
                </a:solidFill>
              </a:rPr>
              <a:t> = 20%  humidité relative à l’équilibre.</a:t>
            </a:r>
          </a:p>
        </p:txBody>
      </p:sp>
      <p:cxnSp>
        <p:nvCxnSpPr>
          <p:cNvPr id="5" name="Connecteur droit 4"/>
          <p:cNvCxnSpPr/>
          <p:nvPr/>
        </p:nvCxnSpPr>
        <p:spPr>
          <a:xfrm>
            <a:off x="2285984" y="2570156"/>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0800000" flipV="1">
            <a:off x="2695824" y="2214554"/>
            <a:ext cx="1000111" cy="179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17" idx="1"/>
          </p:cNvCxnSpPr>
          <p:nvPr/>
        </p:nvCxnSpPr>
        <p:spPr>
          <a:xfrm rot="10800000">
            <a:off x="2714612" y="2786058"/>
            <a:ext cx="98132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24496" y="2214554"/>
            <a:ext cx="3233520"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Pression partielle de vapeur de l’eau de l’aliment</a:t>
            </a:r>
          </a:p>
          <a:p>
            <a:pPr algn="ctr"/>
            <a:endParaRPr lang="fr-FR" dirty="0">
              <a:noFill/>
            </a:endParaRPr>
          </a:p>
        </p:txBody>
      </p:sp>
      <p:sp>
        <p:nvSpPr>
          <p:cNvPr id="14" name="Rectangle 13"/>
          <p:cNvSpPr/>
          <p:nvPr/>
        </p:nvSpPr>
        <p:spPr>
          <a:xfrm>
            <a:off x="3695934" y="3000372"/>
            <a:ext cx="316208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Pression partielle de vapeur de l’eau pure</a:t>
            </a:r>
          </a:p>
          <a:p>
            <a:pPr algn="ctr"/>
            <a:endParaRPr lang="fr-FR" dirty="0">
              <a:noFill/>
            </a:endParaRPr>
          </a:p>
        </p:txBody>
      </p:sp>
      <p:sp>
        <p:nvSpPr>
          <p:cNvPr id="15" name="Rectangle 14"/>
          <p:cNvSpPr/>
          <p:nvPr/>
        </p:nvSpPr>
        <p:spPr>
          <a:xfrm>
            <a:off x="3695932" y="1928802"/>
            <a:ext cx="3162083" cy="57150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695934" y="2714620"/>
            <a:ext cx="3162082" cy="57150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3171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85804" y="428604"/>
            <a:ext cx="8229600" cy="785818"/>
          </a:xfrm>
        </p:spPr>
        <p:txBody>
          <a:bodyPr>
            <a:normAutofit fontScale="90000"/>
          </a:bodyPr>
          <a:lstStyle/>
          <a:p>
            <a:r>
              <a:rPr lang="fr-FR" sz="3600" b="1" dirty="0" smtClean="0">
                <a:solidFill>
                  <a:srgbClr val="660066"/>
                </a:solidFill>
                <a:latin typeface="Arial"/>
              </a:rPr>
              <a:t>Pourquoi mesurer l'activité de l'eau ?</a:t>
            </a:r>
            <a:r>
              <a:rPr lang="fr-FR" b="1" dirty="0" smtClean="0">
                <a:solidFill>
                  <a:srgbClr val="660066"/>
                </a:solidFill>
                <a:latin typeface="Arial"/>
              </a:rPr>
              <a:t/>
            </a:r>
            <a:br>
              <a:rPr lang="fr-FR" b="1" dirty="0" smtClean="0">
                <a:solidFill>
                  <a:srgbClr val="660066"/>
                </a:solidFill>
                <a:latin typeface="Arial"/>
              </a:rPr>
            </a:br>
            <a:endParaRPr lang="fr-FR" dirty="0">
              <a:solidFill>
                <a:srgbClr val="660066"/>
              </a:solidFill>
            </a:endParaRPr>
          </a:p>
        </p:txBody>
      </p:sp>
      <p:sp>
        <p:nvSpPr>
          <p:cNvPr id="2" name="Espace réservé du contenu 1"/>
          <p:cNvSpPr>
            <a:spLocks noGrp="1"/>
          </p:cNvSpPr>
          <p:nvPr>
            <p:ph idx="1"/>
          </p:nvPr>
        </p:nvSpPr>
        <p:spPr>
          <a:xfrm>
            <a:off x="928662" y="1428736"/>
            <a:ext cx="7758138" cy="5000660"/>
          </a:xfrm>
        </p:spPr>
        <p:txBody>
          <a:bodyPr>
            <a:normAutofit fontScale="62500" lnSpcReduction="20000"/>
          </a:bodyPr>
          <a:lstStyle/>
          <a:p>
            <a:pPr>
              <a:buFont typeface="Wingdings" pitchFamily="2" charset="2"/>
              <a:buChar char="Ø"/>
            </a:pPr>
            <a:r>
              <a:rPr lang="fr-FR" sz="3500" b="1" dirty="0">
                <a:solidFill>
                  <a:srgbClr val="FF0000"/>
                </a:solidFill>
              </a:rPr>
              <a:t>L'activité de l'eau est un facteur critique qui détermine directement la </a:t>
            </a:r>
            <a:r>
              <a:rPr lang="fr-FR" sz="3500" b="1" dirty="0" smtClean="0">
                <a:solidFill>
                  <a:srgbClr val="FF0000"/>
                </a:solidFill>
              </a:rPr>
              <a:t>stabilité et la conservation </a:t>
            </a:r>
            <a:r>
              <a:rPr lang="fr-FR" sz="3500" b="1" dirty="0">
                <a:solidFill>
                  <a:srgbClr val="FF0000"/>
                </a:solidFill>
              </a:rPr>
              <a:t>des aliments. </a:t>
            </a:r>
            <a:endParaRPr lang="fr-FR" sz="3500" b="1" dirty="0" smtClean="0">
              <a:solidFill>
                <a:srgbClr val="FF0000"/>
              </a:solidFill>
            </a:endParaRPr>
          </a:p>
          <a:p>
            <a:pPr>
              <a:buNone/>
            </a:pPr>
            <a:endParaRPr lang="fr-FR" sz="3500" dirty="0"/>
          </a:p>
          <a:p>
            <a:pPr>
              <a:buFont typeface="Wingdings" pitchFamily="2" charset="2"/>
              <a:buChar char="Ø"/>
            </a:pPr>
            <a:r>
              <a:rPr lang="fr-FR" sz="3500" dirty="0" smtClean="0"/>
              <a:t>L'activité </a:t>
            </a:r>
            <a:r>
              <a:rPr lang="fr-FR" sz="3500" dirty="0"/>
              <a:t>de l'eau donne des informations sur la stabilité physique, mécanique, chimique </a:t>
            </a:r>
            <a:r>
              <a:rPr lang="fr-FR" sz="3500" dirty="0" smtClean="0"/>
              <a:t>et microbiologique </a:t>
            </a:r>
            <a:r>
              <a:rPr lang="fr-FR" sz="3500" dirty="0"/>
              <a:t>d'un </a:t>
            </a:r>
            <a:r>
              <a:rPr lang="fr-FR" sz="3500" dirty="0" smtClean="0"/>
              <a:t>produit.</a:t>
            </a:r>
          </a:p>
          <a:p>
            <a:endParaRPr lang="fr-FR" sz="3500" dirty="0" smtClean="0"/>
          </a:p>
          <a:p>
            <a:pPr>
              <a:buFont typeface="Wingdings" pitchFamily="2" charset="2"/>
              <a:buChar char="Ø"/>
            </a:pPr>
            <a:r>
              <a:rPr lang="fr-FR" sz="3500" dirty="0" smtClean="0"/>
              <a:t>Elle </a:t>
            </a:r>
            <a:r>
              <a:rPr lang="fr-FR" sz="3500" dirty="0"/>
              <a:t>influence le taux de croissance des organismes </a:t>
            </a:r>
            <a:r>
              <a:rPr lang="fr-FR" sz="3500" dirty="0" smtClean="0"/>
              <a:t>indésirables comme </a:t>
            </a:r>
            <a:r>
              <a:rPr lang="fr-FR" sz="3500" dirty="0"/>
              <a:t>bactéries ou champignons, lesquels produisent des "toxines" ou d’autres </a:t>
            </a:r>
            <a:r>
              <a:rPr lang="fr-FR" sz="3500" dirty="0" smtClean="0"/>
              <a:t>substances nocives</a:t>
            </a:r>
            <a:r>
              <a:rPr lang="fr-FR" sz="3500" dirty="0"/>
              <a:t>. </a:t>
            </a:r>
            <a:endParaRPr lang="fr-FR" sz="3500" dirty="0" smtClean="0"/>
          </a:p>
          <a:p>
            <a:endParaRPr lang="fr-FR" sz="3500" dirty="0" smtClean="0"/>
          </a:p>
          <a:p>
            <a:pPr>
              <a:buFont typeface="Wingdings" pitchFamily="2" charset="2"/>
              <a:buChar char="Ø"/>
            </a:pPr>
            <a:r>
              <a:rPr lang="fr-FR" sz="3500" dirty="0" smtClean="0"/>
              <a:t>Elle </a:t>
            </a:r>
            <a:r>
              <a:rPr lang="fr-FR" sz="3500" dirty="0"/>
              <a:t>influe aussi sur d’autres réactions </a:t>
            </a:r>
            <a:r>
              <a:rPr lang="fr-FR" sz="3500" dirty="0" smtClean="0"/>
              <a:t>chimiques et biochimiques qui </a:t>
            </a:r>
            <a:r>
              <a:rPr lang="fr-FR" sz="3500" dirty="0"/>
              <a:t>se produisent en fonction du taux disponible d’eau </a:t>
            </a:r>
            <a:r>
              <a:rPr lang="fr-FR" sz="3500" dirty="0" smtClean="0"/>
              <a:t>libre comme par exemple la réaction Maillard (brunissement enzymatique).</a:t>
            </a:r>
          </a:p>
          <a:p>
            <a:endParaRPr lang="fr-FR" dirty="0" smtClean="0"/>
          </a:p>
          <a:p>
            <a:pPr lvl="1"/>
            <a:endParaRPr lang="fr-FR" dirty="0"/>
          </a:p>
        </p:txBody>
      </p:sp>
    </p:spTree>
    <p:extLst>
      <p:ext uri="{BB962C8B-B14F-4D97-AF65-F5344CB8AC3E}">
        <p14:creationId xmlns:p14="http://schemas.microsoft.com/office/powerpoint/2010/main" xmlns="" val="2097537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1260</TotalTime>
  <Words>1292</Words>
  <Application>Microsoft Office PowerPoint</Application>
  <PresentationFormat>Affichage à l'écran (4:3)</PresentationFormat>
  <Paragraphs>253</Paragraphs>
  <Slides>39</Slides>
  <Notes>1</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LE SECHAGE</vt:lpstr>
      <vt:lpstr>Diapositive 2</vt:lpstr>
      <vt:lpstr>Le séchage</vt:lpstr>
      <vt:lpstr>Séchage – partie 1 – eau et matière</vt:lpstr>
      <vt:lpstr>L’activité de l’eau  aw</vt:lpstr>
      <vt:lpstr> 1- aw : L’activité de l’eau  </vt:lpstr>
      <vt:lpstr> 1- aw : L’activité de l’eau  </vt:lpstr>
      <vt:lpstr> 1- aw : L’activité de l’eau  </vt:lpstr>
      <vt:lpstr>Pourquoi mesurer l'activité de l'eau ? </vt:lpstr>
      <vt:lpstr>Réactions en fonction de l’activité de l’eau</vt:lpstr>
      <vt:lpstr>Isotherme de sorption</vt:lpstr>
      <vt:lpstr>Isotherme de sorption</vt:lpstr>
      <vt:lpstr>Isotherme de sorption</vt:lpstr>
      <vt:lpstr>Isotherme de sorption</vt:lpstr>
      <vt:lpstr>Isotherme de sorption</vt:lpstr>
      <vt:lpstr>Isotherme de sorption</vt:lpstr>
      <vt:lpstr>Isotherme de sorption les différentes humidités</vt:lpstr>
      <vt:lpstr>Isotherme de sorption les différentes humidités</vt:lpstr>
      <vt:lpstr>Isotherme de sorption</vt:lpstr>
      <vt:lpstr>Isotherme de sorption</vt:lpstr>
      <vt:lpstr>Exemples d’isothermes de sorption</vt:lpstr>
      <vt:lpstr>Superposition sorption - aw</vt:lpstr>
      <vt:lpstr>Conclusions sur l’aw</vt:lpstr>
      <vt:lpstr>La transition vitreuse  Tg</vt:lpstr>
      <vt:lpstr>2 - Tg : La température  de transition vitreuse </vt:lpstr>
      <vt:lpstr>2 - Tg : La température  de transition vitreuse </vt:lpstr>
      <vt:lpstr>Diapositive 27</vt:lpstr>
      <vt:lpstr>Diapositive 28</vt:lpstr>
      <vt:lpstr>Etats physiques des solides</vt:lpstr>
      <vt:lpstr>Détermination de la température de transition vitreuse (calorimétrie différentielle à balayage - DSC)</vt:lpstr>
      <vt:lpstr>Diapositive 31</vt:lpstr>
      <vt:lpstr>La Tg varie en fonction de l’humidité</vt:lpstr>
      <vt:lpstr>Diapositive 33</vt:lpstr>
      <vt:lpstr>Courbes de collage et transition vitreuse en cours de séchage</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Définition</dc:title>
  <dc:creator>Gilles VALOT</dc:creator>
  <cp:lastModifiedBy>Gilles VALOT</cp:lastModifiedBy>
  <cp:revision>189</cp:revision>
  <dcterms:created xsi:type="dcterms:W3CDTF">2019-01-26T14:48:49Z</dcterms:created>
  <dcterms:modified xsi:type="dcterms:W3CDTF">2022-07-09T13:50:52Z</dcterms:modified>
</cp:coreProperties>
</file>