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7" r:id="rId4"/>
    <p:sldId id="260" r:id="rId5"/>
    <p:sldId id="261" r:id="rId6"/>
    <p:sldId id="286" r:id="rId7"/>
    <p:sldId id="262" r:id="rId8"/>
    <p:sldId id="264" r:id="rId9"/>
    <p:sldId id="265" r:id="rId10"/>
    <p:sldId id="288" r:id="rId11"/>
    <p:sldId id="268" r:id="rId12"/>
    <p:sldId id="289" r:id="rId13"/>
    <p:sldId id="266" r:id="rId14"/>
    <p:sldId id="290" r:id="rId15"/>
    <p:sldId id="291" r:id="rId16"/>
    <p:sldId id="292" r:id="rId17"/>
    <p:sldId id="267" r:id="rId18"/>
    <p:sldId id="271" r:id="rId19"/>
    <p:sldId id="272" r:id="rId20"/>
    <p:sldId id="273" r:id="rId21"/>
    <p:sldId id="276" r:id="rId22"/>
    <p:sldId id="293" r:id="rId23"/>
    <p:sldId id="277" r:id="rId24"/>
    <p:sldId id="278" r:id="rId25"/>
    <p:sldId id="279" r:id="rId26"/>
    <p:sldId id="274" r:id="rId27"/>
    <p:sldId id="275" r:id="rId28"/>
    <p:sldId id="285" r:id="rId2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 varScale="1">
        <p:scale>
          <a:sx n="67" d="100"/>
          <a:sy n="67" d="100"/>
        </p:scale>
        <p:origin x="-768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19B6B-E22A-4828-B695-603870C3434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8BC10-B18C-4301-8BEF-A0D02CC9630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3FB71-25FE-47AA-914B-9E46672FFCF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D6A24-4840-4CB1-8FD6-8E980A51B14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5D9B4-866B-4930-92E4-AD79D504253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801AE-99E3-4369-8407-6A7380E19D0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BD03-49B7-4C50-921C-E012937619A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4603D-A31E-45D4-849C-50A1ED32A70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8C285-846B-40B7-B86A-A55B256775A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008F5-A141-40E5-8F2E-A244454CF6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1AAEB-D220-4B80-92DE-DCE231B3A2F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789F0-A9F9-4D72-913B-90CABE106A7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FF"/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705EEC5-E3FC-4063-9A56-F6DC4EC13DF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_Microsoft_Office_Word_97_-_2003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4572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COLLAGE DANS LES SECHEURS SPRAY</a:t>
            </a: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1447800" y="54864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>
                <a:solidFill>
                  <a:schemeClr val="bg1"/>
                </a:solidFill>
              </a:rPr>
              <a:t>Notion sur la température de transition vitreuse</a:t>
            </a: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2862263" y="2286000"/>
          <a:ext cx="3690937" cy="2809875"/>
        </p:xfrm>
        <a:graphic>
          <a:graphicData uri="http://schemas.openxmlformats.org/presentationml/2006/ole">
            <p:oleObj spid="_x0000_s1026" name="Image Wang" r:id="rId3" imgW="7381800" imgH="5619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1447800" y="2119313"/>
            <a:ext cx="1973263" cy="374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/>
              <a:t>Gaz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32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/>
              <a:t>Liquide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/>
              <a:t>Solide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12291" name="Oval 4"/>
          <p:cNvSpPr>
            <a:spLocks noChangeAspect="1" noChangeArrowheads="1"/>
          </p:cNvSpPr>
          <p:nvPr/>
        </p:nvSpPr>
        <p:spPr bwMode="auto">
          <a:xfrm>
            <a:off x="3962400" y="34290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292" name="Oval 5"/>
          <p:cNvSpPr>
            <a:spLocks noChangeAspect="1" noChangeArrowheads="1"/>
          </p:cNvSpPr>
          <p:nvPr/>
        </p:nvSpPr>
        <p:spPr bwMode="auto">
          <a:xfrm>
            <a:off x="4419600" y="34290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293" name="Oval 6"/>
          <p:cNvSpPr>
            <a:spLocks noChangeAspect="1" noChangeArrowheads="1"/>
          </p:cNvSpPr>
          <p:nvPr/>
        </p:nvSpPr>
        <p:spPr bwMode="auto">
          <a:xfrm>
            <a:off x="3962400" y="37338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294" name="Oval 7"/>
          <p:cNvSpPr>
            <a:spLocks noChangeAspect="1" noChangeArrowheads="1"/>
          </p:cNvSpPr>
          <p:nvPr/>
        </p:nvSpPr>
        <p:spPr bwMode="auto">
          <a:xfrm>
            <a:off x="4495800" y="37338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295" name="Oval 8"/>
          <p:cNvSpPr>
            <a:spLocks noChangeAspect="1" noChangeArrowheads="1"/>
          </p:cNvSpPr>
          <p:nvPr/>
        </p:nvSpPr>
        <p:spPr bwMode="auto">
          <a:xfrm>
            <a:off x="4419600" y="35814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296" name="Oval 9"/>
          <p:cNvSpPr>
            <a:spLocks noChangeAspect="1" noChangeArrowheads="1"/>
          </p:cNvSpPr>
          <p:nvPr/>
        </p:nvSpPr>
        <p:spPr bwMode="auto">
          <a:xfrm>
            <a:off x="3733800" y="35052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297" name="Oval 10"/>
          <p:cNvSpPr>
            <a:spLocks noChangeAspect="1" noChangeArrowheads="1"/>
          </p:cNvSpPr>
          <p:nvPr/>
        </p:nvSpPr>
        <p:spPr bwMode="auto">
          <a:xfrm>
            <a:off x="4191000" y="37338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298" name="Oval 11"/>
          <p:cNvSpPr>
            <a:spLocks noChangeAspect="1" noChangeArrowheads="1"/>
          </p:cNvSpPr>
          <p:nvPr/>
        </p:nvSpPr>
        <p:spPr bwMode="auto">
          <a:xfrm>
            <a:off x="4648200" y="35052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299" name="Oval 12"/>
          <p:cNvSpPr>
            <a:spLocks noChangeAspect="1" noChangeArrowheads="1"/>
          </p:cNvSpPr>
          <p:nvPr/>
        </p:nvSpPr>
        <p:spPr bwMode="auto">
          <a:xfrm>
            <a:off x="4191000" y="35052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300" name="Oval 13"/>
          <p:cNvSpPr>
            <a:spLocks noChangeAspect="1" noChangeArrowheads="1"/>
          </p:cNvSpPr>
          <p:nvPr/>
        </p:nvSpPr>
        <p:spPr bwMode="auto">
          <a:xfrm>
            <a:off x="3733800" y="36576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2301" name="Group 14"/>
          <p:cNvGrpSpPr>
            <a:grpSpLocks/>
          </p:cNvGrpSpPr>
          <p:nvPr/>
        </p:nvGrpSpPr>
        <p:grpSpPr bwMode="auto">
          <a:xfrm>
            <a:off x="3810000" y="5029200"/>
            <a:ext cx="990600" cy="914400"/>
            <a:chOff x="2400" y="3120"/>
            <a:chExt cx="624" cy="576"/>
          </a:xfrm>
        </p:grpSpPr>
        <p:sp>
          <p:nvSpPr>
            <p:cNvPr id="12314" name="Oval 15"/>
            <p:cNvSpPr>
              <a:spLocks noChangeAspect="1" noChangeArrowheads="1"/>
            </p:cNvSpPr>
            <p:nvPr/>
          </p:nvSpPr>
          <p:spPr bwMode="auto">
            <a:xfrm>
              <a:off x="2400" y="3168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15" name="Oval 16"/>
            <p:cNvSpPr>
              <a:spLocks noChangeAspect="1" noChangeArrowheads="1"/>
            </p:cNvSpPr>
            <p:nvPr/>
          </p:nvSpPr>
          <p:spPr bwMode="auto">
            <a:xfrm>
              <a:off x="2736" y="3168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16" name="Oval 17"/>
            <p:cNvSpPr>
              <a:spLocks noChangeAspect="1" noChangeArrowheads="1"/>
            </p:cNvSpPr>
            <p:nvPr/>
          </p:nvSpPr>
          <p:spPr bwMode="auto">
            <a:xfrm>
              <a:off x="2400" y="3360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17" name="Oval 18"/>
            <p:cNvSpPr>
              <a:spLocks noChangeAspect="1" noChangeArrowheads="1"/>
            </p:cNvSpPr>
            <p:nvPr/>
          </p:nvSpPr>
          <p:spPr bwMode="auto">
            <a:xfrm>
              <a:off x="2880" y="3312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18" name="Oval 19"/>
            <p:cNvSpPr>
              <a:spLocks noChangeAspect="1" noChangeArrowheads="1"/>
            </p:cNvSpPr>
            <p:nvPr/>
          </p:nvSpPr>
          <p:spPr bwMode="auto">
            <a:xfrm>
              <a:off x="2544" y="3312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19" name="Oval 20"/>
            <p:cNvSpPr>
              <a:spLocks noChangeAspect="1" noChangeArrowheads="1"/>
            </p:cNvSpPr>
            <p:nvPr/>
          </p:nvSpPr>
          <p:spPr bwMode="auto">
            <a:xfrm>
              <a:off x="2400" y="3552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20" name="Oval 21"/>
            <p:cNvSpPr>
              <a:spLocks noChangeAspect="1" noChangeArrowheads="1"/>
            </p:cNvSpPr>
            <p:nvPr/>
          </p:nvSpPr>
          <p:spPr bwMode="auto">
            <a:xfrm>
              <a:off x="2592" y="3504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21" name="Oval 22"/>
            <p:cNvSpPr>
              <a:spLocks noChangeAspect="1" noChangeArrowheads="1"/>
            </p:cNvSpPr>
            <p:nvPr/>
          </p:nvSpPr>
          <p:spPr bwMode="auto">
            <a:xfrm>
              <a:off x="2784" y="3504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22" name="Oval 23"/>
            <p:cNvSpPr>
              <a:spLocks noChangeAspect="1" noChangeArrowheads="1"/>
            </p:cNvSpPr>
            <p:nvPr/>
          </p:nvSpPr>
          <p:spPr bwMode="auto">
            <a:xfrm>
              <a:off x="2736" y="3312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23" name="Oval 24"/>
            <p:cNvSpPr>
              <a:spLocks noChangeAspect="1" noChangeArrowheads="1"/>
            </p:cNvSpPr>
            <p:nvPr/>
          </p:nvSpPr>
          <p:spPr bwMode="auto">
            <a:xfrm>
              <a:off x="2592" y="3120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2302" name="Text Box 25"/>
          <p:cNvSpPr txBox="1">
            <a:spLocks noChangeArrowheads="1"/>
          </p:cNvSpPr>
          <p:nvPr/>
        </p:nvSpPr>
        <p:spPr bwMode="auto">
          <a:xfrm>
            <a:off x="5727700" y="2971800"/>
            <a:ext cx="341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folHlink"/>
                </a:solidFill>
                <a:latin typeface="Arial" charset="0"/>
              </a:rPr>
              <a:t>Mobilité moléculaire</a:t>
            </a:r>
          </a:p>
        </p:txBody>
      </p:sp>
      <p:sp>
        <p:nvSpPr>
          <p:cNvPr id="12303" name="Oval 26"/>
          <p:cNvSpPr>
            <a:spLocks noChangeAspect="1" noChangeArrowheads="1"/>
          </p:cNvSpPr>
          <p:nvPr/>
        </p:nvSpPr>
        <p:spPr bwMode="auto">
          <a:xfrm>
            <a:off x="4876800" y="18288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304" name="Oval 27"/>
          <p:cNvSpPr>
            <a:spLocks noChangeAspect="1" noChangeArrowheads="1"/>
          </p:cNvSpPr>
          <p:nvPr/>
        </p:nvSpPr>
        <p:spPr bwMode="auto">
          <a:xfrm>
            <a:off x="5791200" y="19050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305" name="Oval 28"/>
          <p:cNvSpPr>
            <a:spLocks noChangeAspect="1" noChangeArrowheads="1"/>
          </p:cNvSpPr>
          <p:nvPr/>
        </p:nvSpPr>
        <p:spPr bwMode="auto">
          <a:xfrm>
            <a:off x="4876800" y="22860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306" name="Oval 29"/>
          <p:cNvSpPr>
            <a:spLocks noChangeAspect="1" noChangeArrowheads="1"/>
          </p:cNvSpPr>
          <p:nvPr/>
        </p:nvSpPr>
        <p:spPr bwMode="auto">
          <a:xfrm>
            <a:off x="6096000" y="22860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307" name="Oval 30"/>
          <p:cNvSpPr>
            <a:spLocks noChangeAspect="1" noChangeArrowheads="1"/>
          </p:cNvSpPr>
          <p:nvPr/>
        </p:nvSpPr>
        <p:spPr bwMode="auto">
          <a:xfrm>
            <a:off x="5257800" y="21336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308" name="Oval 31"/>
          <p:cNvSpPr>
            <a:spLocks noChangeAspect="1" noChangeArrowheads="1"/>
          </p:cNvSpPr>
          <p:nvPr/>
        </p:nvSpPr>
        <p:spPr bwMode="auto">
          <a:xfrm>
            <a:off x="4572000" y="20574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309" name="Oval 32"/>
          <p:cNvSpPr>
            <a:spLocks noChangeAspect="1" noChangeArrowheads="1"/>
          </p:cNvSpPr>
          <p:nvPr/>
        </p:nvSpPr>
        <p:spPr bwMode="auto">
          <a:xfrm>
            <a:off x="5334000" y="24384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310" name="Oval 33"/>
          <p:cNvSpPr>
            <a:spLocks noChangeAspect="1" noChangeArrowheads="1"/>
          </p:cNvSpPr>
          <p:nvPr/>
        </p:nvSpPr>
        <p:spPr bwMode="auto">
          <a:xfrm>
            <a:off x="5791200" y="24384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311" name="Oval 34"/>
          <p:cNvSpPr>
            <a:spLocks noChangeAspect="1" noChangeArrowheads="1"/>
          </p:cNvSpPr>
          <p:nvPr/>
        </p:nvSpPr>
        <p:spPr bwMode="auto">
          <a:xfrm>
            <a:off x="5562600" y="21336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312" name="Oval 35"/>
          <p:cNvSpPr>
            <a:spLocks noChangeAspect="1" noChangeArrowheads="1"/>
          </p:cNvSpPr>
          <p:nvPr/>
        </p:nvSpPr>
        <p:spPr bwMode="auto">
          <a:xfrm>
            <a:off x="5334000" y="18288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313" name="Rectangle 36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7772400" cy="1143000"/>
          </a:xfrm>
        </p:spPr>
        <p:txBody>
          <a:bodyPr/>
          <a:lstStyle/>
          <a:p>
            <a:pPr eaLnBrk="1" hangingPunct="1"/>
            <a:r>
              <a:rPr lang="fr-FR" smtClean="0">
                <a:solidFill>
                  <a:schemeClr val="bg1"/>
                </a:solidFill>
              </a:rPr>
              <a:t>Les 3 états de la matière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0" y="1219200"/>
            <a:ext cx="6781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AU" b="1">
                <a:solidFill>
                  <a:srgbClr val="FFFF00"/>
                </a:solidFill>
              </a:rPr>
              <a:t>Amorphe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AU">
                <a:solidFill>
                  <a:schemeClr val="bg1"/>
                </a:solidFill>
              </a:rPr>
              <a:t>Désordre moléculaire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AU">
                <a:solidFill>
                  <a:schemeClr val="bg1"/>
                </a:solidFill>
              </a:rPr>
              <a:t>Très hygroscopique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AU">
                <a:solidFill>
                  <a:srgbClr val="FFFF00"/>
                </a:solidFill>
              </a:rPr>
              <a:t>Passage à l’état vitreux en cours de séchage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AU">
                <a:solidFill>
                  <a:schemeClr val="bg1"/>
                </a:solidFill>
              </a:rPr>
              <a:t>Predominant dans certains aliments secs</a:t>
            </a:r>
          </a:p>
          <a:p>
            <a:pPr marL="342900" indent="-342900">
              <a:spcBef>
                <a:spcPct val="20000"/>
              </a:spcBef>
            </a:pPr>
            <a:endParaRPr lang="en-AU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AU" b="1">
                <a:solidFill>
                  <a:srgbClr val="FFFF00"/>
                </a:solidFill>
              </a:rPr>
              <a:t>Cristal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AU">
                <a:solidFill>
                  <a:schemeClr val="bg1"/>
                </a:solidFill>
              </a:rPr>
              <a:t>Structure moléculaire organisée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AU">
                <a:solidFill>
                  <a:schemeClr val="bg1"/>
                </a:solidFill>
              </a:rPr>
              <a:t>Non hygroscopique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AU">
                <a:solidFill>
                  <a:srgbClr val="FFFF00"/>
                </a:solidFill>
              </a:rPr>
              <a:t>Pas de transition vitreuse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AU">
              <a:solidFill>
                <a:srgbClr val="FFFF00"/>
              </a:solidFill>
            </a:endParaRPr>
          </a:p>
        </p:txBody>
      </p:sp>
      <p:sp>
        <p:nvSpPr>
          <p:cNvPr id="13315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7772400" cy="1143000"/>
          </a:xfrm>
        </p:spPr>
        <p:txBody>
          <a:bodyPr/>
          <a:lstStyle/>
          <a:p>
            <a:pPr eaLnBrk="1" hangingPunct="1"/>
            <a:r>
              <a:rPr lang="fr-FR" smtClean="0">
                <a:solidFill>
                  <a:schemeClr val="bg1"/>
                </a:solidFill>
              </a:rPr>
              <a:t>Etats physiques des solides</a:t>
            </a:r>
          </a:p>
        </p:txBody>
      </p:sp>
      <p:grpSp>
        <p:nvGrpSpPr>
          <p:cNvPr id="13316" name="Group 19"/>
          <p:cNvGrpSpPr>
            <a:grpSpLocks/>
          </p:cNvGrpSpPr>
          <p:nvPr/>
        </p:nvGrpSpPr>
        <p:grpSpPr bwMode="auto">
          <a:xfrm>
            <a:off x="7162800" y="1828800"/>
            <a:ext cx="990600" cy="914400"/>
            <a:chOff x="2400" y="3120"/>
            <a:chExt cx="624" cy="576"/>
          </a:xfrm>
        </p:grpSpPr>
        <p:sp>
          <p:nvSpPr>
            <p:cNvPr id="13332" name="Oval 20"/>
            <p:cNvSpPr>
              <a:spLocks noChangeAspect="1" noChangeArrowheads="1"/>
            </p:cNvSpPr>
            <p:nvPr/>
          </p:nvSpPr>
          <p:spPr bwMode="auto">
            <a:xfrm>
              <a:off x="2400" y="3168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33" name="Oval 21"/>
            <p:cNvSpPr>
              <a:spLocks noChangeAspect="1" noChangeArrowheads="1"/>
            </p:cNvSpPr>
            <p:nvPr/>
          </p:nvSpPr>
          <p:spPr bwMode="auto">
            <a:xfrm>
              <a:off x="2736" y="3168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34" name="Oval 22"/>
            <p:cNvSpPr>
              <a:spLocks noChangeAspect="1" noChangeArrowheads="1"/>
            </p:cNvSpPr>
            <p:nvPr/>
          </p:nvSpPr>
          <p:spPr bwMode="auto">
            <a:xfrm>
              <a:off x="2400" y="3360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35" name="Oval 23"/>
            <p:cNvSpPr>
              <a:spLocks noChangeAspect="1" noChangeArrowheads="1"/>
            </p:cNvSpPr>
            <p:nvPr/>
          </p:nvSpPr>
          <p:spPr bwMode="auto">
            <a:xfrm>
              <a:off x="2880" y="3312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36" name="Oval 24"/>
            <p:cNvSpPr>
              <a:spLocks noChangeAspect="1" noChangeArrowheads="1"/>
            </p:cNvSpPr>
            <p:nvPr/>
          </p:nvSpPr>
          <p:spPr bwMode="auto">
            <a:xfrm>
              <a:off x="2544" y="3312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37" name="Oval 25"/>
            <p:cNvSpPr>
              <a:spLocks noChangeAspect="1" noChangeArrowheads="1"/>
            </p:cNvSpPr>
            <p:nvPr/>
          </p:nvSpPr>
          <p:spPr bwMode="auto">
            <a:xfrm>
              <a:off x="2400" y="3552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38" name="Oval 26"/>
            <p:cNvSpPr>
              <a:spLocks noChangeAspect="1" noChangeArrowheads="1"/>
            </p:cNvSpPr>
            <p:nvPr/>
          </p:nvSpPr>
          <p:spPr bwMode="auto">
            <a:xfrm>
              <a:off x="2592" y="3504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39" name="Oval 27"/>
            <p:cNvSpPr>
              <a:spLocks noChangeAspect="1" noChangeArrowheads="1"/>
            </p:cNvSpPr>
            <p:nvPr/>
          </p:nvSpPr>
          <p:spPr bwMode="auto">
            <a:xfrm>
              <a:off x="2784" y="3504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40" name="Oval 28"/>
            <p:cNvSpPr>
              <a:spLocks noChangeAspect="1" noChangeArrowheads="1"/>
            </p:cNvSpPr>
            <p:nvPr/>
          </p:nvSpPr>
          <p:spPr bwMode="auto">
            <a:xfrm>
              <a:off x="2736" y="3312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41" name="Oval 29"/>
            <p:cNvSpPr>
              <a:spLocks noChangeAspect="1" noChangeArrowheads="1"/>
            </p:cNvSpPr>
            <p:nvPr/>
          </p:nvSpPr>
          <p:spPr bwMode="auto">
            <a:xfrm>
              <a:off x="2592" y="3120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3317" name="Oval 30"/>
          <p:cNvSpPr>
            <a:spLocks noChangeAspect="1" noChangeArrowheads="1"/>
          </p:cNvSpPr>
          <p:nvPr/>
        </p:nvSpPr>
        <p:spPr bwMode="auto">
          <a:xfrm>
            <a:off x="6861175" y="41910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318" name="Oval 31"/>
          <p:cNvSpPr>
            <a:spLocks noChangeAspect="1" noChangeArrowheads="1"/>
          </p:cNvSpPr>
          <p:nvPr/>
        </p:nvSpPr>
        <p:spPr bwMode="auto">
          <a:xfrm>
            <a:off x="7318375" y="41910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319" name="Oval 32"/>
          <p:cNvSpPr>
            <a:spLocks noChangeAspect="1" noChangeArrowheads="1"/>
          </p:cNvSpPr>
          <p:nvPr/>
        </p:nvSpPr>
        <p:spPr bwMode="auto">
          <a:xfrm>
            <a:off x="6861175" y="44196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320" name="Oval 33"/>
          <p:cNvSpPr>
            <a:spLocks noChangeAspect="1" noChangeArrowheads="1"/>
          </p:cNvSpPr>
          <p:nvPr/>
        </p:nvSpPr>
        <p:spPr bwMode="auto">
          <a:xfrm>
            <a:off x="7318375" y="46482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321" name="Oval 34"/>
          <p:cNvSpPr>
            <a:spLocks noChangeAspect="1" noChangeArrowheads="1"/>
          </p:cNvSpPr>
          <p:nvPr/>
        </p:nvSpPr>
        <p:spPr bwMode="auto">
          <a:xfrm>
            <a:off x="6861175" y="48768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322" name="Oval 35"/>
          <p:cNvSpPr>
            <a:spLocks noChangeAspect="1" noChangeArrowheads="1"/>
          </p:cNvSpPr>
          <p:nvPr/>
        </p:nvSpPr>
        <p:spPr bwMode="auto">
          <a:xfrm>
            <a:off x="6861175" y="46482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323" name="Oval 36"/>
          <p:cNvSpPr>
            <a:spLocks noChangeAspect="1" noChangeArrowheads="1"/>
          </p:cNvSpPr>
          <p:nvPr/>
        </p:nvSpPr>
        <p:spPr bwMode="auto">
          <a:xfrm>
            <a:off x="7089775" y="44196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324" name="Oval 37"/>
          <p:cNvSpPr>
            <a:spLocks noChangeAspect="1" noChangeArrowheads="1"/>
          </p:cNvSpPr>
          <p:nvPr/>
        </p:nvSpPr>
        <p:spPr bwMode="auto">
          <a:xfrm>
            <a:off x="7318375" y="44196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325" name="Oval 38"/>
          <p:cNvSpPr>
            <a:spLocks noChangeAspect="1" noChangeArrowheads="1"/>
          </p:cNvSpPr>
          <p:nvPr/>
        </p:nvSpPr>
        <p:spPr bwMode="auto">
          <a:xfrm>
            <a:off x="7089775" y="46482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326" name="Oval 39"/>
          <p:cNvSpPr>
            <a:spLocks noChangeAspect="1" noChangeArrowheads="1"/>
          </p:cNvSpPr>
          <p:nvPr/>
        </p:nvSpPr>
        <p:spPr bwMode="auto">
          <a:xfrm>
            <a:off x="7089775" y="41910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327" name="Oval 40"/>
          <p:cNvSpPr>
            <a:spLocks noChangeAspect="1" noChangeArrowheads="1"/>
          </p:cNvSpPr>
          <p:nvPr/>
        </p:nvSpPr>
        <p:spPr bwMode="auto">
          <a:xfrm>
            <a:off x="7089775" y="48768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328" name="Oval 41"/>
          <p:cNvSpPr>
            <a:spLocks noChangeAspect="1" noChangeArrowheads="1"/>
          </p:cNvSpPr>
          <p:nvPr/>
        </p:nvSpPr>
        <p:spPr bwMode="auto">
          <a:xfrm>
            <a:off x="7318375" y="48768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329" name="AutoShape 42"/>
          <p:cNvSpPr>
            <a:spLocks noChangeAspect="1" noChangeArrowheads="1"/>
          </p:cNvSpPr>
          <p:nvPr/>
        </p:nvSpPr>
        <p:spPr bwMode="auto">
          <a:xfrm>
            <a:off x="6861175" y="5416550"/>
            <a:ext cx="603250" cy="60325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330" name="AutoShape 43"/>
          <p:cNvSpPr>
            <a:spLocks noChangeAspect="1" noChangeArrowheads="1"/>
          </p:cNvSpPr>
          <p:nvPr/>
        </p:nvSpPr>
        <p:spPr bwMode="auto">
          <a:xfrm>
            <a:off x="7927975" y="5492750"/>
            <a:ext cx="530225" cy="458788"/>
          </a:xfrm>
          <a:prstGeom prst="hexagon">
            <a:avLst>
              <a:gd name="adj" fmla="val 28893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331" name="AutoShape 44"/>
          <p:cNvSpPr>
            <a:spLocks noChangeAspect="1" noChangeArrowheads="1"/>
          </p:cNvSpPr>
          <p:nvPr/>
        </p:nvSpPr>
        <p:spPr bwMode="auto">
          <a:xfrm>
            <a:off x="4956175" y="5645150"/>
            <a:ext cx="1444625" cy="2286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3"/>
          <p:cNvSpPr>
            <a:spLocks noChangeArrowheads="1"/>
          </p:cNvSpPr>
          <p:nvPr/>
        </p:nvSpPr>
        <p:spPr bwMode="auto">
          <a:xfrm>
            <a:off x="2476500" y="2339975"/>
            <a:ext cx="685800" cy="6096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C9C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339" name="Oval 4"/>
          <p:cNvSpPr>
            <a:spLocks noChangeArrowheads="1"/>
          </p:cNvSpPr>
          <p:nvPr/>
        </p:nvSpPr>
        <p:spPr bwMode="auto">
          <a:xfrm>
            <a:off x="2209800" y="4038600"/>
            <a:ext cx="1257300" cy="5111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C2C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FFFF00"/>
              </a:solidFill>
            </a:endParaRPr>
          </a:p>
        </p:txBody>
      </p:sp>
      <p:sp>
        <p:nvSpPr>
          <p:cNvPr id="14340" name="Freeform 5"/>
          <p:cNvSpPr>
            <a:spLocks/>
          </p:cNvSpPr>
          <p:nvPr/>
        </p:nvSpPr>
        <p:spPr bwMode="auto">
          <a:xfrm>
            <a:off x="1638300" y="5997575"/>
            <a:ext cx="2400300" cy="555625"/>
          </a:xfrm>
          <a:custGeom>
            <a:avLst/>
            <a:gdLst>
              <a:gd name="T0" fmla="*/ 57150 w 1512"/>
              <a:gd name="T1" fmla="*/ 346075 h 350"/>
              <a:gd name="T2" fmla="*/ 600075 w 1512"/>
              <a:gd name="T3" fmla="*/ 231775 h 350"/>
              <a:gd name="T4" fmla="*/ 1042988 w 1512"/>
              <a:gd name="T5" fmla="*/ 131763 h 350"/>
              <a:gd name="T6" fmla="*/ 1457325 w 1512"/>
              <a:gd name="T7" fmla="*/ 88900 h 350"/>
              <a:gd name="T8" fmla="*/ 2000250 w 1512"/>
              <a:gd name="T9" fmla="*/ 174625 h 350"/>
              <a:gd name="T10" fmla="*/ 2057400 w 1512"/>
              <a:gd name="T11" fmla="*/ 303212 h 350"/>
              <a:gd name="T12" fmla="*/ 2400300 w 1512"/>
              <a:gd name="T13" fmla="*/ 446088 h 350"/>
              <a:gd name="T14" fmla="*/ 2300288 w 1512"/>
              <a:gd name="T15" fmla="*/ 531813 h 350"/>
              <a:gd name="T16" fmla="*/ 1171575 w 1512"/>
              <a:gd name="T17" fmla="*/ 517525 h 350"/>
              <a:gd name="T18" fmla="*/ 871538 w 1512"/>
              <a:gd name="T19" fmla="*/ 460375 h 350"/>
              <a:gd name="T20" fmla="*/ 571500 w 1512"/>
              <a:gd name="T21" fmla="*/ 446088 h 350"/>
              <a:gd name="T22" fmla="*/ 485775 w 1512"/>
              <a:gd name="T23" fmla="*/ 403225 h 350"/>
              <a:gd name="T24" fmla="*/ 400050 w 1512"/>
              <a:gd name="T25" fmla="*/ 374650 h 350"/>
              <a:gd name="T26" fmla="*/ 228600 w 1512"/>
              <a:gd name="T27" fmla="*/ 403225 h 350"/>
              <a:gd name="T28" fmla="*/ 142875 w 1512"/>
              <a:gd name="T29" fmla="*/ 460375 h 350"/>
              <a:gd name="T30" fmla="*/ 0 w 1512"/>
              <a:gd name="T31" fmla="*/ 417513 h 350"/>
              <a:gd name="T32" fmla="*/ 57150 w 1512"/>
              <a:gd name="T33" fmla="*/ 346075 h 35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12"/>
              <a:gd name="T52" fmla="*/ 0 h 350"/>
              <a:gd name="T53" fmla="*/ 1512 w 1512"/>
              <a:gd name="T54" fmla="*/ 350 h 35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12" h="350">
                <a:moveTo>
                  <a:pt x="36" y="218"/>
                </a:moveTo>
                <a:cubicBezTo>
                  <a:pt x="150" y="194"/>
                  <a:pt x="263" y="166"/>
                  <a:pt x="378" y="146"/>
                </a:cubicBezTo>
                <a:cubicBezTo>
                  <a:pt x="466" y="131"/>
                  <a:pt x="579" y="135"/>
                  <a:pt x="657" y="83"/>
                </a:cubicBezTo>
                <a:cubicBezTo>
                  <a:pt x="712" y="0"/>
                  <a:pt x="823" y="52"/>
                  <a:pt x="918" y="56"/>
                </a:cubicBezTo>
                <a:cubicBezTo>
                  <a:pt x="1033" y="67"/>
                  <a:pt x="1148" y="82"/>
                  <a:pt x="1260" y="110"/>
                </a:cubicBezTo>
                <a:cubicBezTo>
                  <a:pt x="1269" y="137"/>
                  <a:pt x="1275" y="170"/>
                  <a:pt x="1296" y="191"/>
                </a:cubicBezTo>
                <a:cubicBezTo>
                  <a:pt x="1343" y="238"/>
                  <a:pt x="1446" y="268"/>
                  <a:pt x="1512" y="281"/>
                </a:cubicBezTo>
                <a:cubicBezTo>
                  <a:pt x="1500" y="317"/>
                  <a:pt x="1484" y="323"/>
                  <a:pt x="1449" y="335"/>
                </a:cubicBezTo>
                <a:cubicBezTo>
                  <a:pt x="1212" y="324"/>
                  <a:pt x="974" y="350"/>
                  <a:pt x="738" y="326"/>
                </a:cubicBezTo>
                <a:cubicBezTo>
                  <a:pt x="667" y="308"/>
                  <a:pt x="625" y="297"/>
                  <a:pt x="549" y="290"/>
                </a:cubicBezTo>
                <a:cubicBezTo>
                  <a:pt x="484" y="301"/>
                  <a:pt x="424" y="299"/>
                  <a:pt x="360" y="281"/>
                </a:cubicBezTo>
                <a:cubicBezTo>
                  <a:pt x="291" y="261"/>
                  <a:pt x="377" y="286"/>
                  <a:pt x="306" y="254"/>
                </a:cubicBezTo>
                <a:cubicBezTo>
                  <a:pt x="289" y="246"/>
                  <a:pt x="252" y="236"/>
                  <a:pt x="252" y="236"/>
                </a:cubicBezTo>
                <a:cubicBezTo>
                  <a:pt x="216" y="240"/>
                  <a:pt x="174" y="234"/>
                  <a:pt x="144" y="254"/>
                </a:cubicBezTo>
                <a:cubicBezTo>
                  <a:pt x="77" y="299"/>
                  <a:pt x="154" y="269"/>
                  <a:pt x="90" y="290"/>
                </a:cubicBezTo>
                <a:cubicBezTo>
                  <a:pt x="24" y="268"/>
                  <a:pt x="54" y="277"/>
                  <a:pt x="0" y="263"/>
                </a:cubicBezTo>
                <a:cubicBezTo>
                  <a:pt x="11" y="256"/>
                  <a:pt x="70" y="218"/>
                  <a:pt x="36" y="218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6172200" y="2362200"/>
            <a:ext cx="609600" cy="609600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endParaRPr lang="fr-FR"/>
          </a:p>
        </p:txBody>
      </p:sp>
      <p:sp>
        <p:nvSpPr>
          <p:cNvPr id="14342" name="Freeform 7"/>
          <p:cNvSpPr>
            <a:spLocks/>
          </p:cNvSpPr>
          <p:nvPr/>
        </p:nvSpPr>
        <p:spPr bwMode="auto">
          <a:xfrm>
            <a:off x="5257800" y="5943600"/>
            <a:ext cx="2400300" cy="555625"/>
          </a:xfrm>
          <a:custGeom>
            <a:avLst/>
            <a:gdLst>
              <a:gd name="T0" fmla="*/ 57150 w 1512"/>
              <a:gd name="T1" fmla="*/ 346075 h 350"/>
              <a:gd name="T2" fmla="*/ 600075 w 1512"/>
              <a:gd name="T3" fmla="*/ 231775 h 350"/>
              <a:gd name="T4" fmla="*/ 1042988 w 1512"/>
              <a:gd name="T5" fmla="*/ 131763 h 350"/>
              <a:gd name="T6" fmla="*/ 1457325 w 1512"/>
              <a:gd name="T7" fmla="*/ 88900 h 350"/>
              <a:gd name="T8" fmla="*/ 2000250 w 1512"/>
              <a:gd name="T9" fmla="*/ 174625 h 350"/>
              <a:gd name="T10" fmla="*/ 2057400 w 1512"/>
              <a:gd name="T11" fmla="*/ 303212 h 350"/>
              <a:gd name="T12" fmla="*/ 2400300 w 1512"/>
              <a:gd name="T13" fmla="*/ 446088 h 350"/>
              <a:gd name="T14" fmla="*/ 2300288 w 1512"/>
              <a:gd name="T15" fmla="*/ 531813 h 350"/>
              <a:gd name="T16" fmla="*/ 1171575 w 1512"/>
              <a:gd name="T17" fmla="*/ 517525 h 350"/>
              <a:gd name="T18" fmla="*/ 871538 w 1512"/>
              <a:gd name="T19" fmla="*/ 460375 h 350"/>
              <a:gd name="T20" fmla="*/ 571500 w 1512"/>
              <a:gd name="T21" fmla="*/ 446088 h 350"/>
              <a:gd name="T22" fmla="*/ 485775 w 1512"/>
              <a:gd name="T23" fmla="*/ 403225 h 350"/>
              <a:gd name="T24" fmla="*/ 400050 w 1512"/>
              <a:gd name="T25" fmla="*/ 374650 h 350"/>
              <a:gd name="T26" fmla="*/ 228600 w 1512"/>
              <a:gd name="T27" fmla="*/ 403225 h 350"/>
              <a:gd name="T28" fmla="*/ 142875 w 1512"/>
              <a:gd name="T29" fmla="*/ 460375 h 350"/>
              <a:gd name="T30" fmla="*/ 0 w 1512"/>
              <a:gd name="T31" fmla="*/ 417513 h 350"/>
              <a:gd name="T32" fmla="*/ 57150 w 1512"/>
              <a:gd name="T33" fmla="*/ 346075 h 35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12"/>
              <a:gd name="T52" fmla="*/ 0 h 350"/>
              <a:gd name="T53" fmla="*/ 1512 w 1512"/>
              <a:gd name="T54" fmla="*/ 350 h 35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12" h="350">
                <a:moveTo>
                  <a:pt x="36" y="218"/>
                </a:moveTo>
                <a:cubicBezTo>
                  <a:pt x="150" y="194"/>
                  <a:pt x="263" y="166"/>
                  <a:pt x="378" y="146"/>
                </a:cubicBezTo>
                <a:cubicBezTo>
                  <a:pt x="466" y="131"/>
                  <a:pt x="579" y="135"/>
                  <a:pt x="657" y="83"/>
                </a:cubicBezTo>
                <a:cubicBezTo>
                  <a:pt x="712" y="0"/>
                  <a:pt x="823" y="52"/>
                  <a:pt x="918" y="56"/>
                </a:cubicBezTo>
                <a:cubicBezTo>
                  <a:pt x="1033" y="67"/>
                  <a:pt x="1148" y="82"/>
                  <a:pt x="1260" y="110"/>
                </a:cubicBezTo>
                <a:cubicBezTo>
                  <a:pt x="1269" y="137"/>
                  <a:pt x="1275" y="170"/>
                  <a:pt x="1296" y="191"/>
                </a:cubicBezTo>
                <a:cubicBezTo>
                  <a:pt x="1343" y="238"/>
                  <a:pt x="1446" y="268"/>
                  <a:pt x="1512" y="281"/>
                </a:cubicBezTo>
                <a:cubicBezTo>
                  <a:pt x="1500" y="317"/>
                  <a:pt x="1484" y="323"/>
                  <a:pt x="1449" y="335"/>
                </a:cubicBezTo>
                <a:cubicBezTo>
                  <a:pt x="1212" y="324"/>
                  <a:pt x="974" y="350"/>
                  <a:pt x="738" y="326"/>
                </a:cubicBezTo>
                <a:cubicBezTo>
                  <a:pt x="667" y="308"/>
                  <a:pt x="625" y="297"/>
                  <a:pt x="549" y="290"/>
                </a:cubicBezTo>
                <a:cubicBezTo>
                  <a:pt x="484" y="301"/>
                  <a:pt x="424" y="299"/>
                  <a:pt x="360" y="281"/>
                </a:cubicBezTo>
                <a:cubicBezTo>
                  <a:pt x="291" y="261"/>
                  <a:pt x="377" y="286"/>
                  <a:pt x="306" y="254"/>
                </a:cubicBezTo>
                <a:cubicBezTo>
                  <a:pt x="289" y="246"/>
                  <a:pt x="252" y="236"/>
                  <a:pt x="252" y="236"/>
                </a:cubicBezTo>
                <a:cubicBezTo>
                  <a:pt x="216" y="240"/>
                  <a:pt x="174" y="234"/>
                  <a:pt x="144" y="254"/>
                </a:cubicBezTo>
                <a:cubicBezTo>
                  <a:pt x="77" y="299"/>
                  <a:pt x="154" y="269"/>
                  <a:pt x="90" y="290"/>
                </a:cubicBezTo>
                <a:cubicBezTo>
                  <a:pt x="24" y="268"/>
                  <a:pt x="54" y="277"/>
                  <a:pt x="0" y="263"/>
                </a:cubicBezTo>
                <a:cubicBezTo>
                  <a:pt x="11" y="256"/>
                  <a:pt x="70" y="218"/>
                  <a:pt x="36" y="218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914400" y="1143000"/>
            <a:ext cx="38100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>
                <a:solidFill>
                  <a:schemeClr val="bg1"/>
                </a:solidFill>
              </a:rPr>
              <a:t>Amorphe solide</a:t>
            </a:r>
          </a:p>
          <a:p>
            <a:pPr algn="ctr">
              <a:spcBef>
                <a:spcPct val="50000"/>
              </a:spcBef>
            </a:pPr>
            <a:r>
              <a:rPr lang="fr-FR" sz="1800">
                <a:solidFill>
                  <a:schemeClr val="bg1"/>
                </a:solidFill>
              </a:rPr>
              <a:t>(état vitreux</a:t>
            </a:r>
          </a:p>
          <a:p>
            <a:pPr algn="ctr">
              <a:spcBef>
                <a:spcPct val="50000"/>
              </a:spcBef>
            </a:pPr>
            <a:r>
              <a:rPr lang="fr-FR" sz="1800">
                <a:solidFill>
                  <a:schemeClr val="bg1"/>
                </a:solidFill>
              </a:rPr>
              <a:t> non cristallisé)</a:t>
            </a:r>
          </a:p>
        </p:txBody>
      </p:sp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6089650" y="1119188"/>
            <a:ext cx="9302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>
                <a:solidFill>
                  <a:schemeClr val="bg1"/>
                </a:solidFill>
              </a:rPr>
              <a:t>Cristal</a:t>
            </a:r>
          </a:p>
          <a:p>
            <a:pPr>
              <a:spcBef>
                <a:spcPct val="50000"/>
              </a:spcBef>
            </a:pPr>
            <a:r>
              <a:rPr lang="fr-FR" sz="1800">
                <a:solidFill>
                  <a:schemeClr val="bg1"/>
                </a:solidFill>
              </a:rPr>
              <a:t>(Solide)</a:t>
            </a:r>
          </a:p>
        </p:txBody>
      </p:sp>
      <p:sp>
        <p:nvSpPr>
          <p:cNvPr id="14345" name="AutoShape 10"/>
          <p:cNvSpPr>
            <a:spLocks noChangeArrowheads="1"/>
          </p:cNvSpPr>
          <p:nvPr/>
        </p:nvSpPr>
        <p:spPr bwMode="auto">
          <a:xfrm>
            <a:off x="2747963" y="3025775"/>
            <a:ext cx="152400" cy="914400"/>
          </a:xfrm>
          <a:prstGeom prst="downArrow">
            <a:avLst>
              <a:gd name="adj1" fmla="val 50000"/>
              <a:gd name="adj2" fmla="val 1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346" name="AutoShape 11"/>
          <p:cNvSpPr>
            <a:spLocks noChangeArrowheads="1"/>
          </p:cNvSpPr>
          <p:nvPr/>
        </p:nvSpPr>
        <p:spPr bwMode="auto">
          <a:xfrm>
            <a:off x="2781300" y="4778375"/>
            <a:ext cx="152400" cy="914400"/>
          </a:xfrm>
          <a:prstGeom prst="downArrow">
            <a:avLst>
              <a:gd name="adj1" fmla="val 50000"/>
              <a:gd name="adj2" fmla="val 1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347" name="AutoShape 12"/>
          <p:cNvSpPr>
            <a:spLocks noChangeArrowheads="1"/>
          </p:cNvSpPr>
          <p:nvPr/>
        </p:nvSpPr>
        <p:spPr bwMode="auto">
          <a:xfrm>
            <a:off x="6477000" y="3124200"/>
            <a:ext cx="152400" cy="2667000"/>
          </a:xfrm>
          <a:prstGeom prst="downArrow">
            <a:avLst>
              <a:gd name="adj1" fmla="val 50000"/>
              <a:gd name="adj2" fmla="val 437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348" name="AutoShape 13"/>
          <p:cNvSpPr>
            <a:spLocks noChangeArrowheads="1"/>
          </p:cNvSpPr>
          <p:nvPr/>
        </p:nvSpPr>
        <p:spPr bwMode="auto">
          <a:xfrm>
            <a:off x="4403725" y="2438400"/>
            <a:ext cx="533400" cy="4038600"/>
          </a:xfrm>
          <a:prstGeom prst="downArrow">
            <a:avLst>
              <a:gd name="adj1" fmla="val 50000"/>
              <a:gd name="adj2" fmla="val 189286"/>
            </a:avLst>
          </a:prstGeom>
          <a:gradFill rotWithShape="0">
            <a:gsLst>
              <a:gs pos="0">
                <a:srgbClr val="33CCFF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349" name="Text Box 14"/>
          <p:cNvSpPr txBox="1">
            <a:spLocks noChangeArrowheads="1"/>
          </p:cNvSpPr>
          <p:nvPr/>
        </p:nvSpPr>
        <p:spPr bwMode="auto">
          <a:xfrm>
            <a:off x="4175125" y="19812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solidFill>
                  <a:schemeClr val="bg1"/>
                </a:solidFill>
              </a:rPr>
              <a:t>T°C</a:t>
            </a:r>
          </a:p>
        </p:txBody>
      </p:sp>
      <p:sp>
        <p:nvSpPr>
          <p:cNvPr id="14350" name="Text Box 15"/>
          <p:cNvSpPr txBox="1">
            <a:spLocks noChangeArrowheads="1"/>
          </p:cNvSpPr>
          <p:nvPr/>
        </p:nvSpPr>
        <p:spPr bwMode="auto">
          <a:xfrm>
            <a:off x="0" y="3657600"/>
            <a:ext cx="22860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00" b="1">
                <a:solidFill>
                  <a:schemeClr val="bg1"/>
                </a:solidFill>
              </a:rPr>
              <a:t>Transition vitreuse</a:t>
            </a:r>
          </a:p>
          <a:p>
            <a:pPr algn="ctr">
              <a:spcBef>
                <a:spcPct val="50000"/>
              </a:spcBef>
            </a:pPr>
            <a:r>
              <a:rPr lang="fr-FR" sz="1800" b="1">
                <a:solidFill>
                  <a:schemeClr val="bg1"/>
                </a:solidFill>
              </a:rPr>
              <a:t>Tg</a:t>
            </a:r>
          </a:p>
        </p:txBody>
      </p:sp>
      <p:sp>
        <p:nvSpPr>
          <p:cNvPr id="14351" name="Text Box 16"/>
          <p:cNvSpPr txBox="1">
            <a:spLocks noChangeArrowheads="1"/>
          </p:cNvSpPr>
          <p:nvPr/>
        </p:nvSpPr>
        <p:spPr bwMode="auto">
          <a:xfrm>
            <a:off x="2438400" y="6096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Liquide</a:t>
            </a:r>
          </a:p>
        </p:txBody>
      </p:sp>
      <p:sp>
        <p:nvSpPr>
          <p:cNvPr id="14352" name="Text Box 17"/>
          <p:cNvSpPr txBox="1">
            <a:spLocks noChangeArrowheads="1"/>
          </p:cNvSpPr>
          <p:nvPr/>
        </p:nvSpPr>
        <p:spPr bwMode="auto">
          <a:xfrm>
            <a:off x="6019800" y="6019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Liquide</a:t>
            </a:r>
          </a:p>
        </p:txBody>
      </p:sp>
      <p:sp>
        <p:nvSpPr>
          <p:cNvPr id="14353" name="Text Box 18"/>
          <p:cNvSpPr txBox="1">
            <a:spLocks noChangeArrowheads="1"/>
          </p:cNvSpPr>
          <p:nvPr/>
        </p:nvSpPr>
        <p:spPr bwMode="auto">
          <a:xfrm>
            <a:off x="4860925" y="3200400"/>
            <a:ext cx="5492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FFFF00"/>
                </a:solidFill>
              </a:rPr>
              <a:t>Chauffage</a:t>
            </a:r>
          </a:p>
        </p:txBody>
      </p:sp>
      <p:sp>
        <p:nvSpPr>
          <p:cNvPr id="14354" name="Text Box 19"/>
          <p:cNvSpPr txBox="1">
            <a:spLocks noChangeArrowheads="1"/>
          </p:cNvSpPr>
          <p:nvPr/>
        </p:nvSpPr>
        <p:spPr bwMode="auto">
          <a:xfrm>
            <a:off x="457200" y="4876800"/>
            <a:ext cx="220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>
                <a:solidFill>
                  <a:srgbClr val="FFFF00"/>
                </a:solidFill>
              </a:rPr>
              <a:t>Etat caoutchouteux collant</a:t>
            </a:r>
          </a:p>
        </p:txBody>
      </p:sp>
      <p:sp>
        <p:nvSpPr>
          <p:cNvPr id="14355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458200" cy="685800"/>
          </a:xfrm>
        </p:spPr>
        <p:txBody>
          <a:bodyPr/>
          <a:lstStyle/>
          <a:p>
            <a:pPr eaLnBrk="1" hangingPunct="1"/>
            <a:r>
              <a:rPr lang="fr-FR" sz="3200" smtClean="0">
                <a:solidFill>
                  <a:schemeClr val="bg1"/>
                </a:solidFill>
              </a:rPr>
              <a:t>Etat de la matière en fonction de la température</a:t>
            </a:r>
          </a:p>
        </p:txBody>
      </p:sp>
      <p:sp>
        <p:nvSpPr>
          <p:cNvPr id="14356" name="Text Box 22"/>
          <p:cNvSpPr txBox="1">
            <a:spLocks noChangeArrowheads="1"/>
          </p:cNvSpPr>
          <p:nvPr/>
        </p:nvSpPr>
        <p:spPr bwMode="auto">
          <a:xfrm>
            <a:off x="6781800" y="38100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>
                <a:solidFill>
                  <a:schemeClr val="bg1"/>
                </a:solidFill>
              </a:rPr>
              <a:t>Fusion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09600" y="76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AU" sz="4400">
                <a:solidFill>
                  <a:schemeClr val="bg1"/>
                </a:solidFill>
              </a:rPr>
              <a:t>La transition vitreuse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04800" y="990600"/>
            <a:ext cx="8610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AU">
                <a:solidFill>
                  <a:schemeClr val="bg1"/>
                </a:solidFill>
              </a:rPr>
              <a:t> La transition vitreuse concerne uniquement les matières non cristallisées.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AU">
                <a:solidFill>
                  <a:srgbClr val="FFFF00"/>
                </a:solidFill>
              </a:rPr>
              <a:t> il s’agit du passage des matières amorphes, de l’état liquide à l’état solide, ou de l’état solide à l’état liquide.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AU">
                <a:solidFill>
                  <a:schemeClr val="bg1"/>
                </a:solidFill>
              </a:rPr>
              <a:t> Ce passage se fait en passant, plus ou moins vite selon les conditions de températue et d’humidité, par des états collant, caoutchouteux puis vitreux.</a:t>
            </a:r>
          </a:p>
          <a:p>
            <a:pPr>
              <a:spcBef>
                <a:spcPct val="20000"/>
              </a:spcBef>
            </a:pPr>
            <a:endParaRPr lang="en-AU">
              <a:solidFill>
                <a:schemeClr val="bg1"/>
              </a:solidFill>
            </a:endParaRPr>
          </a:p>
        </p:txBody>
      </p:sp>
      <p:sp>
        <p:nvSpPr>
          <p:cNvPr id="15364" name="Oval 4"/>
          <p:cNvSpPr>
            <a:spLocks noChangeAspect="1" noChangeArrowheads="1"/>
          </p:cNvSpPr>
          <p:nvPr/>
        </p:nvSpPr>
        <p:spPr bwMode="auto">
          <a:xfrm>
            <a:off x="1371600" y="467677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365" name="Oval 5"/>
          <p:cNvSpPr>
            <a:spLocks noChangeAspect="1" noChangeArrowheads="1"/>
          </p:cNvSpPr>
          <p:nvPr/>
        </p:nvSpPr>
        <p:spPr bwMode="auto">
          <a:xfrm>
            <a:off x="1524000" y="490537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366" name="Oval 6"/>
          <p:cNvSpPr>
            <a:spLocks noChangeAspect="1" noChangeArrowheads="1"/>
          </p:cNvSpPr>
          <p:nvPr/>
        </p:nvSpPr>
        <p:spPr bwMode="auto">
          <a:xfrm>
            <a:off x="1295400" y="482917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367" name="Oval 7"/>
          <p:cNvSpPr>
            <a:spLocks noChangeAspect="1" noChangeArrowheads="1"/>
          </p:cNvSpPr>
          <p:nvPr/>
        </p:nvSpPr>
        <p:spPr bwMode="auto">
          <a:xfrm>
            <a:off x="1676400" y="482917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368" name="Oval 8"/>
          <p:cNvSpPr>
            <a:spLocks noChangeAspect="1" noChangeArrowheads="1"/>
          </p:cNvSpPr>
          <p:nvPr/>
        </p:nvSpPr>
        <p:spPr bwMode="auto">
          <a:xfrm>
            <a:off x="1676400" y="467677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369" name="Oval 9"/>
          <p:cNvSpPr>
            <a:spLocks noChangeAspect="1" noChangeArrowheads="1"/>
          </p:cNvSpPr>
          <p:nvPr/>
        </p:nvSpPr>
        <p:spPr bwMode="auto">
          <a:xfrm>
            <a:off x="1219200" y="467677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370" name="Oval 10"/>
          <p:cNvSpPr>
            <a:spLocks noChangeAspect="1" noChangeArrowheads="1"/>
          </p:cNvSpPr>
          <p:nvPr/>
        </p:nvSpPr>
        <p:spPr bwMode="auto">
          <a:xfrm>
            <a:off x="1524000" y="490537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371" name="Oval 11"/>
          <p:cNvSpPr>
            <a:spLocks noChangeAspect="1" noChangeArrowheads="1"/>
          </p:cNvSpPr>
          <p:nvPr/>
        </p:nvSpPr>
        <p:spPr bwMode="auto">
          <a:xfrm>
            <a:off x="1676400" y="490537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372" name="Oval 12"/>
          <p:cNvSpPr>
            <a:spLocks noChangeAspect="1" noChangeArrowheads="1"/>
          </p:cNvSpPr>
          <p:nvPr/>
        </p:nvSpPr>
        <p:spPr bwMode="auto">
          <a:xfrm>
            <a:off x="1828800" y="475297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373" name="Oval 13"/>
          <p:cNvSpPr>
            <a:spLocks noChangeAspect="1" noChangeArrowheads="1"/>
          </p:cNvSpPr>
          <p:nvPr/>
        </p:nvSpPr>
        <p:spPr bwMode="auto">
          <a:xfrm>
            <a:off x="1524000" y="475297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flipV="1">
            <a:off x="2667000" y="4800600"/>
            <a:ext cx="3505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3733800" y="43719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 sz="1800">
              <a:latin typeface="Arial" charset="0"/>
            </a:endParaRP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2895600" y="42672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charset="0"/>
              </a:rPr>
              <a:t>Refroidissement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990600" y="5562600"/>
            <a:ext cx="1600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Arial" charset="0"/>
              </a:rPr>
              <a:t>Liquide</a:t>
            </a:r>
          </a:p>
          <a:p>
            <a:r>
              <a:rPr lang="en-US" i="1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i="1">
                <a:solidFill>
                  <a:srgbClr val="FFFF00"/>
                </a:solidFill>
                <a:latin typeface="Arial" charset="0"/>
              </a:rPr>
              <a:t>&lt;10</a:t>
            </a:r>
            <a:r>
              <a:rPr lang="en-US" i="1" baseline="30000">
                <a:solidFill>
                  <a:srgbClr val="FFFF00"/>
                </a:solidFill>
                <a:latin typeface="Arial" charset="0"/>
              </a:rPr>
              <a:t>7</a:t>
            </a:r>
            <a:r>
              <a:rPr lang="en-US" i="1">
                <a:solidFill>
                  <a:srgbClr val="FFFF00"/>
                </a:solidFill>
                <a:latin typeface="Arial" charset="0"/>
              </a:rPr>
              <a:t>Pa.s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6629400" y="5518150"/>
            <a:ext cx="17129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Arial" charset="0"/>
              </a:rPr>
              <a:t>Solide</a:t>
            </a:r>
          </a:p>
          <a:p>
            <a:r>
              <a:rPr lang="en-US" i="1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i="1">
                <a:solidFill>
                  <a:srgbClr val="FFFF00"/>
                </a:solidFill>
                <a:latin typeface="Arial" charset="0"/>
              </a:rPr>
              <a:t>&gt;10</a:t>
            </a:r>
            <a:r>
              <a:rPr lang="en-US" i="1" baseline="30000">
                <a:solidFill>
                  <a:srgbClr val="FFFF00"/>
                </a:solidFill>
                <a:latin typeface="Arial" charset="0"/>
              </a:rPr>
              <a:t>12</a:t>
            </a:r>
            <a:r>
              <a:rPr lang="en-US" i="1">
                <a:solidFill>
                  <a:srgbClr val="FFFF00"/>
                </a:solidFill>
                <a:latin typeface="Arial" charset="0"/>
              </a:rPr>
              <a:t>Pa.s</a:t>
            </a:r>
          </a:p>
          <a:p>
            <a:endParaRPr lang="en-US" i="1">
              <a:latin typeface="Arial" charset="0"/>
            </a:endParaRP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2819400" y="5591175"/>
            <a:ext cx="3370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Arial" charset="0"/>
              </a:rPr>
              <a:t>Transition vitreuse</a:t>
            </a:r>
          </a:p>
        </p:txBody>
      </p:sp>
      <p:grpSp>
        <p:nvGrpSpPr>
          <p:cNvPr id="15380" name="Group 20"/>
          <p:cNvGrpSpPr>
            <a:grpSpLocks/>
          </p:cNvGrpSpPr>
          <p:nvPr/>
        </p:nvGrpSpPr>
        <p:grpSpPr bwMode="auto">
          <a:xfrm>
            <a:off x="6400800" y="4524375"/>
            <a:ext cx="990600" cy="609600"/>
            <a:chOff x="4032" y="2256"/>
            <a:chExt cx="624" cy="384"/>
          </a:xfrm>
        </p:grpSpPr>
        <p:sp>
          <p:nvSpPr>
            <p:cNvPr id="15383" name="Oval 21"/>
            <p:cNvSpPr>
              <a:spLocks noChangeAspect="1" noChangeArrowheads="1"/>
            </p:cNvSpPr>
            <p:nvPr/>
          </p:nvSpPr>
          <p:spPr bwMode="auto">
            <a:xfrm>
              <a:off x="4128" y="225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384" name="Oval 22"/>
            <p:cNvSpPr>
              <a:spLocks noChangeAspect="1" noChangeArrowheads="1"/>
            </p:cNvSpPr>
            <p:nvPr/>
          </p:nvSpPr>
          <p:spPr bwMode="auto">
            <a:xfrm>
              <a:off x="4512" y="240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385" name="Oval 23"/>
            <p:cNvSpPr>
              <a:spLocks noChangeAspect="1" noChangeArrowheads="1"/>
            </p:cNvSpPr>
            <p:nvPr/>
          </p:nvSpPr>
          <p:spPr bwMode="auto">
            <a:xfrm>
              <a:off x="4032" y="244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386" name="Oval 24"/>
            <p:cNvSpPr>
              <a:spLocks noChangeAspect="1" noChangeArrowheads="1"/>
            </p:cNvSpPr>
            <p:nvPr/>
          </p:nvSpPr>
          <p:spPr bwMode="auto">
            <a:xfrm>
              <a:off x="4368" y="249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387" name="Oval 25"/>
            <p:cNvSpPr>
              <a:spLocks noChangeAspect="1" noChangeArrowheads="1"/>
            </p:cNvSpPr>
            <p:nvPr/>
          </p:nvSpPr>
          <p:spPr bwMode="auto">
            <a:xfrm>
              <a:off x="4320" y="225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388" name="Oval 26"/>
            <p:cNvSpPr>
              <a:spLocks noChangeAspect="1" noChangeArrowheads="1"/>
            </p:cNvSpPr>
            <p:nvPr/>
          </p:nvSpPr>
          <p:spPr bwMode="auto">
            <a:xfrm>
              <a:off x="4032" y="225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389" name="Oval 27"/>
            <p:cNvSpPr>
              <a:spLocks noChangeAspect="1" noChangeArrowheads="1"/>
            </p:cNvSpPr>
            <p:nvPr/>
          </p:nvSpPr>
          <p:spPr bwMode="auto">
            <a:xfrm>
              <a:off x="4224" y="240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390" name="Oval 28"/>
            <p:cNvSpPr>
              <a:spLocks noChangeAspect="1" noChangeArrowheads="1"/>
            </p:cNvSpPr>
            <p:nvPr/>
          </p:nvSpPr>
          <p:spPr bwMode="auto">
            <a:xfrm>
              <a:off x="4320" y="240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391" name="Oval 29"/>
            <p:cNvSpPr>
              <a:spLocks noChangeAspect="1" noChangeArrowheads="1"/>
            </p:cNvSpPr>
            <p:nvPr/>
          </p:nvSpPr>
          <p:spPr bwMode="auto">
            <a:xfrm>
              <a:off x="4512" y="225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392" name="Oval 30"/>
            <p:cNvSpPr>
              <a:spLocks noChangeAspect="1" noChangeArrowheads="1"/>
            </p:cNvSpPr>
            <p:nvPr/>
          </p:nvSpPr>
          <p:spPr bwMode="auto">
            <a:xfrm>
              <a:off x="4128" y="249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2319" name="Rectangle 31"/>
          <p:cNvSpPr>
            <a:spLocks noChangeArrowheads="1"/>
          </p:cNvSpPr>
          <p:nvPr/>
        </p:nvSpPr>
        <p:spPr bwMode="auto">
          <a:xfrm>
            <a:off x="3352800" y="5057775"/>
            <a:ext cx="167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charset="0"/>
              </a:rPr>
              <a:t>Chauffage</a:t>
            </a:r>
          </a:p>
        </p:txBody>
      </p:sp>
      <p:sp>
        <p:nvSpPr>
          <p:cNvPr id="12320" name="Line 32"/>
          <p:cNvSpPr>
            <a:spLocks noChangeShapeType="1"/>
          </p:cNvSpPr>
          <p:nvPr/>
        </p:nvSpPr>
        <p:spPr bwMode="auto">
          <a:xfrm flipH="1">
            <a:off x="2286000" y="5057775"/>
            <a:ext cx="3352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  <p:bldP spid="12302" grpId="0" animBg="1"/>
      <p:bldP spid="12304" grpId="0" autoUpdateAnimBg="0"/>
      <p:bldP spid="12319" grpId="0" autoUpdateAnimBg="0"/>
      <p:bldP spid="123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280" cy="664371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763000" cy="11430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fr-FR" dirty="0" smtClean="0">
                <a:solidFill>
                  <a:schemeClr val="bg1"/>
                </a:solidFill>
              </a:rPr>
              <a:t>La Tg varie en fonction de l’humidité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1714500" y="2049463"/>
            <a:ext cx="12954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/>
              <a:t>(amidon)</a:t>
            </a:r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2895600" y="6389711"/>
            <a:ext cx="23622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/>
              <a:t>Humidité</a:t>
            </a:r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 rot="-5400000">
            <a:off x="-922366" y="3382962"/>
            <a:ext cx="25908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/>
              <a:t>Température (°C)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3"/>
          <p:cNvSpPr>
            <a:spLocks noChangeAspect="1" noChangeShapeType="1"/>
          </p:cNvSpPr>
          <p:nvPr/>
        </p:nvSpPr>
        <p:spPr bwMode="auto">
          <a:xfrm>
            <a:off x="2419350" y="1143000"/>
            <a:ext cx="0" cy="617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 type="triangle" w="sm" len="med"/>
          </a:ln>
        </p:spPr>
        <p:txBody>
          <a:bodyPr/>
          <a:lstStyle/>
          <a:p>
            <a:endParaRPr lang="fr-FR"/>
          </a:p>
        </p:txBody>
      </p:sp>
      <p:sp>
        <p:nvSpPr>
          <p:cNvPr id="17411" name="Line 4"/>
          <p:cNvSpPr>
            <a:spLocks noChangeAspect="1" noChangeShapeType="1"/>
          </p:cNvSpPr>
          <p:nvPr/>
        </p:nvSpPr>
        <p:spPr bwMode="auto">
          <a:xfrm>
            <a:off x="2419350" y="2362200"/>
            <a:ext cx="0" cy="617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 type="triangle" w="sm" len="med"/>
          </a:ln>
        </p:spPr>
        <p:txBody>
          <a:bodyPr/>
          <a:lstStyle/>
          <a:p>
            <a:endParaRPr lang="fr-FR"/>
          </a:p>
        </p:txBody>
      </p:sp>
      <p:sp>
        <p:nvSpPr>
          <p:cNvPr id="17412" name="Line 5"/>
          <p:cNvSpPr>
            <a:spLocks noChangeAspect="1" noChangeShapeType="1"/>
          </p:cNvSpPr>
          <p:nvPr/>
        </p:nvSpPr>
        <p:spPr bwMode="auto">
          <a:xfrm>
            <a:off x="2419350" y="3600450"/>
            <a:ext cx="0" cy="617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 type="triangle" w="sm" len="med"/>
          </a:ln>
        </p:spPr>
        <p:txBody>
          <a:bodyPr/>
          <a:lstStyle/>
          <a:p>
            <a:endParaRPr lang="fr-FR"/>
          </a:p>
        </p:txBody>
      </p:sp>
      <p:sp>
        <p:nvSpPr>
          <p:cNvPr id="17413" name="Line 6"/>
          <p:cNvSpPr>
            <a:spLocks noChangeAspect="1" noChangeShapeType="1"/>
          </p:cNvSpPr>
          <p:nvPr/>
        </p:nvSpPr>
        <p:spPr bwMode="auto">
          <a:xfrm>
            <a:off x="2419350" y="4641850"/>
            <a:ext cx="0" cy="720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 type="triangle" w="sm" len="med"/>
          </a:ln>
        </p:spPr>
        <p:txBody>
          <a:bodyPr/>
          <a:lstStyle/>
          <a:p>
            <a:endParaRPr lang="fr-FR"/>
          </a:p>
        </p:txBody>
      </p:sp>
      <p:grpSp>
        <p:nvGrpSpPr>
          <p:cNvPr id="17414" name="Group 7"/>
          <p:cNvGrpSpPr>
            <a:grpSpLocks noChangeAspect="1"/>
          </p:cNvGrpSpPr>
          <p:nvPr/>
        </p:nvGrpSpPr>
        <p:grpSpPr bwMode="auto">
          <a:xfrm>
            <a:off x="1905000" y="1600200"/>
            <a:ext cx="1028700" cy="617538"/>
            <a:chOff x="0" y="-1"/>
            <a:chExt cx="19999" cy="20003"/>
          </a:xfrm>
        </p:grpSpPr>
        <p:sp>
          <p:nvSpPr>
            <p:cNvPr id="17444" name="Oval 8"/>
            <p:cNvSpPr>
              <a:spLocks noChangeAspect="1" noChangeArrowheads="1"/>
            </p:cNvSpPr>
            <p:nvPr/>
          </p:nvSpPr>
          <p:spPr bwMode="auto">
            <a:xfrm>
              <a:off x="0" y="3329"/>
              <a:ext cx="4011" cy="6683"/>
            </a:xfrm>
            <a:prstGeom prst="ellipse">
              <a:avLst/>
            </a:prstGeom>
            <a:solidFill>
              <a:schemeClr val="hlink"/>
            </a:solidFill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45" name="Oval 9"/>
            <p:cNvSpPr>
              <a:spLocks noChangeAspect="1" noChangeArrowheads="1"/>
            </p:cNvSpPr>
            <p:nvPr/>
          </p:nvSpPr>
          <p:spPr bwMode="auto">
            <a:xfrm>
              <a:off x="13990" y="-1"/>
              <a:ext cx="6009" cy="10013"/>
            </a:xfrm>
            <a:prstGeom prst="ellipse">
              <a:avLst/>
            </a:prstGeom>
            <a:solidFill>
              <a:schemeClr val="hlink"/>
            </a:solidFill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46" name="Oval 10"/>
            <p:cNvSpPr>
              <a:spLocks noChangeAspect="1" noChangeArrowheads="1"/>
            </p:cNvSpPr>
            <p:nvPr/>
          </p:nvSpPr>
          <p:spPr bwMode="auto">
            <a:xfrm>
              <a:off x="7994" y="6659"/>
              <a:ext cx="4011" cy="6683"/>
            </a:xfrm>
            <a:prstGeom prst="ellipse">
              <a:avLst/>
            </a:prstGeom>
            <a:solidFill>
              <a:schemeClr val="hlink"/>
            </a:solidFill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47" name="Oval 11"/>
            <p:cNvSpPr>
              <a:spLocks noChangeAspect="1" noChangeArrowheads="1"/>
            </p:cNvSpPr>
            <p:nvPr/>
          </p:nvSpPr>
          <p:spPr bwMode="auto">
            <a:xfrm>
              <a:off x="13990" y="13319"/>
              <a:ext cx="4010" cy="6683"/>
            </a:xfrm>
            <a:prstGeom prst="ellipse">
              <a:avLst/>
            </a:prstGeom>
            <a:solidFill>
              <a:schemeClr val="hlink"/>
            </a:solidFill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48" name="Oval 12"/>
            <p:cNvSpPr>
              <a:spLocks noChangeAspect="1" noChangeArrowheads="1"/>
            </p:cNvSpPr>
            <p:nvPr/>
          </p:nvSpPr>
          <p:spPr bwMode="auto">
            <a:xfrm>
              <a:off x="1999" y="9989"/>
              <a:ext cx="6009" cy="10013"/>
            </a:xfrm>
            <a:prstGeom prst="ellipse">
              <a:avLst/>
            </a:prstGeom>
            <a:solidFill>
              <a:schemeClr val="hlink"/>
            </a:solidFill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7415" name="Group 13"/>
          <p:cNvGrpSpPr>
            <a:grpSpLocks noChangeAspect="1"/>
          </p:cNvGrpSpPr>
          <p:nvPr/>
        </p:nvGrpSpPr>
        <p:grpSpPr bwMode="auto">
          <a:xfrm>
            <a:off x="1905000" y="2895600"/>
            <a:ext cx="1028700" cy="617538"/>
            <a:chOff x="0" y="-1"/>
            <a:chExt cx="19999" cy="20003"/>
          </a:xfrm>
        </p:grpSpPr>
        <p:sp>
          <p:nvSpPr>
            <p:cNvPr id="17439" name="Oval 14"/>
            <p:cNvSpPr>
              <a:spLocks noChangeAspect="1" noChangeArrowheads="1"/>
            </p:cNvSpPr>
            <p:nvPr/>
          </p:nvSpPr>
          <p:spPr bwMode="auto">
            <a:xfrm>
              <a:off x="0" y="3329"/>
              <a:ext cx="4011" cy="6683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40" name="Oval 15"/>
            <p:cNvSpPr>
              <a:spLocks noChangeAspect="1" noChangeArrowheads="1"/>
            </p:cNvSpPr>
            <p:nvPr/>
          </p:nvSpPr>
          <p:spPr bwMode="auto">
            <a:xfrm>
              <a:off x="13990" y="-1"/>
              <a:ext cx="6009" cy="10013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41" name="Oval 16"/>
            <p:cNvSpPr>
              <a:spLocks noChangeAspect="1" noChangeArrowheads="1"/>
            </p:cNvSpPr>
            <p:nvPr/>
          </p:nvSpPr>
          <p:spPr bwMode="auto">
            <a:xfrm>
              <a:off x="7994" y="6659"/>
              <a:ext cx="4011" cy="6683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42" name="Oval 17"/>
            <p:cNvSpPr>
              <a:spLocks noChangeAspect="1" noChangeArrowheads="1"/>
            </p:cNvSpPr>
            <p:nvPr/>
          </p:nvSpPr>
          <p:spPr bwMode="auto">
            <a:xfrm>
              <a:off x="13990" y="13319"/>
              <a:ext cx="4010" cy="6683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43" name="Oval 18"/>
            <p:cNvSpPr>
              <a:spLocks noChangeAspect="1" noChangeArrowheads="1"/>
            </p:cNvSpPr>
            <p:nvPr/>
          </p:nvSpPr>
          <p:spPr bwMode="auto">
            <a:xfrm>
              <a:off x="1999" y="9989"/>
              <a:ext cx="6009" cy="10013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7416" name="Group 19"/>
          <p:cNvGrpSpPr>
            <a:grpSpLocks noChangeAspect="1"/>
          </p:cNvGrpSpPr>
          <p:nvPr/>
        </p:nvGrpSpPr>
        <p:grpSpPr bwMode="auto">
          <a:xfrm>
            <a:off x="1905000" y="4125913"/>
            <a:ext cx="1028700" cy="617537"/>
            <a:chOff x="0" y="-1"/>
            <a:chExt cx="19999" cy="20003"/>
          </a:xfrm>
        </p:grpSpPr>
        <p:sp>
          <p:nvSpPr>
            <p:cNvPr id="17434" name="Oval 20"/>
            <p:cNvSpPr>
              <a:spLocks noChangeAspect="1" noChangeArrowheads="1"/>
            </p:cNvSpPr>
            <p:nvPr/>
          </p:nvSpPr>
          <p:spPr bwMode="auto">
            <a:xfrm>
              <a:off x="0" y="3329"/>
              <a:ext cx="4011" cy="668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35" name="Oval 21"/>
            <p:cNvSpPr>
              <a:spLocks noChangeAspect="1" noChangeArrowheads="1"/>
            </p:cNvSpPr>
            <p:nvPr/>
          </p:nvSpPr>
          <p:spPr bwMode="auto">
            <a:xfrm>
              <a:off x="13990" y="-1"/>
              <a:ext cx="6009" cy="100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36" name="Oval 22"/>
            <p:cNvSpPr>
              <a:spLocks noChangeAspect="1" noChangeArrowheads="1"/>
            </p:cNvSpPr>
            <p:nvPr/>
          </p:nvSpPr>
          <p:spPr bwMode="auto">
            <a:xfrm>
              <a:off x="7994" y="6659"/>
              <a:ext cx="4011" cy="668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37" name="Oval 23"/>
            <p:cNvSpPr>
              <a:spLocks noChangeAspect="1" noChangeArrowheads="1"/>
            </p:cNvSpPr>
            <p:nvPr/>
          </p:nvSpPr>
          <p:spPr bwMode="auto">
            <a:xfrm>
              <a:off x="13990" y="13319"/>
              <a:ext cx="4010" cy="668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38" name="Oval 24"/>
            <p:cNvSpPr>
              <a:spLocks noChangeAspect="1" noChangeArrowheads="1"/>
            </p:cNvSpPr>
            <p:nvPr/>
          </p:nvSpPr>
          <p:spPr bwMode="auto">
            <a:xfrm>
              <a:off x="1999" y="9989"/>
              <a:ext cx="6009" cy="100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7417" name="Group 25"/>
          <p:cNvGrpSpPr>
            <a:grpSpLocks noChangeAspect="1"/>
          </p:cNvGrpSpPr>
          <p:nvPr/>
        </p:nvGrpSpPr>
        <p:grpSpPr bwMode="auto">
          <a:xfrm>
            <a:off x="2033588" y="5554663"/>
            <a:ext cx="823912" cy="617537"/>
            <a:chOff x="0" y="0"/>
            <a:chExt cx="19999" cy="20000"/>
          </a:xfrm>
        </p:grpSpPr>
        <p:sp>
          <p:nvSpPr>
            <p:cNvPr id="17429" name="Oval 26"/>
            <p:cNvSpPr>
              <a:spLocks noChangeAspect="1" noChangeArrowheads="1"/>
            </p:cNvSpPr>
            <p:nvPr/>
          </p:nvSpPr>
          <p:spPr bwMode="auto">
            <a:xfrm>
              <a:off x="2498" y="0"/>
              <a:ext cx="5013" cy="6682"/>
            </a:xfrm>
            <a:prstGeom prst="ellipse">
              <a:avLst/>
            </a:prstGeom>
            <a:solidFill>
              <a:schemeClr val="hlink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30" name="Oval 27"/>
            <p:cNvSpPr>
              <a:spLocks noChangeAspect="1" noChangeArrowheads="1"/>
            </p:cNvSpPr>
            <p:nvPr/>
          </p:nvSpPr>
          <p:spPr bwMode="auto">
            <a:xfrm>
              <a:off x="7494" y="3329"/>
              <a:ext cx="7510" cy="10012"/>
            </a:xfrm>
            <a:prstGeom prst="ellipse">
              <a:avLst/>
            </a:prstGeom>
            <a:solidFill>
              <a:schemeClr val="hlink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31" name="Oval 28"/>
            <p:cNvSpPr>
              <a:spLocks noChangeAspect="1" noChangeArrowheads="1"/>
            </p:cNvSpPr>
            <p:nvPr/>
          </p:nvSpPr>
          <p:spPr bwMode="auto">
            <a:xfrm>
              <a:off x="7493" y="13318"/>
              <a:ext cx="5013" cy="6682"/>
            </a:xfrm>
            <a:prstGeom prst="ellipse">
              <a:avLst/>
            </a:prstGeom>
            <a:solidFill>
              <a:schemeClr val="hlink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32" name="Oval 29"/>
            <p:cNvSpPr>
              <a:spLocks noChangeAspect="1" noChangeArrowheads="1"/>
            </p:cNvSpPr>
            <p:nvPr/>
          </p:nvSpPr>
          <p:spPr bwMode="auto">
            <a:xfrm>
              <a:off x="14987" y="6659"/>
              <a:ext cx="5012" cy="6682"/>
            </a:xfrm>
            <a:prstGeom prst="ellipse">
              <a:avLst/>
            </a:prstGeom>
            <a:solidFill>
              <a:schemeClr val="hlink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33" name="Oval 30"/>
            <p:cNvSpPr>
              <a:spLocks noChangeAspect="1" noChangeArrowheads="1"/>
            </p:cNvSpPr>
            <p:nvPr/>
          </p:nvSpPr>
          <p:spPr bwMode="auto">
            <a:xfrm>
              <a:off x="0" y="6659"/>
              <a:ext cx="7511" cy="10012"/>
            </a:xfrm>
            <a:prstGeom prst="ellipse">
              <a:avLst/>
            </a:prstGeom>
            <a:solidFill>
              <a:schemeClr val="hlink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7418" name="Text Box 31"/>
          <p:cNvSpPr txBox="1">
            <a:spLocks noChangeAspect="1" noChangeArrowheads="1"/>
          </p:cNvSpPr>
          <p:nvPr/>
        </p:nvSpPr>
        <p:spPr bwMode="auto">
          <a:xfrm>
            <a:off x="1447800" y="838200"/>
            <a:ext cx="1976438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800" b="1">
                <a:solidFill>
                  <a:schemeClr val="bg1"/>
                </a:solidFill>
                <a:latin typeface="Times" charset="0"/>
                <a:ea typeface="Mangal" pitchFamily="2"/>
                <a:cs typeface="Mangal" pitchFamily="2"/>
              </a:rPr>
              <a:t>Produit liquide</a:t>
            </a:r>
            <a:endParaRPr lang="en-US" sz="1800">
              <a:solidFill>
                <a:schemeClr val="bg1"/>
              </a:solidFill>
              <a:latin typeface="Times" charset="0"/>
            </a:endParaRPr>
          </a:p>
        </p:txBody>
      </p:sp>
      <p:sp>
        <p:nvSpPr>
          <p:cNvPr id="17419" name="Text Box 32"/>
          <p:cNvSpPr txBox="1">
            <a:spLocks noChangeAspect="1" noChangeArrowheads="1"/>
          </p:cNvSpPr>
          <p:nvPr/>
        </p:nvSpPr>
        <p:spPr bwMode="auto">
          <a:xfrm>
            <a:off x="3689350" y="990600"/>
            <a:ext cx="165417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800" i="1">
                <a:solidFill>
                  <a:srgbClr val="FFFF00"/>
                </a:solidFill>
                <a:latin typeface="Times" charset="0"/>
                <a:ea typeface="Mangal" pitchFamily="2"/>
                <a:cs typeface="Mangal" pitchFamily="2"/>
              </a:rPr>
              <a:t>Atomisation</a:t>
            </a:r>
            <a:endParaRPr lang="en-US" sz="1800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17420" name="Text Box 33"/>
          <p:cNvSpPr txBox="1">
            <a:spLocks noChangeAspect="1" noChangeArrowheads="1"/>
          </p:cNvSpPr>
          <p:nvPr/>
        </p:nvSpPr>
        <p:spPr bwMode="auto">
          <a:xfrm>
            <a:off x="3657600" y="1371600"/>
            <a:ext cx="211455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800" b="1">
                <a:solidFill>
                  <a:schemeClr val="bg1"/>
                </a:solidFill>
                <a:latin typeface="Times" charset="0"/>
                <a:ea typeface="Mangal" pitchFamily="2"/>
                <a:cs typeface="Mangal" pitchFamily="2"/>
              </a:rPr>
              <a:t>Surface liquide</a:t>
            </a:r>
            <a:r>
              <a:rPr lang="en-US" sz="1200" b="1">
                <a:solidFill>
                  <a:schemeClr val="bg1"/>
                </a:solidFill>
                <a:latin typeface="Times" charset="0"/>
                <a:ea typeface="Mangal" pitchFamily="2"/>
                <a:cs typeface="Mangal" pitchFamily="2"/>
              </a:rPr>
              <a:t> </a:t>
            </a:r>
            <a:endParaRPr lang="en-US" sz="1200" b="1">
              <a:solidFill>
                <a:schemeClr val="bg1"/>
              </a:solidFill>
              <a:latin typeface="Times" charset="0"/>
            </a:endParaRPr>
          </a:p>
        </p:txBody>
      </p:sp>
      <p:sp>
        <p:nvSpPr>
          <p:cNvPr id="17421" name="Text Box 34"/>
          <p:cNvSpPr txBox="1">
            <a:spLocks noChangeAspect="1" noChangeArrowheads="1"/>
          </p:cNvSpPr>
          <p:nvPr/>
        </p:nvSpPr>
        <p:spPr bwMode="auto">
          <a:xfrm>
            <a:off x="3657600" y="1676400"/>
            <a:ext cx="389572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800" i="1">
                <a:solidFill>
                  <a:srgbClr val="FFFF00"/>
                </a:solidFill>
                <a:latin typeface="Times" charset="0"/>
                <a:ea typeface="Mangal" pitchFamily="2"/>
                <a:cs typeface="Mangal" pitchFamily="2"/>
              </a:rPr>
              <a:t>Phase de séchage 1 : la plus grosse partie de l’évaporation</a:t>
            </a:r>
            <a:r>
              <a:rPr lang="en-US" sz="1800">
                <a:solidFill>
                  <a:srgbClr val="FFFF00"/>
                </a:solidFill>
                <a:latin typeface="Times" charset="0"/>
                <a:ea typeface="Mangal" pitchFamily="2"/>
                <a:cs typeface="Mangal" pitchFamily="2"/>
              </a:rPr>
              <a:t> </a:t>
            </a:r>
            <a:endParaRPr lang="en-US" sz="1800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17422" name="Text Box 35"/>
          <p:cNvSpPr txBox="1">
            <a:spLocks noChangeAspect="1" noChangeArrowheads="1"/>
          </p:cNvSpPr>
          <p:nvPr/>
        </p:nvSpPr>
        <p:spPr bwMode="auto">
          <a:xfrm>
            <a:off x="3714750" y="2428875"/>
            <a:ext cx="3000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800" b="1">
                <a:solidFill>
                  <a:schemeClr val="bg1"/>
                </a:solidFill>
                <a:latin typeface="Times" charset="0"/>
                <a:ea typeface="Mangal" pitchFamily="2"/>
                <a:cs typeface="Mangal" pitchFamily="2"/>
              </a:rPr>
              <a:t>Surface plastique </a:t>
            </a:r>
            <a:endParaRPr lang="en-US" sz="1800" b="1">
              <a:solidFill>
                <a:schemeClr val="bg1"/>
              </a:solidFill>
              <a:latin typeface="Times" charset="0"/>
            </a:endParaRPr>
          </a:p>
        </p:txBody>
      </p:sp>
      <p:sp>
        <p:nvSpPr>
          <p:cNvPr id="17423" name="Text Box 36"/>
          <p:cNvSpPr txBox="1">
            <a:spLocks noChangeAspect="1" noChangeArrowheads="1"/>
          </p:cNvSpPr>
          <p:nvPr/>
        </p:nvSpPr>
        <p:spPr bwMode="auto">
          <a:xfrm>
            <a:off x="3571875" y="3857625"/>
            <a:ext cx="342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800" b="1">
                <a:solidFill>
                  <a:schemeClr val="bg1"/>
                </a:solidFill>
                <a:latin typeface="Times" charset="0"/>
                <a:ea typeface="Mangal" pitchFamily="2"/>
                <a:cs typeface="Mangal" pitchFamily="2"/>
              </a:rPr>
              <a:t>Surface thermo plastique </a:t>
            </a:r>
          </a:p>
          <a:p>
            <a:pPr eaLnBrk="0" hangingPunct="0"/>
            <a:r>
              <a:rPr lang="en-US" sz="1800" b="1">
                <a:solidFill>
                  <a:schemeClr val="bg1"/>
                </a:solidFill>
                <a:latin typeface="Times" charset="0"/>
                <a:ea typeface="Mangal" pitchFamily="2"/>
                <a:cs typeface="Mangal" pitchFamily="2"/>
              </a:rPr>
              <a:t>T</a:t>
            </a:r>
            <a:r>
              <a:rPr lang="en-US" sz="1800" b="1" baseline="-25000">
                <a:solidFill>
                  <a:schemeClr val="bg1"/>
                </a:solidFill>
                <a:latin typeface="Times" charset="0"/>
                <a:ea typeface="Mangal" pitchFamily="2"/>
                <a:cs typeface="Mangal" pitchFamily="2"/>
              </a:rPr>
              <a:t>surface</a:t>
            </a:r>
            <a:r>
              <a:rPr lang="en-US" sz="1800" b="1">
                <a:solidFill>
                  <a:schemeClr val="bg1"/>
                </a:solidFill>
                <a:latin typeface="Times" charset="0"/>
                <a:ea typeface="Mangal" pitchFamily="2"/>
                <a:cs typeface="Mangal" pitchFamily="2"/>
              </a:rPr>
              <a:t>&gt;&gt;Tg  </a:t>
            </a:r>
            <a:r>
              <a:rPr lang="en-US" sz="1800" b="1">
                <a:solidFill>
                  <a:schemeClr val="bg1"/>
                </a:solidFill>
                <a:latin typeface="Symbol" pitchFamily="18" charset="2"/>
                <a:ea typeface="Mangal" pitchFamily="2"/>
                <a:cs typeface="Mangal" pitchFamily="2"/>
              </a:rPr>
              <a:t>m</a:t>
            </a:r>
            <a:r>
              <a:rPr lang="en-US" sz="1800" b="1">
                <a:solidFill>
                  <a:schemeClr val="bg1"/>
                </a:solidFill>
                <a:latin typeface="Times" charset="0"/>
                <a:ea typeface="Mangal" pitchFamily="2"/>
                <a:cs typeface="Mangal" pitchFamily="2"/>
              </a:rPr>
              <a:t>&lt;10</a:t>
            </a:r>
            <a:r>
              <a:rPr lang="en-US" sz="1800" b="1" baseline="30000">
                <a:solidFill>
                  <a:schemeClr val="bg1"/>
                </a:solidFill>
                <a:latin typeface="Times" charset="0"/>
                <a:ea typeface="Mangal" pitchFamily="2"/>
                <a:cs typeface="Mangal" pitchFamily="2"/>
              </a:rPr>
              <a:t>7</a:t>
            </a:r>
            <a:r>
              <a:rPr lang="en-US" sz="1800" b="1">
                <a:solidFill>
                  <a:schemeClr val="bg1"/>
                </a:solidFill>
                <a:latin typeface="Times" charset="0"/>
                <a:ea typeface="Mangal" pitchFamily="2"/>
                <a:cs typeface="Mangal" pitchFamily="2"/>
              </a:rPr>
              <a:t> Pa.s</a:t>
            </a:r>
            <a:endParaRPr lang="en-US" sz="1800" b="1">
              <a:solidFill>
                <a:schemeClr val="bg1"/>
              </a:solidFill>
              <a:latin typeface="Times" charset="0"/>
            </a:endParaRPr>
          </a:p>
          <a:p>
            <a:pPr eaLnBrk="0" hangingPunct="0"/>
            <a:endParaRPr lang="en-US" sz="1800" b="1">
              <a:solidFill>
                <a:schemeClr val="bg1"/>
              </a:solidFill>
              <a:latin typeface="Times" charset="0"/>
              <a:ea typeface="Mangal" pitchFamily="2"/>
              <a:cs typeface="Mangal" pitchFamily="2"/>
            </a:endParaRPr>
          </a:p>
        </p:txBody>
      </p:sp>
      <p:sp>
        <p:nvSpPr>
          <p:cNvPr id="17424" name="Text Box 37"/>
          <p:cNvSpPr txBox="1">
            <a:spLocks noChangeAspect="1" noChangeArrowheads="1"/>
          </p:cNvSpPr>
          <p:nvPr/>
        </p:nvSpPr>
        <p:spPr bwMode="auto">
          <a:xfrm>
            <a:off x="3643313" y="2857500"/>
            <a:ext cx="46482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800" i="1">
                <a:solidFill>
                  <a:srgbClr val="FFFF00"/>
                </a:solidFill>
                <a:latin typeface="Times" charset="0"/>
                <a:ea typeface="Mangal" pitchFamily="2"/>
                <a:cs typeface="Mangal" pitchFamily="2"/>
              </a:rPr>
              <a:t>Phase de séchage 2 : en milieu de séchage souvent confondue avec la phase 1</a:t>
            </a:r>
            <a:r>
              <a:rPr lang="en-US" sz="1800">
                <a:solidFill>
                  <a:srgbClr val="FFFF00"/>
                </a:solidFill>
                <a:latin typeface="Times" charset="0"/>
                <a:ea typeface="Mangal" pitchFamily="2"/>
                <a:cs typeface="Mangal" pitchFamily="2"/>
              </a:rPr>
              <a:t>, risques de collages chambre</a:t>
            </a:r>
            <a:endParaRPr lang="en-US" sz="1800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17425" name="Text Box 38"/>
          <p:cNvSpPr txBox="1">
            <a:spLocks noChangeAspect="1" noChangeArrowheads="1"/>
          </p:cNvSpPr>
          <p:nvPr/>
        </p:nvSpPr>
        <p:spPr bwMode="auto">
          <a:xfrm>
            <a:off x="3643313" y="6000750"/>
            <a:ext cx="35814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800" b="1">
                <a:solidFill>
                  <a:schemeClr val="bg1"/>
                </a:solidFill>
                <a:latin typeface="Times" charset="0"/>
                <a:ea typeface="Mangal" pitchFamily="2"/>
                <a:cs typeface="Mangal" pitchFamily="2"/>
              </a:rPr>
              <a:t>Surface non-collante</a:t>
            </a:r>
          </a:p>
          <a:p>
            <a:pPr eaLnBrk="0" hangingPunct="0"/>
            <a:r>
              <a:rPr lang="en-US" sz="1800" b="1">
                <a:solidFill>
                  <a:schemeClr val="bg1"/>
                </a:solidFill>
                <a:latin typeface="Times" charset="0"/>
                <a:ea typeface="Mangal" pitchFamily="2"/>
                <a:cs typeface="Mangal" pitchFamily="2"/>
              </a:rPr>
              <a:t>T</a:t>
            </a:r>
            <a:r>
              <a:rPr lang="en-US" sz="1800" b="1" baseline="-25000">
                <a:solidFill>
                  <a:schemeClr val="bg1"/>
                </a:solidFill>
                <a:latin typeface="Times" charset="0"/>
                <a:ea typeface="Mangal" pitchFamily="2"/>
                <a:cs typeface="Mangal" pitchFamily="2"/>
              </a:rPr>
              <a:t>surface</a:t>
            </a:r>
            <a:r>
              <a:rPr lang="en-US" sz="1800" b="1">
                <a:solidFill>
                  <a:schemeClr val="bg1"/>
                </a:solidFill>
                <a:latin typeface="Times" charset="0"/>
                <a:ea typeface="Mangal" pitchFamily="2"/>
                <a:cs typeface="Mangal" pitchFamily="2"/>
              </a:rPr>
              <a:t>&lt;Tg+20</a:t>
            </a:r>
            <a:r>
              <a:rPr lang="en-US" sz="1800" b="1" baseline="30000">
                <a:solidFill>
                  <a:schemeClr val="bg1"/>
                </a:solidFill>
                <a:latin typeface="Times" charset="0"/>
                <a:ea typeface="Mangal" pitchFamily="2"/>
                <a:cs typeface="Mangal" pitchFamily="2"/>
              </a:rPr>
              <a:t>o</a:t>
            </a:r>
            <a:r>
              <a:rPr lang="en-US" sz="1800" b="1">
                <a:solidFill>
                  <a:schemeClr val="bg1"/>
                </a:solidFill>
                <a:latin typeface="Times" charset="0"/>
                <a:ea typeface="Mangal" pitchFamily="2"/>
                <a:cs typeface="Mangal" pitchFamily="2"/>
              </a:rPr>
              <a:t>C        </a:t>
            </a:r>
            <a:r>
              <a:rPr lang="en-US" sz="1800" b="1">
                <a:solidFill>
                  <a:schemeClr val="bg1"/>
                </a:solidFill>
                <a:latin typeface="Symbol" pitchFamily="18" charset="2"/>
                <a:ea typeface="Mangal" pitchFamily="2"/>
                <a:cs typeface="Mangal" pitchFamily="2"/>
              </a:rPr>
              <a:t>m</a:t>
            </a:r>
            <a:r>
              <a:rPr lang="en-US" sz="1800" b="1">
                <a:solidFill>
                  <a:schemeClr val="bg1"/>
                </a:solidFill>
                <a:latin typeface="Times" charset="0"/>
                <a:ea typeface="Mangal" pitchFamily="2"/>
                <a:cs typeface="Mangal" pitchFamily="2"/>
              </a:rPr>
              <a:t>&gt;10</a:t>
            </a:r>
            <a:r>
              <a:rPr lang="en-US" sz="1800" b="1" baseline="30000">
                <a:solidFill>
                  <a:schemeClr val="bg1"/>
                </a:solidFill>
                <a:latin typeface="Times" charset="0"/>
                <a:ea typeface="Mangal" pitchFamily="2"/>
                <a:cs typeface="Mangal" pitchFamily="2"/>
              </a:rPr>
              <a:t>7</a:t>
            </a:r>
            <a:r>
              <a:rPr lang="en-US" sz="1800" b="1">
                <a:solidFill>
                  <a:schemeClr val="bg1"/>
                </a:solidFill>
                <a:latin typeface="Times" charset="0"/>
                <a:ea typeface="Mangal" pitchFamily="2"/>
                <a:cs typeface="Mangal" pitchFamily="2"/>
              </a:rPr>
              <a:t> Pa.s</a:t>
            </a:r>
            <a:endParaRPr lang="en-US" sz="1800" b="1">
              <a:solidFill>
                <a:schemeClr val="bg1"/>
              </a:solidFill>
              <a:latin typeface="Times" charset="0"/>
            </a:endParaRPr>
          </a:p>
          <a:p>
            <a:pPr eaLnBrk="0" hangingPunct="0"/>
            <a:endParaRPr lang="en-US" sz="1800" b="1">
              <a:solidFill>
                <a:schemeClr val="bg1"/>
              </a:solidFill>
              <a:latin typeface="Times" charset="0"/>
              <a:ea typeface="Mangal" pitchFamily="2"/>
              <a:cs typeface="Mangal" pitchFamily="2"/>
            </a:endParaRPr>
          </a:p>
        </p:txBody>
      </p:sp>
      <p:sp>
        <p:nvSpPr>
          <p:cNvPr id="17426" name="Text Box 39"/>
          <p:cNvSpPr txBox="1">
            <a:spLocks noChangeAspect="1" noChangeArrowheads="1"/>
          </p:cNvSpPr>
          <p:nvPr/>
        </p:nvSpPr>
        <p:spPr bwMode="auto">
          <a:xfrm>
            <a:off x="1066800" y="6115050"/>
            <a:ext cx="26384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800" b="1">
                <a:solidFill>
                  <a:schemeClr val="bg1"/>
                </a:solidFill>
                <a:latin typeface="Times" charset="0"/>
                <a:ea typeface="Mangal" pitchFamily="2"/>
                <a:cs typeface="Mangal" pitchFamily="2"/>
              </a:rPr>
              <a:t>Poudre amorphe à l’état vitreux</a:t>
            </a:r>
            <a:endParaRPr lang="en-US" sz="1800">
              <a:solidFill>
                <a:schemeClr val="bg1"/>
              </a:solidFill>
              <a:latin typeface="Times" charset="0"/>
            </a:endParaRPr>
          </a:p>
        </p:txBody>
      </p:sp>
      <p:sp>
        <p:nvSpPr>
          <p:cNvPr id="17427" name="Text Box 40"/>
          <p:cNvSpPr txBox="1">
            <a:spLocks noChangeAspect="1" noChangeArrowheads="1"/>
          </p:cNvSpPr>
          <p:nvPr/>
        </p:nvSpPr>
        <p:spPr bwMode="auto">
          <a:xfrm>
            <a:off x="3662363" y="4572000"/>
            <a:ext cx="51054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800" i="1">
                <a:solidFill>
                  <a:srgbClr val="FFFF00"/>
                </a:solidFill>
                <a:latin typeface="Times" charset="0"/>
                <a:ea typeface="Mangal" pitchFamily="2"/>
                <a:cs typeface="Mangal" pitchFamily="2"/>
              </a:rPr>
              <a:t>Phase 3 du séchage : séchage lent refroidissement</a:t>
            </a:r>
          </a:p>
          <a:p>
            <a:pPr eaLnBrk="0" hangingPunct="0"/>
            <a:r>
              <a:rPr lang="en-US" sz="1800" i="1">
                <a:solidFill>
                  <a:srgbClr val="FFFF00"/>
                </a:solidFill>
                <a:latin typeface="Times" charset="0"/>
                <a:ea typeface="Mangal" pitchFamily="2"/>
                <a:cs typeface="Mangal" pitchFamily="2"/>
              </a:rPr>
              <a:t>Reprise d’humidité, agglomération, collage (bas de chambre, bas de cyclones, couloirs vibrants…)</a:t>
            </a:r>
            <a:r>
              <a:rPr lang="en-US" sz="1800">
                <a:solidFill>
                  <a:srgbClr val="FFFF00"/>
                </a:solidFill>
                <a:latin typeface="Times" charset="0"/>
                <a:ea typeface="Mangal" pitchFamily="2"/>
                <a:cs typeface="Mangal" pitchFamily="2"/>
              </a:rPr>
              <a:t> </a:t>
            </a:r>
            <a:endParaRPr lang="en-US" sz="1800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17428" name="Rectangle 4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76200"/>
            <a:ext cx="9144000" cy="914400"/>
          </a:xfrm>
        </p:spPr>
        <p:txBody>
          <a:bodyPr/>
          <a:lstStyle/>
          <a:p>
            <a:pPr eaLnBrk="1" hangingPunct="1"/>
            <a:r>
              <a:rPr lang="fr-FR" sz="3200" smtClean="0">
                <a:solidFill>
                  <a:schemeClr val="bg1"/>
                </a:solidFill>
              </a:rPr>
              <a:t>Evolution d’une matière amorphe pendant le séchage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1066800" y="1524000"/>
            <a:ext cx="0" cy="47244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1095375" y="6200775"/>
            <a:ext cx="5715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12838" y="3443288"/>
            <a:ext cx="6965950" cy="2576512"/>
            <a:chOff x="816" y="1920"/>
            <a:chExt cx="4388" cy="1623"/>
          </a:xfrm>
        </p:grpSpPr>
        <p:sp>
          <p:nvSpPr>
            <p:cNvPr id="18454" name="Arc 5"/>
            <p:cNvSpPr>
              <a:spLocks/>
            </p:cNvSpPr>
            <p:nvPr/>
          </p:nvSpPr>
          <p:spPr bwMode="auto">
            <a:xfrm flipH="1" flipV="1">
              <a:off x="816" y="1920"/>
              <a:ext cx="2976" cy="1536"/>
            </a:xfrm>
            <a:custGeom>
              <a:avLst/>
              <a:gdLst>
                <a:gd name="T0" fmla="*/ 0 w 21600"/>
                <a:gd name="T1" fmla="*/ 0 h 21600"/>
                <a:gd name="T2" fmla="*/ 410 w 21600"/>
                <a:gd name="T3" fmla="*/ 109 h 21600"/>
                <a:gd name="T4" fmla="*/ 0 w 21600"/>
                <a:gd name="T5" fmla="*/ 109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55" name="Text Box 6"/>
            <p:cNvSpPr txBox="1">
              <a:spLocks noChangeArrowheads="1"/>
            </p:cNvSpPr>
            <p:nvPr/>
          </p:nvSpPr>
          <p:spPr bwMode="auto">
            <a:xfrm>
              <a:off x="4368" y="3312"/>
              <a:ext cx="8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 i="1">
                  <a:solidFill>
                    <a:schemeClr val="bg1"/>
                  </a:solidFill>
                  <a:latin typeface="Arial" charset="0"/>
                </a:rPr>
                <a:t>Courbe Tg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112838" y="1690688"/>
            <a:ext cx="7727950" cy="3490912"/>
            <a:chOff x="816" y="816"/>
            <a:chExt cx="4868" cy="2199"/>
          </a:xfrm>
        </p:grpSpPr>
        <p:sp>
          <p:nvSpPr>
            <p:cNvPr id="18452" name="Arc 8"/>
            <p:cNvSpPr>
              <a:spLocks/>
            </p:cNvSpPr>
            <p:nvPr/>
          </p:nvSpPr>
          <p:spPr bwMode="auto">
            <a:xfrm flipH="1" flipV="1">
              <a:off x="816" y="816"/>
              <a:ext cx="3408" cy="2064"/>
            </a:xfrm>
            <a:custGeom>
              <a:avLst/>
              <a:gdLst>
                <a:gd name="T0" fmla="*/ 11 w 21600"/>
                <a:gd name="T1" fmla="*/ 0 h 21595"/>
                <a:gd name="T2" fmla="*/ 538 w 21600"/>
                <a:gd name="T3" fmla="*/ 197 h 21595"/>
                <a:gd name="T4" fmla="*/ 0 w 21600"/>
                <a:gd name="T5" fmla="*/ 197 h 2159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5"/>
                <a:gd name="T11" fmla="*/ 21600 w 21600"/>
                <a:gd name="T12" fmla="*/ 21595 h 215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5" fill="none" extrusionOk="0">
                  <a:moveTo>
                    <a:pt x="447" y="-1"/>
                  </a:moveTo>
                  <a:cubicBezTo>
                    <a:pt x="12199" y="242"/>
                    <a:pt x="21600" y="9839"/>
                    <a:pt x="21600" y="21595"/>
                  </a:cubicBezTo>
                </a:path>
                <a:path w="21600" h="21595" stroke="0" extrusionOk="0">
                  <a:moveTo>
                    <a:pt x="447" y="-1"/>
                  </a:moveTo>
                  <a:cubicBezTo>
                    <a:pt x="12199" y="242"/>
                    <a:pt x="21600" y="9839"/>
                    <a:pt x="21600" y="21595"/>
                  </a:cubicBezTo>
                  <a:lnTo>
                    <a:pt x="0" y="21595"/>
                  </a:lnTo>
                  <a:close/>
                </a:path>
              </a:pathLst>
            </a:cu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53" name="Text Box 9"/>
            <p:cNvSpPr txBox="1">
              <a:spLocks noChangeArrowheads="1"/>
            </p:cNvSpPr>
            <p:nvPr/>
          </p:nvSpPr>
          <p:spPr bwMode="auto">
            <a:xfrm>
              <a:off x="4320" y="2784"/>
              <a:ext cx="13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 i="1">
                  <a:solidFill>
                    <a:schemeClr val="bg1"/>
                  </a:solidFill>
                  <a:latin typeface="Arial" charset="0"/>
                </a:rPr>
                <a:t>Courbe de collage</a:t>
              </a:r>
            </a:p>
          </p:txBody>
        </p:sp>
      </p:grpSp>
      <p:sp>
        <p:nvSpPr>
          <p:cNvPr id="18438" name="Text Box 10"/>
          <p:cNvSpPr txBox="1">
            <a:spLocks noChangeArrowheads="1"/>
          </p:cNvSpPr>
          <p:nvPr/>
        </p:nvSpPr>
        <p:spPr bwMode="auto">
          <a:xfrm>
            <a:off x="3475038" y="6262688"/>
            <a:ext cx="1590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charset="0"/>
              </a:rPr>
              <a:t>Humidité</a:t>
            </a:r>
          </a:p>
        </p:txBody>
      </p:sp>
      <p:sp>
        <p:nvSpPr>
          <p:cNvPr id="18439" name="Text Box 11"/>
          <p:cNvSpPr txBox="1">
            <a:spLocks noChangeArrowheads="1"/>
          </p:cNvSpPr>
          <p:nvPr/>
        </p:nvSpPr>
        <p:spPr bwMode="auto">
          <a:xfrm rot="-5400000">
            <a:off x="-472281" y="3182144"/>
            <a:ext cx="2225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charset="0"/>
              </a:rPr>
              <a:t>Temperature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017838" y="1843088"/>
            <a:ext cx="3200400" cy="1219200"/>
            <a:chOff x="2016" y="912"/>
            <a:chExt cx="2016" cy="768"/>
          </a:xfrm>
        </p:grpSpPr>
        <p:sp>
          <p:nvSpPr>
            <p:cNvPr id="18450" name="Line 13"/>
            <p:cNvSpPr>
              <a:spLocks noChangeShapeType="1"/>
            </p:cNvSpPr>
            <p:nvPr/>
          </p:nvSpPr>
          <p:spPr bwMode="auto">
            <a:xfrm flipH="1" flipV="1">
              <a:off x="2016" y="912"/>
              <a:ext cx="2016" cy="768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51" name="Text Box 14"/>
            <p:cNvSpPr txBox="1">
              <a:spLocks noChangeArrowheads="1"/>
            </p:cNvSpPr>
            <p:nvPr/>
          </p:nvSpPr>
          <p:spPr bwMode="auto">
            <a:xfrm rot="1078149">
              <a:off x="2781" y="1004"/>
              <a:ext cx="100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Arial" charset="0"/>
                </a:rPr>
                <a:t>Séchage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953000" y="4872038"/>
            <a:ext cx="1103313" cy="919162"/>
            <a:chOff x="3216" y="2784"/>
            <a:chExt cx="695" cy="624"/>
          </a:xfrm>
        </p:grpSpPr>
        <p:sp>
          <p:nvSpPr>
            <p:cNvPr id="18448" name="Line 16"/>
            <p:cNvSpPr>
              <a:spLocks noChangeShapeType="1"/>
            </p:cNvSpPr>
            <p:nvPr/>
          </p:nvSpPr>
          <p:spPr bwMode="auto">
            <a:xfrm>
              <a:off x="3216" y="2784"/>
              <a:ext cx="0" cy="624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49" name="Text Box 17"/>
            <p:cNvSpPr txBox="1">
              <a:spLocks noChangeArrowheads="1"/>
            </p:cNvSpPr>
            <p:nvPr/>
          </p:nvSpPr>
          <p:spPr bwMode="auto">
            <a:xfrm>
              <a:off x="3264" y="3024"/>
              <a:ext cx="647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  <a:latin typeface="Arial" charset="0"/>
                </a:rPr>
                <a:t>10-20</a:t>
              </a:r>
              <a:r>
                <a:rPr lang="en-US" sz="1800" baseline="30000">
                  <a:solidFill>
                    <a:schemeClr val="bg1"/>
                  </a:solidFill>
                  <a:latin typeface="Arial" charset="0"/>
                </a:rPr>
                <a:t>o</a:t>
              </a:r>
              <a:r>
                <a:rPr lang="en-US" sz="1800">
                  <a:solidFill>
                    <a:schemeClr val="bg1"/>
                  </a:solidFill>
                  <a:latin typeface="Arial" charset="0"/>
                </a:rPr>
                <a:t>C</a:t>
              </a:r>
            </a:p>
          </p:txBody>
        </p:sp>
      </p:grp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1265238" y="5067300"/>
            <a:ext cx="1100137" cy="346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Arial" charset="0"/>
              </a:rPr>
              <a:t>&gt;10</a:t>
            </a:r>
            <a:r>
              <a:rPr lang="en-US" sz="1600" baseline="30000">
                <a:solidFill>
                  <a:schemeClr val="bg1"/>
                </a:solidFill>
                <a:latin typeface="Arial" charset="0"/>
              </a:rPr>
              <a:t>12</a:t>
            </a:r>
            <a:r>
              <a:rPr lang="en-US" sz="1600">
                <a:solidFill>
                  <a:schemeClr val="bg1"/>
                </a:solidFill>
                <a:latin typeface="Arial" charset="0"/>
              </a:rPr>
              <a:t>Pa.s</a:t>
            </a:r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1874838" y="4357688"/>
            <a:ext cx="1022350" cy="346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Arial" charset="0"/>
              </a:rPr>
              <a:t>&lt;10</a:t>
            </a:r>
            <a:r>
              <a:rPr lang="en-US" sz="1600" baseline="30000">
                <a:solidFill>
                  <a:schemeClr val="bg1"/>
                </a:solidFill>
                <a:latin typeface="Arial" charset="0"/>
              </a:rPr>
              <a:t>7</a:t>
            </a:r>
            <a:r>
              <a:rPr lang="en-US" sz="1600">
                <a:solidFill>
                  <a:schemeClr val="bg1"/>
                </a:solidFill>
                <a:latin typeface="Arial" charset="0"/>
              </a:rPr>
              <a:t>Pa.s</a:t>
            </a:r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036638" y="3900488"/>
            <a:ext cx="5959475" cy="685800"/>
            <a:chOff x="768" y="2208"/>
            <a:chExt cx="3754" cy="432"/>
          </a:xfrm>
        </p:grpSpPr>
        <p:sp>
          <p:nvSpPr>
            <p:cNvPr id="18446" name="Line 21"/>
            <p:cNvSpPr>
              <a:spLocks noChangeShapeType="1"/>
            </p:cNvSpPr>
            <p:nvPr/>
          </p:nvSpPr>
          <p:spPr bwMode="auto">
            <a:xfrm flipH="1" flipV="1">
              <a:off x="768" y="2256"/>
              <a:ext cx="374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arrow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47" name="Text Box 22"/>
            <p:cNvSpPr txBox="1">
              <a:spLocks noChangeArrowheads="1"/>
            </p:cNvSpPr>
            <p:nvPr/>
          </p:nvSpPr>
          <p:spPr bwMode="auto">
            <a:xfrm rot="442228">
              <a:off x="2592" y="2208"/>
              <a:ext cx="193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Température poudre</a:t>
              </a:r>
            </a:p>
          </p:txBody>
        </p:sp>
      </p:grpSp>
      <p:sp>
        <p:nvSpPr>
          <p:cNvPr id="18445" name="Rectangle 24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7150"/>
            <a:ext cx="8153400" cy="1143000"/>
          </a:xfrm>
        </p:spPr>
        <p:txBody>
          <a:bodyPr/>
          <a:lstStyle/>
          <a:p>
            <a:pPr algn="l" eaLnBrk="1" hangingPunct="1"/>
            <a:r>
              <a:rPr lang="fr-FR" sz="3200" smtClean="0">
                <a:solidFill>
                  <a:schemeClr val="bg1"/>
                </a:solidFill>
              </a:rPr>
              <a:t>Courbes de collage et transition vitreuse en pendant le séchage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0" grpId="0" animBg="1" autoUpdateAnimBg="0"/>
      <p:bldP spid="38931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381000" y="2362200"/>
          <a:ext cx="8305800" cy="2947988"/>
        </p:xfrm>
        <a:graphic>
          <a:graphicData uri="http://schemas.openxmlformats.org/presentationml/2006/ole">
            <p:oleObj spid="_x0000_s4098" name="Document" r:id="rId3" imgW="5552345" imgH="1970489" progId="Word.Document.8">
              <p:embed/>
            </p:oleObj>
          </a:graphicData>
        </a:graphic>
      </p:graphicFrame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990600" y="5562600"/>
            <a:ext cx="3505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>
                <a:solidFill>
                  <a:srgbClr val="FFFF00"/>
                </a:solidFill>
              </a:rPr>
              <a:t>Melting point  =  point de fusion</a:t>
            </a:r>
          </a:p>
          <a:p>
            <a:pPr>
              <a:spcBef>
                <a:spcPct val="50000"/>
              </a:spcBef>
            </a:pPr>
            <a:r>
              <a:rPr lang="fr-FR" sz="1400">
                <a:solidFill>
                  <a:srgbClr val="FFFF00"/>
                </a:solidFill>
              </a:rPr>
              <a:t>Tg = T°C de transition vitreuse</a:t>
            </a:r>
          </a:p>
          <a:p>
            <a:pPr>
              <a:spcBef>
                <a:spcPct val="50000"/>
              </a:spcBef>
            </a:pPr>
            <a:r>
              <a:rPr lang="fr-FR" sz="1400">
                <a:solidFill>
                  <a:srgbClr val="FFFF00"/>
                </a:solidFill>
              </a:rPr>
              <a:t>Stickiness = tendance au collage</a:t>
            </a: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772400" cy="1143000"/>
          </a:xfrm>
        </p:spPr>
        <p:txBody>
          <a:bodyPr/>
          <a:lstStyle/>
          <a:p>
            <a:pPr eaLnBrk="1" hangingPunct="1"/>
            <a:r>
              <a:rPr lang="fr-FR" smtClean="0">
                <a:solidFill>
                  <a:schemeClr val="bg1"/>
                </a:solidFill>
              </a:rPr>
              <a:t>Propriétés physiques des sucres et tendance au collage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4686300" y="1665288"/>
            <a:ext cx="1079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400">
                <a:solidFill>
                  <a:schemeClr val="bg1"/>
                </a:solidFill>
              </a:rPr>
              <a:t>T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4802188" y="1749425"/>
            <a:ext cx="63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000">
                <a:solidFill>
                  <a:schemeClr val="bg1"/>
                </a:solidFill>
              </a:rPr>
              <a:t>g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4865688" y="1665288"/>
            <a:ext cx="1031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400">
                <a:solidFill>
                  <a:schemeClr val="bg1"/>
                </a:solidFill>
              </a:rPr>
              <a:t> (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4975225" y="1635125"/>
            <a:ext cx="63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000">
                <a:solidFill>
                  <a:schemeClr val="bg1"/>
                </a:solidFill>
              </a:rPr>
              <a:t>o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5035550" y="1665288"/>
            <a:ext cx="1190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400">
                <a:solidFill>
                  <a:schemeClr val="bg1"/>
                </a:solidFill>
              </a:rPr>
              <a:t>C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19463" name="Rectangle 9"/>
          <p:cNvSpPr>
            <a:spLocks noChangeArrowheads="1"/>
          </p:cNvSpPr>
          <p:nvPr/>
        </p:nvSpPr>
        <p:spPr bwMode="auto">
          <a:xfrm>
            <a:off x="5160963" y="1665288"/>
            <a:ext cx="587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400">
                <a:solidFill>
                  <a:schemeClr val="bg1"/>
                </a:solidFill>
              </a:rPr>
              <a:t>)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19464" name="Rectangle 10"/>
          <p:cNvSpPr>
            <a:spLocks noChangeArrowheads="1"/>
          </p:cNvSpPr>
          <p:nvPr/>
        </p:nvSpPr>
        <p:spPr bwMode="auto">
          <a:xfrm>
            <a:off x="5222875" y="1635125"/>
            <a:ext cx="177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000">
                <a:solidFill>
                  <a:schemeClr val="bg1"/>
                </a:solidFill>
              </a:rPr>
              <a:t>abc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19465" name="Rectangle 12"/>
          <p:cNvSpPr>
            <a:spLocks noChangeArrowheads="1"/>
          </p:cNvSpPr>
          <p:nvPr/>
        </p:nvSpPr>
        <p:spPr bwMode="auto">
          <a:xfrm>
            <a:off x="2425700" y="2095500"/>
            <a:ext cx="6127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400">
                <a:solidFill>
                  <a:schemeClr val="bg1"/>
                </a:solidFill>
              </a:rPr>
              <a:t>Fructose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19466" name="Rectangle 13"/>
          <p:cNvSpPr>
            <a:spLocks noChangeArrowheads="1"/>
          </p:cNvSpPr>
          <p:nvPr/>
        </p:nvSpPr>
        <p:spPr bwMode="auto">
          <a:xfrm>
            <a:off x="4121150" y="2095500"/>
            <a:ext cx="444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400">
                <a:solidFill>
                  <a:schemeClr val="bg1"/>
                </a:solidFill>
              </a:rPr>
              <a:t> 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19467" name="Rectangle 14"/>
          <p:cNvSpPr>
            <a:spLocks noChangeArrowheads="1"/>
          </p:cNvSpPr>
          <p:nvPr/>
        </p:nvSpPr>
        <p:spPr bwMode="auto">
          <a:xfrm>
            <a:off x="4686300" y="2095500"/>
            <a:ext cx="1778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400">
                <a:solidFill>
                  <a:schemeClr val="bg1"/>
                </a:solidFill>
              </a:rPr>
              <a:t>14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19468" name="Rectangle 15"/>
          <p:cNvSpPr>
            <a:spLocks noChangeArrowheads="1"/>
          </p:cNvSpPr>
          <p:nvPr/>
        </p:nvSpPr>
        <p:spPr bwMode="auto">
          <a:xfrm>
            <a:off x="2425700" y="2309813"/>
            <a:ext cx="6032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400" b="1">
                <a:solidFill>
                  <a:srgbClr val="FFFF00"/>
                </a:solidFill>
              </a:rPr>
              <a:t>Glucose</a:t>
            </a:r>
            <a:endParaRPr lang="en-AU" b="1">
              <a:solidFill>
                <a:srgbClr val="FFFF00"/>
              </a:solidFill>
            </a:endParaRPr>
          </a:p>
        </p:txBody>
      </p:sp>
      <p:sp>
        <p:nvSpPr>
          <p:cNvPr id="19469" name="Rectangle 16"/>
          <p:cNvSpPr>
            <a:spLocks noChangeArrowheads="1"/>
          </p:cNvSpPr>
          <p:nvPr/>
        </p:nvSpPr>
        <p:spPr bwMode="auto">
          <a:xfrm>
            <a:off x="4686300" y="2309813"/>
            <a:ext cx="1778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400" b="1">
                <a:solidFill>
                  <a:srgbClr val="FFFF00"/>
                </a:solidFill>
              </a:rPr>
              <a:t>31</a:t>
            </a:r>
            <a:endParaRPr lang="en-AU" b="1">
              <a:solidFill>
                <a:srgbClr val="FFFF00"/>
              </a:solidFill>
            </a:endParaRPr>
          </a:p>
        </p:txBody>
      </p:sp>
      <p:sp>
        <p:nvSpPr>
          <p:cNvPr id="19470" name="Rectangle 17"/>
          <p:cNvSpPr>
            <a:spLocks noChangeArrowheads="1"/>
          </p:cNvSpPr>
          <p:nvPr/>
        </p:nvSpPr>
        <p:spPr bwMode="auto">
          <a:xfrm>
            <a:off x="2425700" y="2524125"/>
            <a:ext cx="7413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400" b="1">
                <a:solidFill>
                  <a:srgbClr val="FFFF00"/>
                </a:solidFill>
              </a:rPr>
              <a:t>Galactose</a:t>
            </a:r>
            <a:endParaRPr lang="en-AU" b="1">
              <a:solidFill>
                <a:srgbClr val="FFFF00"/>
              </a:solidFill>
            </a:endParaRPr>
          </a:p>
        </p:txBody>
      </p:sp>
      <p:sp>
        <p:nvSpPr>
          <p:cNvPr id="19471" name="Rectangle 18"/>
          <p:cNvSpPr>
            <a:spLocks noChangeArrowheads="1"/>
          </p:cNvSpPr>
          <p:nvPr/>
        </p:nvSpPr>
        <p:spPr bwMode="auto">
          <a:xfrm>
            <a:off x="4686300" y="2524125"/>
            <a:ext cx="1778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400" b="1">
                <a:solidFill>
                  <a:srgbClr val="FFFF00"/>
                </a:solidFill>
              </a:rPr>
              <a:t>32</a:t>
            </a:r>
            <a:endParaRPr lang="en-AU" b="1">
              <a:solidFill>
                <a:srgbClr val="FFFF00"/>
              </a:solidFill>
            </a:endParaRPr>
          </a:p>
        </p:txBody>
      </p:sp>
      <p:sp>
        <p:nvSpPr>
          <p:cNvPr id="19472" name="Rectangle 19"/>
          <p:cNvSpPr>
            <a:spLocks noChangeArrowheads="1"/>
          </p:cNvSpPr>
          <p:nvPr/>
        </p:nvSpPr>
        <p:spPr bwMode="auto">
          <a:xfrm>
            <a:off x="2425700" y="2738438"/>
            <a:ext cx="5635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400">
                <a:solidFill>
                  <a:schemeClr val="bg1"/>
                </a:solidFill>
              </a:rPr>
              <a:t>Sucrose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19473" name="Rectangle 20"/>
          <p:cNvSpPr>
            <a:spLocks noChangeArrowheads="1"/>
          </p:cNvSpPr>
          <p:nvPr/>
        </p:nvSpPr>
        <p:spPr bwMode="auto">
          <a:xfrm>
            <a:off x="4686300" y="2738438"/>
            <a:ext cx="1778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400">
                <a:solidFill>
                  <a:schemeClr val="bg1"/>
                </a:solidFill>
              </a:rPr>
              <a:t>62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19474" name="Rectangle 21"/>
          <p:cNvSpPr>
            <a:spLocks noChangeArrowheads="1"/>
          </p:cNvSpPr>
          <p:nvPr/>
        </p:nvSpPr>
        <p:spPr bwMode="auto">
          <a:xfrm>
            <a:off x="2425700" y="2954338"/>
            <a:ext cx="574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400">
                <a:solidFill>
                  <a:schemeClr val="bg1"/>
                </a:solidFill>
              </a:rPr>
              <a:t>Maltose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19475" name="Rectangle 22"/>
          <p:cNvSpPr>
            <a:spLocks noChangeArrowheads="1"/>
          </p:cNvSpPr>
          <p:nvPr/>
        </p:nvSpPr>
        <p:spPr bwMode="auto">
          <a:xfrm>
            <a:off x="4686300" y="2954338"/>
            <a:ext cx="1778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400">
                <a:solidFill>
                  <a:schemeClr val="bg1"/>
                </a:solidFill>
              </a:rPr>
              <a:t>87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19476" name="Rectangle 23"/>
          <p:cNvSpPr>
            <a:spLocks noChangeArrowheads="1"/>
          </p:cNvSpPr>
          <p:nvPr/>
        </p:nvSpPr>
        <p:spPr bwMode="auto">
          <a:xfrm>
            <a:off x="2425700" y="3168650"/>
            <a:ext cx="584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400" b="1">
                <a:solidFill>
                  <a:srgbClr val="FFFF00"/>
                </a:solidFill>
              </a:rPr>
              <a:t>Lactose</a:t>
            </a:r>
            <a:endParaRPr lang="en-AU" b="1">
              <a:solidFill>
                <a:srgbClr val="FFFF00"/>
              </a:solidFill>
            </a:endParaRPr>
          </a:p>
        </p:txBody>
      </p:sp>
      <p:sp>
        <p:nvSpPr>
          <p:cNvPr id="19477" name="Rectangle 24"/>
          <p:cNvSpPr>
            <a:spLocks noChangeArrowheads="1"/>
          </p:cNvSpPr>
          <p:nvPr/>
        </p:nvSpPr>
        <p:spPr bwMode="auto">
          <a:xfrm>
            <a:off x="4686300" y="3168650"/>
            <a:ext cx="266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400" b="1">
                <a:solidFill>
                  <a:srgbClr val="FFFF00"/>
                </a:solidFill>
              </a:rPr>
              <a:t>101</a:t>
            </a:r>
            <a:endParaRPr lang="en-AU" b="1">
              <a:solidFill>
                <a:srgbClr val="FFFF00"/>
              </a:solidFill>
            </a:endParaRPr>
          </a:p>
        </p:txBody>
      </p:sp>
      <p:sp>
        <p:nvSpPr>
          <p:cNvPr id="19478" name="Rectangle 25"/>
          <p:cNvSpPr>
            <a:spLocks noChangeArrowheads="1"/>
          </p:cNvSpPr>
          <p:nvPr/>
        </p:nvSpPr>
        <p:spPr bwMode="auto">
          <a:xfrm>
            <a:off x="2425700" y="3382963"/>
            <a:ext cx="7461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400">
                <a:solidFill>
                  <a:schemeClr val="bg1"/>
                </a:solidFill>
              </a:rPr>
              <a:t>Citric acid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19479" name="Rectangle 26"/>
          <p:cNvSpPr>
            <a:spLocks noChangeArrowheads="1"/>
          </p:cNvSpPr>
          <p:nvPr/>
        </p:nvSpPr>
        <p:spPr bwMode="auto">
          <a:xfrm>
            <a:off x="4686300" y="3382963"/>
            <a:ext cx="88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400">
                <a:solidFill>
                  <a:schemeClr val="bg1"/>
                </a:solidFill>
              </a:rPr>
              <a:t>6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19480" name="Rectangle 27"/>
          <p:cNvSpPr>
            <a:spLocks noChangeArrowheads="1"/>
          </p:cNvSpPr>
          <p:nvPr/>
        </p:nvSpPr>
        <p:spPr bwMode="auto">
          <a:xfrm>
            <a:off x="2425700" y="3597275"/>
            <a:ext cx="903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400">
                <a:solidFill>
                  <a:schemeClr val="bg1"/>
                </a:solidFill>
              </a:rPr>
              <a:t>Tartaric acid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19481" name="Rectangle 28"/>
          <p:cNvSpPr>
            <a:spLocks noChangeArrowheads="1"/>
          </p:cNvSpPr>
          <p:nvPr/>
        </p:nvSpPr>
        <p:spPr bwMode="auto">
          <a:xfrm>
            <a:off x="4686300" y="3597275"/>
            <a:ext cx="1778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400">
                <a:solidFill>
                  <a:schemeClr val="bg1"/>
                </a:solidFill>
              </a:rPr>
              <a:t>18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19482" name="Rectangle 29"/>
          <p:cNvSpPr>
            <a:spLocks noChangeArrowheads="1"/>
          </p:cNvSpPr>
          <p:nvPr/>
        </p:nvSpPr>
        <p:spPr bwMode="auto">
          <a:xfrm>
            <a:off x="2425700" y="3813175"/>
            <a:ext cx="7572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400">
                <a:solidFill>
                  <a:schemeClr val="bg1"/>
                </a:solidFill>
              </a:rPr>
              <a:t>Malic acid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19483" name="Rectangle 30"/>
          <p:cNvSpPr>
            <a:spLocks noChangeArrowheads="1"/>
          </p:cNvSpPr>
          <p:nvPr/>
        </p:nvSpPr>
        <p:spPr bwMode="auto">
          <a:xfrm>
            <a:off x="4686300" y="3813175"/>
            <a:ext cx="2365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400">
                <a:solidFill>
                  <a:schemeClr val="bg1"/>
                </a:solidFill>
              </a:rPr>
              <a:t>-21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19484" name="Rectangle 31"/>
          <p:cNvSpPr>
            <a:spLocks noChangeArrowheads="1"/>
          </p:cNvSpPr>
          <p:nvPr/>
        </p:nvSpPr>
        <p:spPr bwMode="auto">
          <a:xfrm>
            <a:off x="2425700" y="4027488"/>
            <a:ext cx="8350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400" b="1">
                <a:solidFill>
                  <a:srgbClr val="FFFF00"/>
                </a:solidFill>
              </a:rPr>
              <a:t>Lactic acid</a:t>
            </a:r>
            <a:endParaRPr lang="en-AU" b="1">
              <a:solidFill>
                <a:srgbClr val="FFFF00"/>
              </a:solidFill>
            </a:endParaRPr>
          </a:p>
        </p:txBody>
      </p:sp>
      <p:sp>
        <p:nvSpPr>
          <p:cNvPr id="19485" name="Rectangle 32"/>
          <p:cNvSpPr>
            <a:spLocks noChangeArrowheads="1"/>
          </p:cNvSpPr>
          <p:nvPr/>
        </p:nvSpPr>
        <p:spPr bwMode="auto">
          <a:xfrm>
            <a:off x="4686300" y="4027488"/>
            <a:ext cx="2365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400" b="1">
                <a:solidFill>
                  <a:srgbClr val="FFFF00"/>
                </a:solidFill>
              </a:rPr>
              <a:t>-60</a:t>
            </a:r>
            <a:endParaRPr lang="en-AU" b="1">
              <a:solidFill>
                <a:srgbClr val="FFFF00"/>
              </a:solidFill>
            </a:endParaRPr>
          </a:p>
        </p:txBody>
      </p:sp>
      <p:sp>
        <p:nvSpPr>
          <p:cNvPr id="19486" name="Rectangle 33"/>
          <p:cNvSpPr>
            <a:spLocks noChangeArrowheads="1"/>
          </p:cNvSpPr>
          <p:nvPr/>
        </p:nvSpPr>
        <p:spPr bwMode="auto">
          <a:xfrm>
            <a:off x="2425700" y="4241800"/>
            <a:ext cx="10779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400">
                <a:solidFill>
                  <a:schemeClr val="bg1"/>
                </a:solidFill>
              </a:rPr>
              <a:t>Maltodextrines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19487" name="Rectangle 34"/>
          <p:cNvSpPr>
            <a:spLocks noChangeArrowheads="1"/>
          </p:cNvSpPr>
          <p:nvPr/>
        </p:nvSpPr>
        <p:spPr bwMode="auto">
          <a:xfrm>
            <a:off x="2990850" y="4457700"/>
            <a:ext cx="2365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400">
                <a:solidFill>
                  <a:schemeClr val="bg1"/>
                </a:solidFill>
              </a:rPr>
              <a:t>DE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19488" name="Rectangle 35"/>
          <p:cNvSpPr>
            <a:spLocks noChangeArrowheads="1"/>
          </p:cNvSpPr>
          <p:nvPr/>
        </p:nvSpPr>
        <p:spPr bwMode="auto">
          <a:xfrm>
            <a:off x="3241675" y="4425950"/>
            <a:ext cx="63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000">
                <a:solidFill>
                  <a:schemeClr val="bg1"/>
                </a:solidFill>
              </a:rPr>
              <a:t>d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19489" name="Rectangle 36"/>
          <p:cNvSpPr>
            <a:spLocks noChangeArrowheads="1"/>
          </p:cNvSpPr>
          <p:nvPr/>
        </p:nvSpPr>
        <p:spPr bwMode="auto">
          <a:xfrm>
            <a:off x="3305175" y="4457700"/>
            <a:ext cx="2222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400">
                <a:solidFill>
                  <a:schemeClr val="bg1"/>
                </a:solidFill>
              </a:rPr>
              <a:t> 36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19490" name="Rectangle 37"/>
          <p:cNvSpPr>
            <a:spLocks noChangeArrowheads="1"/>
          </p:cNvSpPr>
          <p:nvPr/>
        </p:nvSpPr>
        <p:spPr bwMode="auto">
          <a:xfrm>
            <a:off x="3556000" y="4457700"/>
            <a:ext cx="8112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400">
                <a:solidFill>
                  <a:schemeClr val="bg1"/>
                </a:solidFill>
              </a:rPr>
              <a:t>(MW=550)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19491" name="Rectangle 38"/>
          <p:cNvSpPr>
            <a:spLocks noChangeArrowheads="1"/>
          </p:cNvSpPr>
          <p:nvPr/>
        </p:nvSpPr>
        <p:spPr bwMode="auto">
          <a:xfrm>
            <a:off x="4686300" y="4457700"/>
            <a:ext cx="3111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400">
                <a:solidFill>
                  <a:schemeClr val="bg1"/>
                </a:solidFill>
              </a:rPr>
              <a:t>100 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19492" name="Rectangle 39"/>
          <p:cNvSpPr>
            <a:spLocks noChangeArrowheads="1"/>
          </p:cNvSpPr>
          <p:nvPr/>
        </p:nvSpPr>
        <p:spPr bwMode="auto">
          <a:xfrm>
            <a:off x="2990850" y="4672013"/>
            <a:ext cx="13144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400">
                <a:solidFill>
                  <a:schemeClr val="bg1"/>
                </a:solidFill>
              </a:rPr>
              <a:t>DE 25 (MW=720)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19493" name="Rectangle 40"/>
          <p:cNvSpPr>
            <a:spLocks noChangeArrowheads="1"/>
          </p:cNvSpPr>
          <p:nvPr/>
        </p:nvSpPr>
        <p:spPr bwMode="auto">
          <a:xfrm>
            <a:off x="4686300" y="4672013"/>
            <a:ext cx="266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400">
                <a:solidFill>
                  <a:schemeClr val="bg1"/>
                </a:solidFill>
              </a:rPr>
              <a:t>121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19494" name="Rectangle 41"/>
          <p:cNvSpPr>
            <a:spLocks noChangeArrowheads="1"/>
          </p:cNvSpPr>
          <p:nvPr/>
        </p:nvSpPr>
        <p:spPr bwMode="auto">
          <a:xfrm>
            <a:off x="2990850" y="4886325"/>
            <a:ext cx="13144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400">
                <a:solidFill>
                  <a:schemeClr val="bg1"/>
                </a:solidFill>
              </a:rPr>
              <a:t>DE 20 (MW=900)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19495" name="Rectangle 42"/>
          <p:cNvSpPr>
            <a:spLocks noChangeArrowheads="1"/>
          </p:cNvSpPr>
          <p:nvPr/>
        </p:nvSpPr>
        <p:spPr bwMode="auto">
          <a:xfrm>
            <a:off x="4686300" y="4886325"/>
            <a:ext cx="266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400">
                <a:solidFill>
                  <a:schemeClr val="bg1"/>
                </a:solidFill>
              </a:rPr>
              <a:t>141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19496" name="Rectangle 43"/>
          <p:cNvSpPr>
            <a:spLocks noChangeArrowheads="1"/>
          </p:cNvSpPr>
          <p:nvPr/>
        </p:nvSpPr>
        <p:spPr bwMode="auto">
          <a:xfrm>
            <a:off x="2990850" y="5100638"/>
            <a:ext cx="1403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400">
                <a:solidFill>
                  <a:schemeClr val="bg1"/>
                </a:solidFill>
              </a:rPr>
              <a:t>DE 10 (MW=1800)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19497" name="Rectangle 44"/>
          <p:cNvSpPr>
            <a:spLocks noChangeArrowheads="1"/>
          </p:cNvSpPr>
          <p:nvPr/>
        </p:nvSpPr>
        <p:spPr bwMode="auto">
          <a:xfrm>
            <a:off x="4686300" y="5100638"/>
            <a:ext cx="266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400">
                <a:solidFill>
                  <a:schemeClr val="bg1"/>
                </a:solidFill>
              </a:rPr>
              <a:t>160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19498" name="Rectangle 45"/>
          <p:cNvSpPr>
            <a:spLocks noChangeArrowheads="1"/>
          </p:cNvSpPr>
          <p:nvPr/>
        </p:nvSpPr>
        <p:spPr bwMode="auto">
          <a:xfrm>
            <a:off x="2990850" y="5316538"/>
            <a:ext cx="13144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400">
                <a:solidFill>
                  <a:schemeClr val="bg1"/>
                </a:solidFill>
              </a:rPr>
              <a:t>DE 5 (MW=3600)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19499" name="Rectangle 46"/>
          <p:cNvSpPr>
            <a:spLocks noChangeArrowheads="1"/>
          </p:cNvSpPr>
          <p:nvPr/>
        </p:nvSpPr>
        <p:spPr bwMode="auto">
          <a:xfrm>
            <a:off x="4686300" y="5316538"/>
            <a:ext cx="266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400">
                <a:solidFill>
                  <a:schemeClr val="bg1"/>
                </a:solidFill>
              </a:rPr>
              <a:t>188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19500" name="Rectangle 47"/>
          <p:cNvSpPr>
            <a:spLocks noChangeArrowheads="1"/>
          </p:cNvSpPr>
          <p:nvPr/>
        </p:nvSpPr>
        <p:spPr bwMode="auto">
          <a:xfrm>
            <a:off x="2425700" y="5530850"/>
            <a:ext cx="5826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400">
                <a:solidFill>
                  <a:schemeClr val="bg1"/>
                </a:solidFill>
              </a:rPr>
              <a:t>Amidon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19501" name="Rectangle 48"/>
          <p:cNvSpPr>
            <a:spLocks noChangeArrowheads="1"/>
          </p:cNvSpPr>
          <p:nvPr/>
        </p:nvSpPr>
        <p:spPr bwMode="auto">
          <a:xfrm>
            <a:off x="4686300" y="5530850"/>
            <a:ext cx="266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400">
                <a:solidFill>
                  <a:schemeClr val="bg1"/>
                </a:solidFill>
              </a:rPr>
              <a:t>243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19502" name="Rectangle 49"/>
          <p:cNvSpPr>
            <a:spLocks noChangeArrowheads="1"/>
          </p:cNvSpPr>
          <p:nvPr/>
        </p:nvSpPr>
        <p:spPr bwMode="auto">
          <a:xfrm>
            <a:off x="4968875" y="5500688"/>
            <a:ext cx="571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000">
                <a:solidFill>
                  <a:schemeClr val="bg1"/>
                </a:solidFill>
              </a:rPr>
              <a:t>e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19503" name="Rectangle 50"/>
          <p:cNvSpPr>
            <a:spLocks noChangeArrowheads="1"/>
          </p:cNvSpPr>
          <p:nvPr/>
        </p:nvSpPr>
        <p:spPr bwMode="auto">
          <a:xfrm>
            <a:off x="2425700" y="5745163"/>
            <a:ext cx="711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400">
                <a:solidFill>
                  <a:schemeClr val="bg1"/>
                </a:solidFill>
              </a:rPr>
              <a:t>Ice-cream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19504" name="Rectangle 51"/>
          <p:cNvSpPr>
            <a:spLocks noChangeArrowheads="1"/>
          </p:cNvSpPr>
          <p:nvPr/>
        </p:nvSpPr>
        <p:spPr bwMode="auto">
          <a:xfrm>
            <a:off x="3179763" y="5715000"/>
            <a:ext cx="428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000">
                <a:solidFill>
                  <a:schemeClr val="bg1"/>
                </a:solidFill>
              </a:rPr>
              <a:t>f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19505" name="Rectangle 52"/>
          <p:cNvSpPr>
            <a:spLocks noChangeArrowheads="1"/>
          </p:cNvSpPr>
          <p:nvPr/>
        </p:nvSpPr>
        <p:spPr bwMode="auto">
          <a:xfrm>
            <a:off x="4686300" y="5745163"/>
            <a:ext cx="3698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400">
                <a:solidFill>
                  <a:schemeClr val="bg1"/>
                </a:solidFill>
              </a:rPr>
              <a:t>-34.3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19506" name="Rectangle 53"/>
          <p:cNvSpPr>
            <a:spLocks noChangeArrowheads="1"/>
          </p:cNvSpPr>
          <p:nvPr/>
        </p:nvSpPr>
        <p:spPr bwMode="auto">
          <a:xfrm>
            <a:off x="2425700" y="5959475"/>
            <a:ext cx="3365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400">
                <a:solidFill>
                  <a:schemeClr val="bg1"/>
                </a:solidFill>
              </a:rPr>
              <a:t>Miel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19507" name="Rectangle 54"/>
          <p:cNvSpPr>
            <a:spLocks noChangeArrowheads="1"/>
          </p:cNvSpPr>
          <p:nvPr/>
        </p:nvSpPr>
        <p:spPr bwMode="auto">
          <a:xfrm>
            <a:off x="2919413" y="5929313"/>
            <a:ext cx="63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000">
                <a:solidFill>
                  <a:schemeClr val="bg1"/>
                </a:solidFill>
              </a:rPr>
              <a:t>g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19508" name="Rectangle 55"/>
          <p:cNvSpPr>
            <a:spLocks noChangeArrowheads="1"/>
          </p:cNvSpPr>
          <p:nvPr/>
        </p:nvSpPr>
        <p:spPr bwMode="auto">
          <a:xfrm>
            <a:off x="4686300" y="5959475"/>
            <a:ext cx="700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400">
                <a:solidFill>
                  <a:schemeClr val="bg1"/>
                </a:solidFill>
              </a:rPr>
              <a:t>-42 to -51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19509" name="Rectangle 57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fr-FR" smtClean="0">
                <a:solidFill>
                  <a:schemeClr val="bg1"/>
                </a:solidFill>
              </a:rPr>
              <a:t>Température de transition vitreuse de quelques produits</a:t>
            </a:r>
          </a:p>
        </p:txBody>
      </p:sp>
      <p:sp>
        <p:nvSpPr>
          <p:cNvPr id="19510" name="Line 59"/>
          <p:cNvSpPr>
            <a:spLocks noChangeShapeType="1"/>
          </p:cNvSpPr>
          <p:nvPr/>
        </p:nvSpPr>
        <p:spPr bwMode="auto">
          <a:xfrm>
            <a:off x="2133600" y="1981200"/>
            <a:ext cx="35052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85800" y="14478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AU" sz="2000">
                <a:solidFill>
                  <a:schemeClr val="bg1"/>
                </a:solidFill>
              </a:rPr>
              <a:t>Produire au delà de la température de transition vitreuse conduit au collage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AU" sz="200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AU" sz="2000">
                <a:solidFill>
                  <a:schemeClr val="bg1"/>
                </a:solidFill>
              </a:rPr>
              <a:t>Des chaines moléculaires courtes  =  basse Tg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AU" sz="1600">
                <a:solidFill>
                  <a:schemeClr val="bg1"/>
                </a:solidFill>
              </a:rPr>
              <a:t>Tg des monosaccharides &lt; Tg des disaccharides</a:t>
            </a:r>
          </a:p>
          <a:p>
            <a:pPr marL="342900" indent="-342900">
              <a:spcBef>
                <a:spcPct val="20000"/>
              </a:spcBef>
            </a:pPr>
            <a:endParaRPr lang="en-AU" sz="200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AU" sz="2000">
                <a:solidFill>
                  <a:schemeClr val="bg1"/>
                </a:solidFill>
              </a:rPr>
              <a:t>La présence d’eau diminue la Tg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AU" sz="1600">
                <a:solidFill>
                  <a:schemeClr val="bg1"/>
                </a:solidFill>
              </a:rPr>
              <a:t>Tg de la glace amorphe  =  -135</a:t>
            </a:r>
            <a:r>
              <a:rPr lang="en-AU" sz="1600" baseline="30000">
                <a:solidFill>
                  <a:schemeClr val="bg1"/>
                </a:solidFill>
              </a:rPr>
              <a:t>o</a:t>
            </a:r>
            <a:r>
              <a:rPr lang="en-AU" sz="1600">
                <a:solidFill>
                  <a:schemeClr val="bg1"/>
                </a:solidFill>
              </a:rPr>
              <a:t>C</a:t>
            </a:r>
          </a:p>
          <a:p>
            <a:pPr marL="342900" indent="-342900">
              <a:spcBef>
                <a:spcPct val="20000"/>
              </a:spcBef>
            </a:pPr>
            <a:endParaRPr lang="en-AU" sz="200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AU" sz="2000">
                <a:solidFill>
                  <a:schemeClr val="bg1"/>
                </a:solidFill>
              </a:rPr>
              <a:t>Pour un aliment, la Tg est fonction des ingrédients qui le compose mais ce n’est pas une donnée linéaire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AU" sz="200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AU" sz="2000">
                <a:solidFill>
                  <a:schemeClr val="bg1"/>
                </a:solidFill>
              </a:rPr>
              <a:t>Un aliment déshydraté devra toujours être stocké ou manipulé à une température inférieure à sa température de transition vitreuse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AU" sz="2800">
              <a:solidFill>
                <a:schemeClr val="bg1"/>
              </a:solidFill>
            </a:endParaRPr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fr-FR" smtClean="0">
                <a:solidFill>
                  <a:schemeClr val="bg1"/>
                </a:solidFill>
              </a:rPr>
              <a:t>Remarques générales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Séchage Spray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bg1"/>
                </a:solidFill>
              </a:rPr>
              <a:t>Technique la plus </a:t>
            </a:r>
            <a:r>
              <a:rPr lang="fr-FR" sz="2400" smtClean="0">
                <a:solidFill>
                  <a:schemeClr val="bg1"/>
                </a:solidFill>
              </a:rPr>
              <a:t>utilisée</a:t>
            </a:r>
            <a:r>
              <a:rPr lang="en-US" sz="2400" smtClean="0">
                <a:solidFill>
                  <a:schemeClr val="bg1"/>
                </a:solidFill>
              </a:rPr>
              <a:t> pour convertir un liquide en solide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bg1"/>
                </a:solidFill>
              </a:rPr>
              <a:t>Capacité évaporatoire importante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bg1"/>
                </a:solidFill>
              </a:rPr>
              <a:t>Production de poudre fluides, fines à granulées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bg1"/>
                </a:solidFill>
              </a:rPr>
              <a:t>Effets thermiques faibles pendant le séchage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bg1"/>
                </a:solidFill>
              </a:rPr>
              <a:t>Souplesse d’utilisation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838200" y="16002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AU" sz="2000">
                <a:solidFill>
                  <a:schemeClr val="bg1"/>
                </a:solidFill>
              </a:rPr>
              <a:t>Sécher en dessous de la température de transition vitreuse (pas toujours réalisable)</a:t>
            </a:r>
          </a:p>
          <a:p>
            <a:pPr marL="342900" indent="-342900">
              <a:spcBef>
                <a:spcPct val="20000"/>
              </a:spcBef>
            </a:pPr>
            <a:endParaRPr lang="en-AU" sz="200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AU" sz="2000">
                <a:solidFill>
                  <a:srgbClr val="FFFF00"/>
                </a:solidFill>
              </a:rPr>
              <a:t>Sécher avec des tempéraures modérées</a:t>
            </a:r>
          </a:p>
          <a:p>
            <a:pPr marL="342900" indent="-342900">
              <a:spcBef>
                <a:spcPct val="20000"/>
              </a:spcBef>
            </a:pPr>
            <a:endParaRPr lang="en-AU" sz="2000">
              <a:solidFill>
                <a:srgbClr val="FFFF0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AU" sz="2000">
                <a:solidFill>
                  <a:schemeClr val="bg1"/>
                </a:solidFill>
              </a:rPr>
              <a:t>Augmenter la Tg en ajoutant des ingrédients à haut poids moléculaire (Tg élevée) ex : maltodextrine </a:t>
            </a:r>
          </a:p>
          <a:p>
            <a:pPr marL="342900" indent="-342900">
              <a:spcBef>
                <a:spcPct val="20000"/>
              </a:spcBef>
            </a:pPr>
            <a:endParaRPr lang="en-AU" sz="200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AU" sz="2000">
                <a:solidFill>
                  <a:srgbClr val="FFFF00"/>
                </a:solidFill>
              </a:rPr>
              <a:t>Refroidir rapidement en dessous de la Tg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AU" sz="2000">
              <a:solidFill>
                <a:srgbClr val="FFFF0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AU" sz="2000">
                <a:solidFill>
                  <a:schemeClr val="bg1"/>
                </a:solidFill>
              </a:rPr>
              <a:t>Choisir un sécheur adapté au produit traité (tours “Tall form”, “FilterMat”, “Belt process”…)</a:t>
            </a: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915400" cy="1143000"/>
          </a:xfrm>
        </p:spPr>
        <p:txBody>
          <a:bodyPr/>
          <a:lstStyle/>
          <a:p>
            <a:pPr eaLnBrk="1" hangingPunct="1"/>
            <a:r>
              <a:rPr lang="fr-FR" smtClean="0">
                <a:solidFill>
                  <a:schemeClr val="bg1"/>
                </a:solidFill>
              </a:rPr>
              <a:t>Comment sécher des produits collants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2390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Séchage du lactosérum doux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7848600" cy="3962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Le </a:t>
            </a:r>
            <a:r>
              <a:rPr lang="en-US" sz="2000" dirty="0" err="1" smtClean="0">
                <a:solidFill>
                  <a:schemeClr val="bg1"/>
                </a:solidFill>
              </a:rPr>
              <a:t>lactosérum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contient</a:t>
            </a:r>
            <a:r>
              <a:rPr lang="en-US" sz="2000" dirty="0" smtClean="0">
                <a:solidFill>
                  <a:schemeClr val="bg1"/>
                </a:solidFill>
              </a:rPr>
              <a:t> du lactose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La </a:t>
            </a:r>
            <a:r>
              <a:rPr lang="en-US" sz="2000" dirty="0" err="1" smtClean="0">
                <a:solidFill>
                  <a:schemeClr val="bg1"/>
                </a:solidFill>
              </a:rPr>
              <a:t>Tg</a:t>
            </a:r>
            <a:r>
              <a:rPr lang="en-US" sz="2000" dirty="0" smtClean="0">
                <a:solidFill>
                  <a:schemeClr val="bg1"/>
                </a:solidFill>
              </a:rPr>
              <a:t> du lactose </a:t>
            </a:r>
            <a:r>
              <a:rPr lang="en-US" sz="2000" dirty="0" err="1" smtClean="0">
                <a:solidFill>
                  <a:schemeClr val="bg1"/>
                </a:solidFill>
              </a:rPr>
              <a:t>est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suffisement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élevée</a:t>
            </a:r>
            <a:r>
              <a:rPr lang="en-US" sz="2000" dirty="0" smtClean="0">
                <a:solidFill>
                  <a:schemeClr val="bg1"/>
                </a:solidFill>
              </a:rPr>
              <a:t> (101</a:t>
            </a:r>
            <a:r>
              <a:rPr lang="en-US" sz="2000" baseline="30000" dirty="0" smtClean="0">
                <a:solidFill>
                  <a:schemeClr val="bg1"/>
                </a:solidFill>
              </a:rPr>
              <a:t>o</a:t>
            </a:r>
            <a:r>
              <a:rPr lang="en-US" sz="2000" dirty="0" smtClean="0">
                <a:solidFill>
                  <a:schemeClr val="bg1"/>
                </a:solidFill>
              </a:rPr>
              <a:t>C)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Pas </a:t>
            </a:r>
            <a:r>
              <a:rPr lang="en-US" sz="2000" dirty="0" err="1" smtClean="0">
                <a:solidFill>
                  <a:schemeClr val="bg1"/>
                </a:solidFill>
              </a:rPr>
              <a:t>difficile</a:t>
            </a:r>
            <a:r>
              <a:rPr lang="en-US" sz="2000" dirty="0" smtClean="0">
                <a:solidFill>
                  <a:schemeClr val="bg1"/>
                </a:solidFill>
              </a:rPr>
              <a:t> à </a:t>
            </a:r>
            <a:r>
              <a:rPr lang="en-US" sz="2000" dirty="0" err="1" smtClean="0">
                <a:solidFill>
                  <a:schemeClr val="bg1"/>
                </a:solidFill>
              </a:rPr>
              <a:t>sécher</a:t>
            </a:r>
            <a:endParaRPr lang="en-US" sz="20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err="1" smtClean="0">
                <a:solidFill>
                  <a:schemeClr val="bg1"/>
                </a:solidFill>
              </a:rPr>
              <a:t>Problème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d’hygroscopicité</a:t>
            </a:r>
            <a:r>
              <a:rPr lang="en-US" sz="2000" dirty="0" smtClean="0">
                <a:solidFill>
                  <a:schemeClr val="bg1"/>
                </a:solidFill>
              </a:rPr>
              <a:t> de </a:t>
            </a:r>
            <a:r>
              <a:rPr lang="en-US" sz="2000" dirty="0" err="1" smtClean="0">
                <a:solidFill>
                  <a:schemeClr val="bg1"/>
                </a:solidFill>
              </a:rPr>
              <a:t>cristallisation</a:t>
            </a:r>
            <a:r>
              <a:rPr lang="en-US" sz="2000" dirty="0" smtClean="0">
                <a:solidFill>
                  <a:schemeClr val="bg1"/>
                </a:solidFill>
              </a:rPr>
              <a:t> et de </a:t>
            </a:r>
            <a:r>
              <a:rPr lang="en-US" sz="2000" dirty="0" err="1" smtClean="0">
                <a:solidFill>
                  <a:schemeClr val="bg1"/>
                </a:solidFill>
              </a:rPr>
              <a:t>mottage</a:t>
            </a:r>
            <a:r>
              <a:rPr lang="en-US" sz="2000" dirty="0" smtClean="0">
                <a:solidFill>
                  <a:schemeClr val="bg1"/>
                </a:solidFill>
              </a:rPr>
              <a:t> en </a:t>
            </a:r>
            <a:r>
              <a:rPr lang="en-US" sz="2000" dirty="0" err="1" smtClean="0">
                <a:solidFill>
                  <a:schemeClr val="bg1"/>
                </a:solidFill>
              </a:rPr>
              <a:t>cours</a:t>
            </a:r>
            <a:r>
              <a:rPr lang="en-US" sz="2000" dirty="0" smtClean="0">
                <a:solidFill>
                  <a:schemeClr val="bg1"/>
                </a:solidFill>
              </a:rPr>
              <a:t> de </a:t>
            </a:r>
            <a:r>
              <a:rPr lang="en-US" sz="2000" dirty="0" err="1" smtClean="0">
                <a:solidFill>
                  <a:schemeClr val="bg1"/>
                </a:solidFill>
              </a:rPr>
              <a:t>stockage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selon</a:t>
            </a:r>
            <a:r>
              <a:rPr lang="en-US" sz="2000" dirty="0" smtClean="0">
                <a:solidFill>
                  <a:schemeClr val="bg1"/>
                </a:solidFill>
              </a:rPr>
              <a:t> conditions de </a:t>
            </a:r>
            <a:r>
              <a:rPr lang="en-US" sz="2000" dirty="0" err="1" smtClean="0">
                <a:solidFill>
                  <a:schemeClr val="bg1"/>
                </a:solidFill>
              </a:rPr>
              <a:t>séchage</a:t>
            </a:r>
            <a:r>
              <a:rPr lang="en-US" sz="2000" dirty="0" smtClean="0">
                <a:solidFill>
                  <a:schemeClr val="bg1"/>
                </a:solidFill>
              </a:rPr>
              <a:t> (</a:t>
            </a:r>
            <a:r>
              <a:rPr lang="en-US" sz="2000" dirty="0" err="1" smtClean="0">
                <a:solidFill>
                  <a:schemeClr val="bg1"/>
                </a:solidFill>
              </a:rPr>
              <a:t>humidité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résiduelle</a:t>
            </a:r>
            <a:r>
              <a:rPr lang="en-US" sz="2000" dirty="0" smtClean="0">
                <a:solidFill>
                  <a:schemeClr val="bg1"/>
                </a:solidFill>
              </a:rPr>
              <a:t>, AW)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La </a:t>
            </a:r>
            <a:r>
              <a:rPr lang="en-US" sz="2000" dirty="0" err="1" smtClean="0">
                <a:solidFill>
                  <a:schemeClr val="bg1"/>
                </a:solidFill>
              </a:rPr>
              <a:t>Tg</a:t>
            </a:r>
            <a:r>
              <a:rPr lang="en-US" sz="2000" dirty="0" smtClean="0">
                <a:solidFill>
                  <a:schemeClr val="bg1"/>
                </a:solidFill>
              </a:rPr>
              <a:t> d’un </a:t>
            </a:r>
            <a:r>
              <a:rPr lang="en-US" sz="2000" dirty="0" err="1" smtClean="0">
                <a:solidFill>
                  <a:schemeClr val="bg1"/>
                </a:solidFill>
              </a:rPr>
              <a:t>lactosérum</a:t>
            </a:r>
            <a:r>
              <a:rPr lang="en-US" sz="2000" dirty="0" smtClean="0">
                <a:solidFill>
                  <a:schemeClr val="bg1"/>
                </a:solidFill>
              </a:rPr>
              <a:t> se </a:t>
            </a:r>
            <a:r>
              <a:rPr lang="en-US" sz="2000" dirty="0" err="1" smtClean="0">
                <a:solidFill>
                  <a:schemeClr val="bg1"/>
                </a:solidFill>
              </a:rPr>
              <a:t>situe</a:t>
            </a:r>
            <a:r>
              <a:rPr lang="en-US" sz="2000" dirty="0" smtClean="0">
                <a:solidFill>
                  <a:schemeClr val="bg1"/>
                </a:solidFill>
              </a:rPr>
              <a:t> entre 18°C et  28°C </a:t>
            </a:r>
            <a:r>
              <a:rPr lang="en-US" sz="2000" dirty="0" err="1" smtClean="0">
                <a:solidFill>
                  <a:schemeClr val="bg1"/>
                </a:solidFill>
              </a:rPr>
              <a:t>selon</a:t>
            </a:r>
            <a:r>
              <a:rPr lang="en-US" sz="2000" dirty="0" smtClean="0">
                <a:solidFill>
                  <a:schemeClr val="bg1"/>
                </a:solidFill>
              </a:rPr>
              <a:t> la </a:t>
            </a:r>
            <a:r>
              <a:rPr lang="en-US" sz="2000" dirty="0" err="1" smtClean="0">
                <a:solidFill>
                  <a:schemeClr val="bg1"/>
                </a:solidFill>
              </a:rPr>
              <a:t>qualité</a:t>
            </a:r>
            <a:r>
              <a:rPr lang="en-US" sz="2000" dirty="0" smtClean="0">
                <a:solidFill>
                  <a:schemeClr val="bg1"/>
                </a:solidFill>
              </a:rPr>
              <a:t> et la composition de la </a:t>
            </a:r>
            <a:r>
              <a:rPr lang="en-US" sz="2000" dirty="0" err="1" smtClean="0">
                <a:solidFill>
                  <a:schemeClr val="bg1"/>
                </a:solidFill>
              </a:rPr>
              <a:t>matère</a:t>
            </a:r>
            <a:r>
              <a:rPr lang="en-US" sz="2000" dirty="0" smtClean="0">
                <a:solidFill>
                  <a:schemeClr val="bg1"/>
                </a:solidFill>
              </a:rPr>
              <a:t> première et </a:t>
            </a:r>
            <a:r>
              <a:rPr lang="en-US" sz="2000" dirty="0" err="1" smtClean="0">
                <a:solidFill>
                  <a:schemeClr val="bg1"/>
                </a:solidFill>
              </a:rPr>
              <a:t>l’humidité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résiduelle</a:t>
            </a:r>
            <a:r>
              <a:rPr lang="en-US" sz="2000" dirty="0" smtClean="0">
                <a:solidFill>
                  <a:schemeClr val="bg1"/>
                </a:solidFill>
              </a:rPr>
              <a:t> du </a:t>
            </a:r>
            <a:r>
              <a:rPr lang="en-US" sz="2000" dirty="0" err="1" smtClean="0">
                <a:solidFill>
                  <a:schemeClr val="bg1"/>
                </a:solidFill>
              </a:rPr>
              <a:t>produit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fini</a:t>
            </a:r>
            <a:r>
              <a:rPr lang="en-US" sz="2000" dirty="0" smtClean="0">
                <a:solidFill>
                  <a:schemeClr val="bg1"/>
                </a:solidFill>
              </a:rPr>
              <a:t>. La </a:t>
            </a:r>
            <a:r>
              <a:rPr lang="en-US" sz="2000" dirty="0" err="1" smtClean="0">
                <a:solidFill>
                  <a:schemeClr val="bg1"/>
                </a:solidFill>
              </a:rPr>
              <a:t>Tg</a:t>
            </a:r>
            <a:r>
              <a:rPr lang="en-US" sz="2000" dirty="0" smtClean="0">
                <a:solidFill>
                  <a:schemeClr val="bg1"/>
                </a:solidFill>
              </a:rPr>
              <a:t> d’un </a:t>
            </a:r>
            <a:r>
              <a:rPr lang="en-US" sz="2000" dirty="0" err="1" smtClean="0">
                <a:solidFill>
                  <a:schemeClr val="bg1"/>
                </a:solidFill>
              </a:rPr>
              <a:t>sérum</a:t>
            </a:r>
            <a:r>
              <a:rPr lang="en-US" sz="2000" dirty="0" smtClean="0">
                <a:solidFill>
                  <a:schemeClr val="bg1"/>
                </a:solidFill>
              </a:rPr>
              <a:t> NF </a:t>
            </a:r>
            <a:r>
              <a:rPr lang="en-US" sz="2000" dirty="0" err="1" smtClean="0">
                <a:solidFill>
                  <a:schemeClr val="bg1"/>
                </a:solidFill>
              </a:rPr>
              <a:t>est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d’environ</a:t>
            </a:r>
            <a:r>
              <a:rPr lang="en-US" sz="2000" dirty="0" smtClean="0">
                <a:solidFill>
                  <a:schemeClr val="bg1"/>
                </a:solidFill>
              </a:rPr>
              <a:t> 53°C.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chemeClr val="bg1"/>
                </a:solidFill>
              </a:rPr>
              <a:t>Attention :</a:t>
            </a:r>
            <a:endParaRPr lang="fr-FR" smtClean="0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52400" y="1066800"/>
            <a:ext cx="87630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>
                <a:solidFill>
                  <a:schemeClr val="bg1"/>
                </a:solidFill>
              </a:rPr>
              <a:t>Ne pas oublier que le lactosérum contient entre autre, du lactose cristallisé et du lactose sous forme amorphe, pour un taux de lactose cristallisé de 60 à  85 %</a:t>
            </a:r>
          </a:p>
          <a:p>
            <a:pPr>
              <a:spcBef>
                <a:spcPct val="50000"/>
              </a:spcBef>
            </a:pPr>
            <a:r>
              <a:rPr lang="fr-FR" sz="2000">
                <a:solidFill>
                  <a:schemeClr val="bg1"/>
                </a:solidFill>
              </a:rPr>
              <a:t>La  courbe de collage dans le sécheur sera fonction de l’humidité relative de l’air, à un instant T, de la température de surface du produit à cet instant, de l’humidité du produit et surtout du taux de cristallisation.</a:t>
            </a:r>
          </a:p>
          <a:p>
            <a:pPr>
              <a:spcBef>
                <a:spcPct val="50000"/>
              </a:spcBef>
            </a:pPr>
            <a:r>
              <a:rPr lang="fr-FR" sz="2000">
                <a:solidFill>
                  <a:schemeClr val="bg1"/>
                </a:solidFill>
              </a:rPr>
              <a:t>La notion d’activité de l’eau, </a:t>
            </a:r>
            <a:r>
              <a:rPr lang="fr-FR" sz="2000">
                <a:solidFill>
                  <a:srgbClr val="FFFF00"/>
                </a:solidFill>
              </a:rPr>
              <a:t>aw</a:t>
            </a:r>
            <a:r>
              <a:rPr lang="fr-FR" sz="2000">
                <a:solidFill>
                  <a:schemeClr val="bg1"/>
                </a:solidFill>
              </a:rPr>
              <a:t>, permet d’estimer les conditions de séchage à adopter (courbes de sorption désorption). L’indice aw donne une indication de l’état d’équilibre du produit par rapport à l’air environnant ; il donne un état de la </a:t>
            </a:r>
            <a:r>
              <a:rPr lang="fr-FR" sz="2000">
                <a:solidFill>
                  <a:srgbClr val="FFFF00"/>
                </a:solidFill>
              </a:rPr>
              <a:t>disponibilité de l’eau</a:t>
            </a:r>
            <a:r>
              <a:rPr lang="fr-FR" sz="2000">
                <a:solidFill>
                  <a:schemeClr val="bg1"/>
                </a:solidFill>
              </a:rPr>
              <a:t> à initier des réactions : recristallisation, réaction de maillard, oxidation des MG… </a:t>
            </a:r>
            <a:r>
              <a:rPr lang="fr-FR" sz="2000">
                <a:solidFill>
                  <a:srgbClr val="FFFF00"/>
                </a:solidFill>
              </a:rPr>
              <a:t>Pour chaque produit fini, une aw limite doit être fixée</a:t>
            </a:r>
            <a:r>
              <a:rPr lang="fr-FR" sz="2000">
                <a:solidFill>
                  <a:schemeClr val="bg1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fr-FR" sz="2000">
                <a:solidFill>
                  <a:schemeClr val="bg1"/>
                </a:solidFill>
              </a:rPr>
              <a:t>Dans le cas du lactose amorphe, en cour de séchage, une cristallisation se produira si l’aw dépasse 0.39, dans un temps assez long (&gt; à 15mn) du fait de la viscosité à concentration élevée. On se situe, à ce moment sur la courbe de collage du produit. Cet effet est exploité pour obtenir des poudres non hygroscopiques à haute fluidité (Belt process, Filtermat…)</a:t>
            </a:r>
          </a:p>
          <a:p>
            <a:pPr>
              <a:spcBef>
                <a:spcPct val="50000"/>
              </a:spcBef>
            </a:pPr>
            <a:endParaRPr lang="fr-FR" sz="200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fr-FR" sz="2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Séchage du lactosérum doux</a:t>
            </a: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1295400" y="1066800"/>
            <a:ext cx="0" cy="47244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1295400" y="5791200"/>
            <a:ext cx="5715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657600" y="5867400"/>
            <a:ext cx="1590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charset="0"/>
              </a:rPr>
              <a:t>Humidité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 rot="-5400000">
            <a:off x="524669" y="3599656"/>
            <a:ext cx="600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charset="0"/>
              </a:rPr>
              <a:t>Tg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505200" y="1905000"/>
            <a:ext cx="3352800" cy="990600"/>
            <a:chOff x="2016" y="912"/>
            <a:chExt cx="2016" cy="768"/>
          </a:xfrm>
        </p:grpSpPr>
        <p:sp>
          <p:nvSpPr>
            <p:cNvPr id="24593" name="Line 8"/>
            <p:cNvSpPr>
              <a:spLocks noChangeShapeType="1"/>
            </p:cNvSpPr>
            <p:nvPr/>
          </p:nvSpPr>
          <p:spPr bwMode="auto">
            <a:xfrm flipH="1" flipV="1">
              <a:off x="2016" y="912"/>
              <a:ext cx="2016" cy="768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594" name="Text Box 9"/>
            <p:cNvSpPr txBox="1">
              <a:spLocks noChangeArrowheads="1"/>
            </p:cNvSpPr>
            <p:nvPr/>
          </p:nvSpPr>
          <p:spPr bwMode="auto">
            <a:xfrm rot="1078149">
              <a:off x="2773" y="1004"/>
              <a:ext cx="956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Arial" charset="0"/>
                </a:rPr>
                <a:t>Séchage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295400" y="3505200"/>
            <a:ext cx="5959475" cy="685800"/>
            <a:chOff x="768" y="2208"/>
            <a:chExt cx="3754" cy="432"/>
          </a:xfrm>
        </p:grpSpPr>
        <p:sp>
          <p:nvSpPr>
            <p:cNvPr id="24591" name="Line 11"/>
            <p:cNvSpPr>
              <a:spLocks noChangeShapeType="1"/>
            </p:cNvSpPr>
            <p:nvPr/>
          </p:nvSpPr>
          <p:spPr bwMode="auto">
            <a:xfrm flipH="1" flipV="1">
              <a:off x="768" y="2256"/>
              <a:ext cx="374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arrow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592" name="Text Box 12"/>
            <p:cNvSpPr txBox="1">
              <a:spLocks noChangeArrowheads="1"/>
            </p:cNvSpPr>
            <p:nvPr/>
          </p:nvSpPr>
          <p:spPr bwMode="auto">
            <a:xfrm rot="442228">
              <a:off x="2592" y="2208"/>
              <a:ext cx="193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Température des particules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295400" y="1981200"/>
            <a:ext cx="7386638" cy="2473325"/>
            <a:chOff x="816" y="1248"/>
            <a:chExt cx="4653" cy="1558"/>
          </a:xfrm>
        </p:grpSpPr>
        <p:sp>
          <p:nvSpPr>
            <p:cNvPr id="24589" name="Arc 14"/>
            <p:cNvSpPr>
              <a:spLocks/>
            </p:cNvSpPr>
            <p:nvPr/>
          </p:nvSpPr>
          <p:spPr bwMode="auto">
            <a:xfrm flipH="1" flipV="1">
              <a:off x="816" y="1248"/>
              <a:ext cx="3199" cy="1392"/>
            </a:xfrm>
            <a:custGeom>
              <a:avLst/>
              <a:gdLst>
                <a:gd name="T0" fmla="*/ 10 w 21600"/>
                <a:gd name="T1" fmla="*/ 0 h 21595"/>
                <a:gd name="T2" fmla="*/ 474 w 21600"/>
                <a:gd name="T3" fmla="*/ 90 h 21595"/>
                <a:gd name="T4" fmla="*/ 0 w 21600"/>
                <a:gd name="T5" fmla="*/ 90 h 2159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5"/>
                <a:gd name="T11" fmla="*/ 21600 w 21600"/>
                <a:gd name="T12" fmla="*/ 21595 h 215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5" fill="none" extrusionOk="0">
                  <a:moveTo>
                    <a:pt x="447" y="-1"/>
                  </a:moveTo>
                  <a:cubicBezTo>
                    <a:pt x="12199" y="242"/>
                    <a:pt x="21600" y="9839"/>
                    <a:pt x="21600" y="21595"/>
                  </a:cubicBezTo>
                </a:path>
                <a:path w="21600" h="21595" stroke="0" extrusionOk="0">
                  <a:moveTo>
                    <a:pt x="447" y="-1"/>
                  </a:moveTo>
                  <a:cubicBezTo>
                    <a:pt x="12199" y="242"/>
                    <a:pt x="21600" y="9839"/>
                    <a:pt x="21600" y="21595"/>
                  </a:cubicBezTo>
                  <a:lnTo>
                    <a:pt x="0" y="21595"/>
                  </a:lnTo>
                  <a:close/>
                </a:path>
              </a:pathLst>
            </a:cu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90" name="Text Box 15"/>
            <p:cNvSpPr txBox="1">
              <a:spLocks noChangeArrowheads="1"/>
            </p:cNvSpPr>
            <p:nvPr/>
          </p:nvSpPr>
          <p:spPr bwMode="auto">
            <a:xfrm>
              <a:off x="4105" y="2575"/>
              <a:ext cx="1364" cy="231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 i="1">
                  <a:solidFill>
                    <a:schemeClr val="bg1"/>
                  </a:solidFill>
                  <a:latin typeface="Arial" charset="0"/>
                </a:rPr>
                <a:t>Courbe de collage</a:t>
              </a:r>
            </a:p>
          </p:txBody>
        </p:sp>
      </p:grpSp>
      <p:sp>
        <p:nvSpPr>
          <p:cNvPr id="24586" name="Text Box 16"/>
          <p:cNvSpPr txBox="1">
            <a:spLocks noChangeArrowheads="1"/>
          </p:cNvSpPr>
          <p:nvPr/>
        </p:nvSpPr>
        <p:spPr bwMode="auto">
          <a:xfrm>
            <a:off x="457200" y="2681288"/>
            <a:ext cx="823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Arial" charset="0"/>
              </a:rPr>
              <a:t>101</a:t>
            </a:r>
            <a:r>
              <a:rPr lang="en-US" sz="1800" b="1" baseline="30000">
                <a:solidFill>
                  <a:schemeClr val="bg1"/>
                </a:solidFill>
                <a:latin typeface="Arial" charset="0"/>
              </a:rPr>
              <a:t>o</a:t>
            </a:r>
            <a:r>
              <a:rPr lang="en-US" sz="1800" b="1">
                <a:solidFill>
                  <a:schemeClr val="bg1"/>
                </a:solidFill>
                <a:latin typeface="Arial" charset="0"/>
              </a:rPr>
              <a:t>C</a:t>
            </a:r>
          </a:p>
        </p:txBody>
      </p:sp>
      <p:sp>
        <p:nvSpPr>
          <p:cNvPr id="24587" name="Arc 17"/>
          <p:cNvSpPr>
            <a:spLocks/>
          </p:cNvSpPr>
          <p:nvPr/>
        </p:nvSpPr>
        <p:spPr bwMode="auto">
          <a:xfrm flipH="1" flipV="1">
            <a:off x="1295400" y="2819400"/>
            <a:ext cx="4343400" cy="1981200"/>
          </a:xfrm>
          <a:custGeom>
            <a:avLst/>
            <a:gdLst>
              <a:gd name="T0" fmla="*/ 0 w 21600"/>
              <a:gd name="T1" fmla="*/ 0 h 21600"/>
              <a:gd name="T2" fmla="*/ 873385436 w 21600"/>
              <a:gd name="T3" fmla="*/ 181720047 h 21600"/>
              <a:gd name="T4" fmla="*/ 0 w 21600"/>
              <a:gd name="T5" fmla="*/ 1817200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4588" name="Text Box 18"/>
          <p:cNvSpPr txBox="1">
            <a:spLocks noChangeArrowheads="1"/>
          </p:cNvSpPr>
          <p:nvPr/>
        </p:nvSpPr>
        <p:spPr bwMode="auto">
          <a:xfrm>
            <a:off x="5943600" y="4648200"/>
            <a:ext cx="132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Arial" charset="0"/>
              </a:rPr>
              <a:t>Courbe Tg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991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Séchage</a:t>
            </a:r>
            <a:r>
              <a:rPr lang="en-US" sz="3200" smtClean="0">
                <a:solidFill>
                  <a:schemeClr val="bg1"/>
                </a:solidFill>
              </a:rPr>
              <a:t> </a:t>
            </a:r>
            <a:r>
              <a:rPr lang="en-US" smtClean="0">
                <a:solidFill>
                  <a:schemeClr val="bg1"/>
                </a:solidFill>
              </a:rPr>
              <a:t>du lactosérum acide ou hydrolysé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bg1"/>
                </a:solidFill>
              </a:rPr>
              <a:t>Presence d’acide lactique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bg1"/>
                </a:solidFill>
              </a:rPr>
              <a:t>Tg de l’acide lactique -60</a:t>
            </a:r>
            <a:r>
              <a:rPr lang="en-US" sz="2400" baseline="30000" smtClean="0">
                <a:solidFill>
                  <a:schemeClr val="bg1"/>
                </a:solidFill>
              </a:rPr>
              <a:t>o</a:t>
            </a:r>
            <a:r>
              <a:rPr lang="en-US" sz="2400" smtClean="0">
                <a:solidFill>
                  <a:schemeClr val="bg1"/>
                </a:solidFill>
              </a:rPr>
              <a:t>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bg1"/>
                </a:solidFill>
              </a:rPr>
              <a:t>Réduction dramatique  de la Tg du lactosérum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bg1"/>
                </a:solidFill>
              </a:rPr>
              <a:t>Problèmes de collage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bg1"/>
                </a:solidFill>
              </a:rPr>
              <a:t>Lactosérum hydrolysé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chemeClr val="bg1"/>
                </a:solidFill>
              </a:rPr>
              <a:t>Lactose </a:t>
            </a:r>
            <a:r>
              <a:rPr lang="en-US" sz="2000" smtClean="0">
                <a:solidFill>
                  <a:schemeClr val="bg1"/>
                </a:solidFill>
                <a:sym typeface="Monotype Sorts" pitchFamily="2" charset="2"/>
              </a:rPr>
              <a:t></a:t>
            </a:r>
            <a:r>
              <a:rPr lang="en-US" sz="2000" smtClean="0">
                <a:solidFill>
                  <a:schemeClr val="bg1"/>
                </a:solidFill>
              </a:rPr>
              <a:t> glucose (Tg=31</a:t>
            </a:r>
            <a:r>
              <a:rPr lang="en-US" sz="2000" baseline="30000" smtClean="0">
                <a:solidFill>
                  <a:schemeClr val="bg1"/>
                </a:solidFill>
              </a:rPr>
              <a:t>o</a:t>
            </a:r>
            <a:r>
              <a:rPr lang="en-US" sz="2000" smtClean="0">
                <a:solidFill>
                  <a:schemeClr val="bg1"/>
                </a:solidFill>
              </a:rPr>
              <a:t>C) + galactose (Tg=32</a:t>
            </a:r>
            <a:r>
              <a:rPr lang="en-US" sz="2000" baseline="30000" smtClean="0">
                <a:solidFill>
                  <a:schemeClr val="bg1"/>
                </a:solidFill>
              </a:rPr>
              <a:t>o</a:t>
            </a:r>
            <a:r>
              <a:rPr lang="en-US" sz="2000" smtClean="0">
                <a:solidFill>
                  <a:schemeClr val="bg1"/>
                </a:solidFill>
              </a:rPr>
              <a:t>C)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FFFF00"/>
                </a:solidFill>
              </a:rPr>
              <a:t>Difficile à sécher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3"/>
          <p:cNvSpPr>
            <a:spLocks noChangeShapeType="1"/>
          </p:cNvSpPr>
          <p:nvPr/>
        </p:nvSpPr>
        <p:spPr bwMode="auto">
          <a:xfrm>
            <a:off x="1371600" y="1295400"/>
            <a:ext cx="0" cy="47244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6627" name="Line 4"/>
          <p:cNvSpPr>
            <a:spLocks noChangeShapeType="1"/>
          </p:cNvSpPr>
          <p:nvPr/>
        </p:nvSpPr>
        <p:spPr bwMode="auto">
          <a:xfrm>
            <a:off x="1371600" y="6019800"/>
            <a:ext cx="5715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3917950" y="6019800"/>
            <a:ext cx="1590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charset="0"/>
              </a:rPr>
              <a:t>Humidité</a:t>
            </a: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 rot="-5400000">
            <a:off x="645319" y="2859881"/>
            <a:ext cx="600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charset="0"/>
              </a:rPr>
              <a:t>Tg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295400" y="2590800"/>
            <a:ext cx="5959475" cy="685800"/>
            <a:chOff x="768" y="2208"/>
            <a:chExt cx="3754" cy="432"/>
          </a:xfrm>
        </p:grpSpPr>
        <p:sp>
          <p:nvSpPr>
            <p:cNvPr id="26640" name="Line 8"/>
            <p:cNvSpPr>
              <a:spLocks noChangeShapeType="1"/>
            </p:cNvSpPr>
            <p:nvPr/>
          </p:nvSpPr>
          <p:spPr bwMode="auto">
            <a:xfrm flipH="1" flipV="1">
              <a:off x="768" y="2256"/>
              <a:ext cx="374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arrow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641" name="Text Box 9"/>
            <p:cNvSpPr txBox="1">
              <a:spLocks noChangeArrowheads="1"/>
            </p:cNvSpPr>
            <p:nvPr/>
          </p:nvSpPr>
          <p:spPr bwMode="auto">
            <a:xfrm rot="442228">
              <a:off x="2592" y="2208"/>
              <a:ext cx="193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Temperature des particules</a:t>
              </a:r>
            </a:p>
          </p:txBody>
        </p:sp>
      </p:grpSp>
      <p:sp>
        <p:nvSpPr>
          <p:cNvPr id="26631" name="Text Box 10"/>
          <p:cNvSpPr txBox="1">
            <a:spLocks noChangeArrowheads="1"/>
          </p:cNvSpPr>
          <p:nvPr/>
        </p:nvSpPr>
        <p:spPr bwMode="auto">
          <a:xfrm>
            <a:off x="457200" y="1447800"/>
            <a:ext cx="823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Arial" charset="0"/>
              </a:rPr>
              <a:t>101</a:t>
            </a:r>
            <a:r>
              <a:rPr lang="en-US" sz="1800" b="1" baseline="30000">
                <a:solidFill>
                  <a:schemeClr val="bg1"/>
                </a:solidFill>
                <a:latin typeface="Arial" charset="0"/>
              </a:rPr>
              <a:t>o</a:t>
            </a:r>
            <a:r>
              <a:rPr lang="en-US" sz="1800" b="1">
                <a:solidFill>
                  <a:schemeClr val="bg1"/>
                </a:solidFill>
                <a:latin typeface="Arial" charset="0"/>
              </a:rPr>
              <a:t>C</a:t>
            </a:r>
          </a:p>
        </p:txBody>
      </p:sp>
      <p:sp>
        <p:nvSpPr>
          <p:cNvPr id="26632" name="Arc 11"/>
          <p:cNvSpPr>
            <a:spLocks/>
          </p:cNvSpPr>
          <p:nvPr/>
        </p:nvSpPr>
        <p:spPr bwMode="auto">
          <a:xfrm flipH="1" flipV="1">
            <a:off x="1371600" y="1676400"/>
            <a:ext cx="4343400" cy="1981200"/>
          </a:xfrm>
          <a:custGeom>
            <a:avLst/>
            <a:gdLst>
              <a:gd name="T0" fmla="*/ 0 w 21600"/>
              <a:gd name="T1" fmla="*/ 0 h 21600"/>
              <a:gd name="T2" fmla="*/ 873385436 w 21600"/>
              <a:gd name="T3" fmla="*/ 181720047 h 21600"/>
              <a:gd name="T4" fmla="*/ 0 w 21600"/>
              <a:gd name="T5" fmla="*/ 1817200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633" name="Text Box 12"/>
          <p:cNvSpPr txBox="1">
            <a:spLocks noChangeArrowheads="1"/>
          </p:cNvSpPr>
          <p:nvPr/>
        </p:nvSpPr>
        <p:spPr bwMode="auto">
          <a:xfrm>
            <a:off x="5943600" y="3429000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Arial" charset="0"/>
              </a:rPr>
              <a:t>Courbe Tg du lactose</a:t>
            </a:r>
          </a:p>
        </p:txBody>
      </p:sp>
      <p:sp>
        <p:nvSpPr>
          <p:cNvPr id="26634" name="Arc 13"/>
          <p:cNvSpPr>
            <a:spLocks/>
          </p:cNvSpPr>
          <p:nvPr/>
        </p:nvSpPr>
        <p:spPr bwMode="auto">
          <a:xfrm flipH="1" flipV="1">
            <a:off x="1371600" y="3733800"/>
            <a:ext cx="4343400" cy="1981200"/>
          </a:xfrm>
          <a:custGeom>
            <a:avLst/>
            <a:gdLst>
              <a:gd name="T0" fmla="*/ 0 w 21600"/>
              <a:gd name="T1" fmla="*/ 0 h 21600"/>
              <a:gd name="T2" fmla="*/ 873385436 w 21600"/>
              <a:gd name="T3" fmla="*/ 181720047 h 21600"/>
              <a:gd name="T4" fmla="*/ 0 w 21600"/>
              <a:gd name="T5" fmla="*/ 1817200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635" name="Text Box 14"/>
          <p:cNvSpPr txBox="1">
            <a:spLocks noChangeArrowheads="1"/>
          </p:cNvSpPr>
          <p:nvPr/>
        </p:nvSpPr>
        <p:spPr bwMode="auto">
          <a:xfrm>
            <a:off x="609600" y="3581400"/>
            <a:ext cx="696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Arial" charset="0"/>
              </a:rPr>
              <a:t>32</a:t>
            </a:r>
            <a:r>
              <a:rPr lang="en-US" sz="1800" b="1" baseline="30000">
                <a:solidFill>
                  <a:schemeClr val="bg1"/>
                </a:solidFill>
                <a:latin typeface="Arial" charset="0"/>
              </a:rPr>
              <a:t>o</a:t>
            </a:r>
            <a:r>
              <a:rPr lang="en-US" sz="1800" b="1">
                <a:solidFill>
                  <a:schemeClr val="bg1"/>
                </a:solidFill>
                <a:latin typeface="Arial" charset="0"/>
              </a:rPr>
              <a:t>C</a:t>
            </a:r>
          </a:p>
        </p:txBody>
      </p:sp>
      <p:sp>
        <p:nvSpPr>
          <p:cNvPr id="26636" name="Text Box 15"/>
          <p:cNvSpPr txBox="1">
            <a:spLocks noChangeArrowheads="1"/>
          </p:cNvSpPr>
          <p:nvPr/>
        </p:nvSpPr>
        <p:spPr bwMode="auto">
          <a:xfrm>
            <a:off x="5302250" y="5319713"/>
            <a:ext cx="366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Arial" charset="0"/>
              </a:rPr>
              <a:t>Courbe Tg du lactose hydrolysé</a:t>
            </a:r>
          </a:p>
        </p:txBody>
      </p:sp>
      <p:sp>
        <p:nvSpPr>
          <p:cNvPr id="26637" name="Line 16"/>
          <p:cNvSpPr>
            <a:spLocks noChangeShapeType="1"/>
          </p:cNvSpPr>
          <p:nvPr/>
        </p:nvSpPr>
        <p:spPr bwMode="auto">
          <a:xfrm>
            <a:off x="3962400" y="3657600"/>
            <a:ext cx="0" cy="1676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6638" name="Text Box 17"/>
          <p:cNvSpPr txBox="1">
            <a:spLocks noChangeArrowheads="1"/>
          </p:cNvSpPr>
          <p:nvPr/>
        </p:nvSpPr>
        <p:spPr bwMode="auto">
          <a:xfrm>
            <a:off x="4038600" y="4329113"/>
            <a:ext cx="1314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Arial" charset="0"/>
              </a:rPr>
              <a:t>Hydrolyse</a:t>
            </a:r>
          </a:p>
        </p:txBody>
      </p:sp>
      <p:sp>
        <p:nvSpPr>
          <p:cNvPr id="26639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pPr eaLnBrk="1" hangingPunct="1"/>
            <a:r>
              <a:rPr lang="fr-FR" smtClean="0">
                <a:solidFill>
                  <a:schemeClr val="bg1"/>
                </a:solidFill>
              </a:rPr>
              <a:t>Séchage de lactosérum hydrolysé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086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Exemple : séchage du miel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Composition</a:t>
            </a:r>
          </a:p>
          <a:p>
            <a:pPr lvl="3" eaLnBrk="1" hangingPunct="1">
              <a:buFontTx/>
              <a:buNone/>
            </a:pPr>
            <a:r>
              <a:rPr lang="en-US" sz="2800" smtClean="0">
                <a:solidFill>
                  <a:schemeClr val="bg1"/>
                </a:solidFill>
              </a:rPr>
              <a:t>Glucose</a:t>
            </a:r>
          </a:p>
          <a:p>
            <a:pPr lvl="3" eaLnBrk="1" hangingPunct="1">
              <a:buFontTx/>
              <a:buNone/>
            </a:pPr>
            <a:r>
              <a:rPr lang="en-US" sz="2800" smtClean="0">
                <a:solidFill>
                  <a:schemeClr val="bg1"/>
                </a:solidFill>
              </a:rPr>
              <a:t>Fructose</a:t>
            </a:r>
          </a:p>
          <a:p>
            <a:pPr lvl="3" eaLnBrk="1" hangingPunct="1">
              <a:buFontTx/>
              <a:buNone/>
            </a:pPr>
            <a:r>
              <a:rPr lang="en-US" sz="2800" smtClean="0">
                <a:solidFill>
                  <a:schemeClr val="bg1"/>
                </a:solidFill>
              </a:rPr>
              <a:t>(Sucrose, Maltose)</a:t>
            </a:r>
          </a:p>
          <a:p>
            <a:pPr lvl="3" eaLnBrk="1" hangingPunct="1">
              <a:buFontTx/>
              <a:buNone/>
            </a:pPr>
            <a:endParaRPr lang="en-US" sz="2800" smtClean="0">
              <a:solidFill>
                <a:schemeClr val="bg1"/>
              </a:solidFill>
            </a:endParaRP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Impossible de sécher à cause d’une Tg très basse (&lt;20</a:t>
            </a:r>
            <a:r>
              <a:rPr lang="en-US" baseline="30000" smtClean="0">
                <a:solidFill>
                  <a:schemeClr val="bg1"/>
                </a:solidFill>
              </a:rPr>
              <a:t>o</a:t>
            </a:r>
            <a:r>
              <a:rPr lang="en-US" smtClean="0">
                <a:solidFill>
                  <a:schemeClr val="bg1"/>
                </a:solidFill>
              </a:rPr>
              <a:t>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152400"/>
            <a:ext cx="8915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Exemple théorique</a:t>
            </a:r>
            <a:r>
              <a:rPr lang="en-US" sz="2800" b="1" smtClean="0">
                <a:solidFill>
                  <a:schemeClr val="bg1"/>
                </a:solidFill>
              </a:rPr>
              <a:t> </a:t>
            </a:r>
            <a:r>
              <a:rPr lang="en-US" sz="2800" smtClean="0">
                <a:solidFill>
                  <a:schemeClr val="bg1"/>
                </a:solidFill>
              </a:rPr>
              <a:t>:</a:t>
            </a:r>
            <a:r>
              <a:rPr lang="en-US" sz="2800" b="1" smtClean="0">
                <a:solidFill>
                  <a:schemeClr val="bg1"/>
                </a:solidFill>
              </a:rPr>
              <a:t> </a:t>
            </a:r>
            <a:r>
              <a:rPr lang="en-US" smtClean="0">
                <a:solidFill>
                  <a:schemeClr val="bg1"/>
                </a:solidFill>
              </a:rPr>
              <a:t>séchage de miel</a:t>
            </a: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1066800" y="1066800"/>
            <a:ext cx="0" cy="47244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1066800" y="5791200"/>
            <a:ext cx="5715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8677" name="Arc 5"/>
          <p:cNvSpPr>
            <a:spLocks/>
          </p:cNvSpPr>
          <p:nvPr/>
        </p:nvSpPr>
        <p:spPr bwMode="auto">
          <a:xfrm flipH="1" flipV="1">
            <a:off x="1066800" y="4800600"/>
            <a:ext cx="4041775" cy="890588"/>
          </a:xfrm>
          <a:custGeom>
            <a:avLst/>
            <a:gdLst>
              <a:gd name="T0" fmla="*/ 0 w 21600"/>
              <a:gd name="T1" fmla="*/ 0 h 21600"/>
              <a:gd name="T2" fmla="*/ 756293483 w 21600"/>
              <a:gd name="T3" fmla="*/ 36719765 h 21600"/>
              <a:gd name="T4" fmla="*/ 0 w 21600"/>
              <a:gd name="T5" fmla="*/ 3671976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257800" y="5410200"/>
            <a:ext cx="161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solidFill>
                  <a:srgbClr val="FF0000"/>
                </a:solidFill>
                <a:latin typeface="Arial" charset="0"/>
              </a:rPr>
              <a:t>1 : courbe Tg</a:t>
            </a:r>
          </a:p>
        </p:txBody>
      </p:sp>
      <p:grpSp>
        <p:nvGrpSpPr>
          <p:cNvPr id="28679" name="Group 7"/>
          <p:cNvGrpSpPr>
            <a:grpSpLocks/>
          </p:cNvGrpSpPr>
          <p:nvPr/>
        </p:nvGrpSpPr>
        <p:grpSpPr bwMode="auto">
          <a:xfrm>
            <a:off x="1066800" y="3962400"/>
            <a:ext cx="8020050" cy="1581150"/>
            <a:chOff x="816" y="816"/>
            <a:chExt cx="5052" cy="2562"/>
          </a:xfrm>
        </p:grpSpPr>
        <p:sp>
          <p:nvSpPr>
            <p:cNvPr id="28699" name="Arc 8"/>
            <p:cNvSpPr>
              <a:spLocks/>
            </p:cNvSpPr>
            <p:nvPr/>
          </p:nvSpPr>
          <p:spPr bwMode="auto">
            <a:xfrm flipH="1" flipV="1">
              <a:off x="816" y="816"/>
              <a:ext cx="3408" cy="2064"/>
            </a:xfrm>
            <a:custGeom>
              <a:avLst/>
              <a:gdLst>
                <a:gd name="T0" fmla="*/ 11 w 21600"/>
                <a:gd name="T1" fmla="*/ 0 h 21595"/>
                <a:gd name="T2" fmla="*/ 538 w 21600"/>
                <a:gd name="T3" fmla="*/ 197 h 21595"/>
                <a:gd name="T4" fmla="*/ 0 w 21600"/>
                <a:gd name="T5" fmla="*/ 197 h 2159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5"/>
                <a:gd name="T11" fmla="*/ 21600 w 21600"/>
                <a:gd name="T12" fmla="*/ 21595 h 215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5" fill="none" extrusionOk="0">
                  <a:moveTo>
                    <a:pt x="447" y="-1"/>
                  </a:moveTo>
                  <a:cubicBezTo>
                    <a:pt x="12199" y="242"/>
                    <a:pt x="21600" y="9839"/>
                    <a:pt x="21600" y="21595"/>
                  </a:cubicBezTo>
                </a:path>
                <a:path w="21600" h="21595" stroke="0" extrusionOk="0">
                  <a:moveTo>
                    <a:pt x="447" y="-1"/>
                  </a:moveTo>
                  <a:cubicBezTo>
                    <a:pt x="12199" y="242"/>
                    <a:pt x="21600" y="9839"/>
                    <a:pt x="21600" y="21595"/>
                  </a:cubicBezTo>
                  <a:lnTo>
                    <a:pt x="0" y="21595"/>
                  </a:lnTo>
                  <a:close/>
                </a:path>
              </a:pathLst>
            </a:cu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700" name="Text Box 9"/>
            <p:cNvSpPr txBox="1">
              <a:spLocks noChangeArrowheads="1"/>
            </p:cNvSpPr>
            <p:nvPr/>
          </p:nvSpPr>
          <p:spPr bwMode="auto">
            <a:xfrm>
              <a:off x="4320" y="2784"/>
              <a:ext cx="1548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 i="1">
                  <a:solidFill>
                    <a:srgbClr val="FF0000"/>
                  </a:solidFill>
                  <a:latin typeface="Arial" charset="0"/>
                </a:rPr>
                <a:t>1 : courbe de collage</a:t>
              </a:r>
            </a:p>
          </p:txBody>
        </p:sp>
      </p:grpSp>
      <p:sp>
        <p:nvSpPr>
          <p:cNvPr id="28680" name="Text Box 10"/>
          <p:cNvSpPr txBox="1">
            <a:spLocks noChangeArrowheads="1"/>
          </p:cNvSpPr>
          <p:nvPr/>
        </p:nvSpPr>
        <p:spPr bwMode="auto">
          <a:xfrm>
            <a:off x="3429000" y="5867400"/>
            <a:ext cx="1590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charset="0"/>
              </a:rPr>
              <a:t>Humidité</a:t>
            </a:r>
          </a:p>
        </p:txBody>
      </p:sp>
      <p:sp>
        <p:nvSpPr>
          <p:cNvPr id="28681" name="Text Box 11"/>
          <p:cNvSpPr txBox="1">
            <a:spLocks noChangeArrowheads="1"/>
          </p:cNvSpPr>
          <p:nvPr/>
        </p:nvSpPr>
        <p:spPr bwMode="auto">
          <a:xfrm rot="-5400000">
            <a:off x="416719" y="3599656"/>
            <a:ext cx="600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charset="0"/>
              </a:rPr>
              <a:t>Tg</a:t>
            </a:r>
          </a:p>
        </p:txBody>
      </p:sp>
      <p:grpSp>
        <p:nvGrpSpPr>
          <p:cNvPr id="28682" name="Group 12"/>
          <p:cNvGrpSpPr>
            <a:grpSpLocks/>
          </p:cNvGrpSpPr>
          <p:nvPr/>
        </p:nvGrpSpPr>
        <p:grpSpPr bwMode="auto">
          <a:xfrm>
            <a:off x="3276600" y="1676400"/>
            <a:ext cx="3352800" cy="990600"/>
            <a:chOff x="2016" y="912"/>
            <a:chExt cx="2016" cy="768"/>
          </a:xfrm>
        </p:grpSpPr>
        <p:sp>
          <p:nvSpPr>
            <p:cNvPr id="28697" name="Line 13"/>
            <p:cNvSpPr>
              <a:spLocks noChangeShapeType="1"/>
            </p:cNvSpPr>
            <p:nvPr/>
          </p:nvSpPr>
          <p:spPr bwMode="auto">
            <a:xfrm flipH="1" flipV="1">
              <a:off x="2016" y="912"/>
              <a:ext cx="2016" cy="768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98" name="Text Box 14"/>
            <p:cNvSpPr txBox="1">
              <a:spLocks noChangeArrowheads="1"/>
            </p:cNvSpPr>
            <p:nvPr/>
          </p:nvSpPr>
          <p:spPr bwMode="auto">
            <a:xfrm rot="1078149">
              <a:off x="2773" y="1004"/>
              <a:ext cx="956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Arial" charset="0"/>
                </a:rPr>
                <a:t>Séchage</a:t>
              </a:r>
            </a:p>
          </p:txBody>
        </p:sp>
      </p:grpSp>
      <p:grpSp>
        <p:nvGrpSpPr>
          <p:cNvPr id="28683" name="Group 15"/>
          <p:cNvGrpSpPr>
            <a:grpSpLocks/>
          </p:cNvGrpSpPr>
          <p:nvPr/>
        </p:nvGrpSpPr>
        <p:grpSpPr bwMode="auto">
          <a:xfrm>
            <a:off x="1905000" y="4648200"/>
            <a:ext cx="1103313" cy="685800"/>
            <a:chOff x="3216" y="2784"/>
            <a:chExt cx="695" cy="624"/>
          </a:xfrm>
        </p:grpSpPr>
        <p:sp>
          <p:nvSpPr>
            <p:cNvPr id="28695" name="Line 16"/>
            <p:cNvSpPr>
              <a:spLocks noChangeShapeType="1"/>
            </p:cNvSpPr>
            <p:nvPr/>
          </p:nvSpPr>
          <p:spPr bwMode="auto">
            <a:xfrm>
              <a:off x="3216" y="2784"/>
              <a:ext cx="0" cy="624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96" name="Text Box 17"/>
            <p:cNvSpPr txBox="1">
              <a:spLocks noChangeArrowheads="1"/>
            </p:cNvSpPr>
            <p:nvPr/>
          </p:nvSpPr>
          <p:spPr bwMode="auto">
            <a:xfrm>
              <a:off x="3264" y="3025"/>
              <a:ext cx="647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chemeClr val="bg1"/>
                  </a:solidFill>
                  <a:latin typeface="Arial" charset="0"/>
                </a:rPr>
                <a:t>10-20</a:t>
              </a:r>
              <a:r>
                <a:rPr lang="en-US" sz="1800" b="1" baseline="30000">
                  <a:solidFill>
                    <a:schemeClr val="bg1"/>
                  </a:solidFill>
                  <a:latin typeface="Arial" charset="0"/>
                </a:rPr>
                <a:t>o</a:t>
              </a:r>
              <a:r>
                <a:rPr lang="en-US" sz="1800" b="1">
                  <a:solidFill>
                    <a:schemeClr val="bg1"/>
                  </a:solidFill>
                  <a:latin typeface="Arial" charset="0"/>
                </a:rPr>
                <a:t>C</a:t>
              </a:r>
            </a:p>
          </p:txBody>
        </p:sp>
      </p:grpSp>
      <p:grpSp>
        <p:nvGrpSpPr>
          <p:cNvPr id="28684" name="Group 18"/>
          <p:cNvGrpSpPr>
            <a:grpSpLocks/>
          </p:cNvGrpSpPr>
          <p:nvPr/>
        </p:nvGrpSpPr>
        <p:grpSpPr bwMode="auto">
          <a:xfrm>
            <a:off x="990600" y="2667000"/>
            <a:ext cx="5959475" cy="685800"/>
            <a:chOff x="768" y="2208"/>
            <a:chExt cx="3754" cy="432"/>
          </a:xfrm>
        </p:grpSpPr>
        <p:sp>
          <p:nvSpPr>
            <p:cNvPr id="28693" name="Line 19"/>
            <p:cNvSpPr>
              <a:spLocks noChangeShapeType="1"/>
            </p:cNvSpPr>
            <p:nvPr/>
          </p:nvSpPr>
          <p:spPr bwMode="auto">
            <a:xfrm flipH="1" flipV="1">
              <a:off x="768" y="2256"/>
              <a:ext cx="374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arrow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94" name="Text Box 20"/>
            <p:cNvSpPr txBox="1">
              <a:spLocks noChangeArrowheads="1"/>
            </p:cNvSpPr>
            <p:nvPr/>
          </p:nvSpPr>
          <p:spPr bwMode="auto">
            <a:xfrm rot="442228">
              <a:off x="2592" y="2208"/>
              <a:ext cx="193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Temperature des particules</a:t>
              </a:r>
            </a:p>
          </p:txBody>
        </p:sp>
      </p:grpSp>
      <p:sp>
        <p:nvSpPr>
          <p:cNvPr id="28685" name="Text Box 21"/>
          <p:cNvSpPr txBox="1">
            <a:spLocks noChangeArrowheads="1"/>
          </p:cNvSpPr>
          <p:nvPr/>
        </p:nvSpPr>
        <p:spPr bwMode="auto">
          <a:xfrm>
            <a:off x="304800" y="4648200"/>
            <a:ext cx="696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Arial" charset="0"/>
              </a:rPr>
              <a:t>20</a:t>
            </a:r>
            <a:r>
              <a:rPr lang="en-US" sz="1800" b="1" baseline="30000">
                <a:solidFill>
                  <a:schemeClr val="bg1"/>
                </a:solidFill>
                <a:latin typeface="Arial" charset="0"/>
              </a:rPr>
              <a:t>o</a:t>
            </a:r>
            <a:r>
              <a:rPr lang="en-US" sz="1800" b="1">
                <a:solidFill>
                  <a:schemeClr val="bg1"/>
                </a:solidFill>
                <a:latin typeface="Arial" charset="0"/>
              </a:rPr>
              <a:t>C</a:t>
            </a:r>
          </a:p>
        </p:txBody>
      </p:sp>
      <p:grpSp>
        <p:nvGrpSpPr>
          <p:cNvPr id="28686" name="Group 22"/>
          <p:cNvGrpSpPr>
            <a:grpSpLocks/>
          </p:cNvGrpSpPr>
          <p:nvPr/>
        </p:nvGrpSpPr>
        <p:grpSpPr bwMode="auto">
          <a:xfrm>
            <a:off x="1066800" y="1981200"/>
            <a:ext cx="7716838" cy="2473325"/>
            <a:chOff x="816" y="1248"/>
            <a:chExt cx="4861" cy="1558"/>
          </a:xfrm>
        </p:grpSpPr>
        <p:sp>
          <p:nvSpPr>
            <p:cNvPr id="28691" name="Arc 23"/>
            <p:cNvSpPr>
              <a:spLocks/>
            </p:cNvSpPr>
            <p:nvPr/>
          </p:nvSpPr>
          <p:spPr bwMode="auto">
            <a:xfrm flipH="1" flipV="1">
              <a:off x="816" y="1248"/>
              <a:ext cx="3199" cy="1392"/>
            </a:xfrm>
            <a:custGeom>
              <a:avLst/>
              <a:gdLst>
                <a:gd name="T0" fmla="*/ 10 w 21600"/>
                <a:gd name="T1" fmla="*/ 0 h 21595"/>
                <a:gd name="T2" fmla="*/ 474 w 21600"/>
                <a:gd name="T3" fmla="*/ 90 h 21595"/>
                <a:gd name="T4" fmla="*/ 0 w 21600"/>
                <a:gd name="T5" fmla="*/ 90 h 2159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5"/>
                <a:gd name="T11" fmla="*/ 21600 w 21600"/>
                <a:gd name="T12" fmla="*/ 21595 h 215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5" fill="none" extrusionOk="0">
                  <a:moveTo>
                    <a:pt x="447" y="-1"/>
                  </a:moveTo>
                  <a:cubicBezTo>
                    <a:pt x="12199" y="242"/>
                    <a:pt x="21600" y="9839"/>
                    <a:pt x="21600" y="21595"/>
                  </a:cubicBezTo>
                </a:path>
                <a:path w="21600" h="21595" stroke="0" extrusionOk="0">
                  <a:moveTo>
                    <a:pt x="447" y="-1"/>
                  </a:moveTo>
                  <a:cubicBezTo>
                    <a:pt x="12199" y="242"/>
                    <a:pt x="21600" y="9839"/>
                    <a:pt x="21600" y="21595"/>
                  </a:cubicBezTo>
                  <a:lnTo>
                    <a:pt x="0" y="21595"/>
                  </a:lnTo>
                  <a:close/>
                </a:path>
              </a:pathLst>
            </a:cu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692" name="Text Box 24"/>
            <p:cNvSpPr txBox="1">
              <a:spLocks noChangeArrowheads="1"/>
            </p:cNvSpPr>
            <p:nvPr/>
          </p:nvSpPr>
          <p:spPr bwMode="auto">
            <a:xfrm>
              <a:off x="4105" y="2575"/>
              <a:ext cx="1572" cy="231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 i="1">
                  <a:solidFill>
                    <a:srgbClr val="FFFF00"/>
                  </a:solidFill>
                  <a:latin typeface="Arial" charset="0"/>
                </a:rPr>
                <a:t>2 : Courbe de collage</a:t>
              </a:r>
            </a:p>
          </p:txBody>
        </p:sp>
      </p:grpSp>
      <p:sp>
        <p:nvSpPr>
          <p:cNvPr id="28687" name="Text Box 25"/>
          <p:cNvSpPr txBox="1">
            <a:spLocks noChangeArrowheads="1"/>
          </p:cNvSpPr>
          <p:nvPr/>
        </p:nvSpPr>
        <p:spPr bwMode="auto">
          <a:xfrm>
            <a:off x="304800" y="2605088"/>
            <a:ext cx="696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Arial" charset="0"/>
              </a:rPr>
              <a:t>50</a:t>
            </a:r>
            <a:r>
              <a:rPr lang="en-US" sz="1800" b="1" baseline="30000">
                <a:solidFill>
                  <a:schemeClr val="bg1"/>
                </a:solidFill>
                <a:latin typeface="Arial" charset="0"/>
              </a:rPr>
              <a:t>o</a:t>
            </a:r>
            <a:r>
              <a:rPr lang="en-US" sz="1800" b="1">
                <a:solidFill>
                  <a:schemeClr val="bg1"/>
                </a:solidFill>
                <a:latin typeface="Arial" charset="0"/>
              </a:rPr>
              <a:t>C</a:t>
            </a:r>
          </a:p>
        </p:txBody>
      </p:sp>
      <p:grpSp>
        <p:nvGrpSpPr>
          <p:cNvPr id="28688" name="Group 26"/>
          <p:cNvGrpSpPr>
            <a:grpSpLocks/>
          </p:cNvGrpSpPr>
          <p:nvPr/>
        </p:nvGrpSpPr>
        <p:grpSpPr bwMode="auto">
          <a:xfrm>
            <a:off x="1066800" y="2819400"/>
            <a:ext cx="7854950" cy="2317750"/>
            <a:chOff x="816" y="1776"/>
            <a:chExt cx="4948" cy="1460"/>
          </a:xfrm>
        </p:grpSpPr>
        <p:sp>
          <p:nvSpPr>
            <p:cNvPr id="28689" name="Arc 27"/>
            <p:cNvSpPr>
              <a:spLocks/>
            </p:cNvSpPr>
            <p:nvPr/>
          </p:nvSpPr>
          <p:spPr bwMode="auto">
            <a:xfrm flipH="1" flipV="1">
              <a:off x="816" y="1776"/>
              <a:ext cx="2736" cy="1248"/>
            </a:xfrm>
            <a:custGeom>
              <a:avLst/>
              <a:gdLst>
                <a:gd name="T0" fmla="*/ 0 w 21600"/>
                <a:gd name="T1" fmla="*/ 0 h 21600"/>
                <a:gd name="T2" fmla="*/ 347 w 21600"/>
                <a:gd name="T3" fmla="*/ 72 h 21600"/>
                <a:gd name="T4" fmla="*/ 0 w 21600"/>
                <a:gd name="T5" fmla="*/ 7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690" name="Text Box 28"/>
            <p:cNvSpPr txBox="1">
              <a:spLocks noChangeArrowheads="1"/>
            </p:cNvSpPr>
            <p:nvPr/>
          </p:nvSpPr>
          <p:spPr bwMode="auto">
            <a:xfrm>
              <a:off x="3696" y="2832"/>
              <a:ext cx="20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FFFF00"/>
                  </a:solidFill>
                  <a:latin typeface="Arial" charset="0"/>
                </a:rPr>
                <a:t>2 : Courbe Tg après addition</a:t>
              </a:r>
            </a:p>
            <a:p>
              <a:r>
                <a:rPr lang="en-US" sz="1800" b="1">
                  <a:solidFill>
                    <a:srgbClr val="FFFF00"/>
                  </a:solidFill>
                  <a:latin typeface="Arial" charset="0"/>
                </a:rPr>
                <a:t> de maltodextrine</a:t>
              </a:r>
            </a:p>
          </p:txBody>
        </p:sp>
      </p:grp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>
                <a:solidFill>
                  <a:schemeClr val="bg1"/>
                </a:solidFill>
              </a:rPr>
              <a:t>Le collage est lié aux propriétés et à la composition des produits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solidFill>
                  <a:schemeClr val="bg1"/>
                </a:solidFill>
              </a:rPr>
              <a:t>Une corrélation peut être faite avec la température de transition vitreuse Tg de chaque composant</a:t>
            </a:r>
          </a:p>
          <a:p>
            <a:pPr eaLnBrk="1" hangingPunct="1">
              <a:lnSpc>
                <a:spcPct val="80000"/>
              </a:lnSpc>
            </a:pPr>
            <a:endParaRPr lang="en-US" sz="20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solidFill>
                  <a:schemeClr val="bg1"/>
                </a:solidFill>
              </a:rPr>
              <a:t>Le design des sécheurs influence la propension au collage des gouttelettes de produit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solidFill>
                  <a:schemeClr val="bg1"/>
                </a:solidFill>
              </a:rPr>
              <a:t>En dehors de la Tg, il est important de corréler les conditions de séchage (débit et vitesse d’air, températures…), la cinétique du séchage, l’évolution des propriétés à la surface des particules de produit (en fonction d’un point du sécheur : chambre, bas de cyclones…)…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076575" y="142852"/>
          <a:ext cx="5853143" cy="6615797"/>
        </p:xfrm>
        <a:graphic>
          <a:graphicData uri="http://schemas.openxmlformats.org/presentationml/2006/ole">
            <p:oleObj spid="_x0000_s2050" name="Image Wang" r:id="rId3" imgW="4962600" imgH="5610240" progId="">
              <p:embed/>
            </p:oleObj>
          </a:graphicData>
        </a:graphic>
      </p:graphicFrame>
      <p:sp>
        <p:nvSpPr>
          <p:cNvPr id="20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219200"/>
            <a:ext cx="2590800" cy="1143000"/>
          </a:xfrm>
        </p:spPr>
        <p:txBody>
          <a:bodyPr/>
          <a:lstStyle/>
          <a:p>
            <a:pPr eaLnBrk="1" hangingPunct="1"/>
            <a:r>
              <a:rPr lang="fr-FR" sz="3600" smtClean="0">
                <a:solidFill>
                  <a:schemeClr val="bg1"/>
                </a:solidFill>
              </a:rPr>
              <a:t>Sécheur</a:t>
            </a:r>
            <a:br>
              <a:rPr lang="fr-FR" sz="3600" smtClean="0">
                <a:solidFill>
                  <a:schemeClr val="bg1"/>
                </a:solidFill>
              </a:rPr>
            </a:br>
            <a:r>
              <a:rPr lang="fr-FR" sz="3600" smtClean="0">
                <a:solidFill>
                  <a:schemeClr val="bg1"/>
                </a:solidFill>
              </a:rPr>
              <a:t>1 temps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286000" cy="3154362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1"/>
                </a:solidFill>
              </a:rPr>
              <a:t>Sécheur</a:t>
            </a:r>
            <a:br>
              <a:rPr lang="en-US" sz="3600" smtClean="0">
                <a:solidFill>
                  <a:schemeClr val="bg1"/>
                </a:solidFill>
              </a:rPr>
            </a:br>
            <a:r>
              <a:rPr lang="en-US" sz="3600" smtClean="0">
                <a:solidFill>
                  <a:schemeClr val="bg1"/>
                </a:solidFill>
              </a:rPr>
              <a:t> 2 temps</a:t>
            </a:r>
          </a:p>
        </p:txBody>
      </p:sp>
      <p:pic>
        <p:nvPicPr>
          <p:cNvPr id="7171" name="Picture 3" descr="fig17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24200" y="142852"/>
            <a:ext cx="5831701" cy="6643710"/>
          </a:xfrm>
          <a:noFill/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5638800"/>
            <a:ext cx="3048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Arial" charset="0"/>
              </a:rPr>
              <a:t>Source: </a:t>
            </a:r>
            <a:r>
              <a:rPr lang="en-US" sz="1200" i="1">
                <a:solidFill>
                  <a:schemeClr val="bg1"/>
                </a:solidFill>
                <a:latin typeface="Arial" charset="0"/>
              </a:rPr>
              <a:t>Dairy Processing Handbook</a:t>
            </a:r>
            <a:r>
              <a:rPr lang="en-US" sz="1200">
                <a:solidFill>
                  <a:schemeClr val="bg1"/>
                </a:solidFill>
                <a:latin typeface="Arial" charset="0"/>
              </a:rPr>
              <a:t>. Published by Tetra Pak Processing Systems AB, S-221 86 Lund, Sweden. pg. 369</a:t>
            </a:r>
            <a:r>
              <a:rPr lang="en-US" sz="1200">
                <a:latin typeface="Arial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g1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71414"/>
            <a:ext cx="7096156" cy="672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5105400"/>
            <a:ext cx="17526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Arial" charset="0"/>
              </a:rPr>
              <a:t>Source: </a:t>
            </a:r>
            <a:r>
              <a:rPr lang="en-US" sz="1200" i="1">
                <a:solidFill>
                  <a:schemeClr val="bg1"/>
                </a:solidFill>
                <a:latin typeface="Arial" charset="0"/>
              </a:rPr>
              <a:t>Dairy Processing Handbook</a:t>
            </a:r>
            <a:r>
              <a:rPr lang="en-US" sz="1200">
                <a:solidFill>
                  <a:schemeClr val="bg1"/>
                </a:solidFill>
                <a:latin typeface="Arial" charset="0"/>
              </a:rPr>
              <a:t>. Published by Tetra Pak Processing Systems AB, S-221 86 Lund, Sweden. pg. 370. 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52400" y="1066800"/>
            <a:ext cx="1524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charset="0"/>
              </a:rPr>
              <a:t>Sécheur</a:t>
            </a:r>
          </a:p>
          <a:p>
            <a:r>
              <a:rPr lang="en-US" sz="2800">
                <a:solidFill>
                  <a:schemeClr val="bg1"/>
                </a:solidFill>
                <a:latin typeface="Arial" charset="0"/>
              </a:rPr>
              <a:t>FILTERMAT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614363" y="928670"/>
          <a:ext cx="7915275" cy="5619750"/>
        </p:xfrm>
        <a:graphic>
          <a:graphicData uri="http://schemas.openxmlformats.org/presentationml/2006/ole">
            <p:oleObj spid="_x0000_s3074" name="Image Wang" r:id="rId3" imgW="7915320" imgH="5619600" progId="">
              <p:embed/>
            </p:oleObj>
          </a:graphicData>
        </a:graphic>
      </p:graphicFrame>
      <p:sp>
        <p:nvSpPr>
          <p:cNvPr id="30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fr-FR" smtClean="0">
                <a:solidFill>
                  <a:schemeClr val="bg1"/>
                </a:solidFill>
              </a:rPr>
              <a:t>Belt Process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8382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AU">
                <a:solidFill>
                  <a:schemeClr val="bg1"/>
                </a:solidFill>
              </a:rPr>
              <a:t>Collage sur les parrois de la chambre de séchage, en bas de tour et dans les cyclones et couloirs vibrants </a:t>
            </a:r>
          </a:p>
          <a:p>
            <a:pPr marL="342900" indent="-342900">
              <a:spcBef>
                <a:spcPct val="20000"/>
              </a:spcBef>
            </a:pPr>
            <a:endParaRPr lang="en-AU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AU">
                <a:solidFill>
                  <a:schemeClr val="bg1"/>
                </a:solidFill>
              </a:rPr>
              <a:t>Mauvaise apparence du produit fini </a:t>
            </a:r>
          </a:p>
          <a:p>
            <a:pPr marL="342900" indent="-342900">
              <a:spcBef>
                <a:spcPct val="20000"/>
              </a:spcBef>
            </a:pPr>
            <a:endParaRPr lang="en-AU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AU">
                <a:solidFill>
                  <a:schemeClr val="bg1"/>
                </a:solidFill>
              </a:rPr>
              <a:t>Agglomeration  et prise en masse dans l’emballage</a:t>
            </a:r>
          </a:p>
          <a:p>
            <a:pPr marL="342900" indent="-342900">
              <a:spcBef>
                <a:spcPct val="20000"/>
              </a:spcBef>
            </a:pPr>
            <a:endParaRPr lang="en-AU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AU">
                <a:solidFill>
                  <a:schemeClr val="bg1"/>
                </a:solidFill>
              </a:rPr>
              <a:t>Pertes de productivité</a:t>
            </a:r>
          </a:p>
          <a:p>
            <a:pPr marL="342900" indent="-342900">
              <a:spcBef>
                <a:spcPct val="20000"/>
              </a:spcBef>
            </a:pPr>
            <a:endParaRPr lang="en-AU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AU">
                <a:solidFill>
                  <a:schemeClr val="bg1"/>
                </a:solidFill>
              </a:rPr>
              <a:t>Pertes de produit, pollution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fr-FR" smtClean="0">
                <a:solidFill>
                  <a:schemeClr val="bg1"/>
                </a:solidFill>
              </a:rPr>
              <a:t>Problèmes de collage dans les sécheur spray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762000" y="2209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AU" b="1">
                <a:solidFill>
                  <a:srgbClr val="FFFF00"/>
                </a:solidFill>
              </a:rPr>
              <a:t>Produits contenant des sucres ou des acides organiques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AU" sz="2000">
                <a:solidFill>
                  <a:schemeClr val="bg1"/>
                </a:solidFill>
              </a:rPr>
              <a:t>Jus de fruits</a:t>
            </a:r>
            <a:endParaRPr lang="en-AU" sz="1800">
              <a:solidFill>
                <a:schemeClr val="bg1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AU" sz="2000">
                <a:solidFill>
                  <a:schemeClr val="bg1"/>
                </a:solidFill>
              </a:rPr>
              <a:t>Miel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AU" sz="2000">
                <a:solidFill>
                  <a:schemeClr val="bg1"/>
                </a:solidFill>
              </a:rPr>
              <a:t>Mélasse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AU" sz="2000">
                <a:solidFill>
                  <a:schemeClr val="bg1"/>
                </a:solidFill>
              </a:rPr>
              <a:t>Lactosérum (acide ou doux)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AU" sz="2000">
                <a:solidFill>
                  <a:schemeClr val="bg1"/>
                </a:solidFill>
              </a:rPr>
              <a:t>Maltodextrines à haut  DE (DE &gt; 30)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AU" sz="2000">
                <a:solidFill>
                  <a:schemeClr val="bg1"/>
                </a:solidFill>
              </a:rPr>
              <a:t>Sucres purs - glucose, sucrose, fructose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AU" sz="2000">
                <a:solidFill>
                  <a:schemeClr val="bg1"/>
                </a:solidFill>
              </a:rPr>
              <a:t>Produits très acides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AU" b="1">
                <a:solidFill>
                  <a:srgbClr val="FFFF00"/>
                </a:solidFill>
              </a:rPr>
              <a:t>Produits à taux de matières grasses élevé </a:t>
            </a:r>
            <a:endParaRPr lang="en-AU">
              <a:solidFill>
                <a:srgbClr val="FFFF00"/>
              </a:solidFill>
            </a:endParaRPr>
          </a:p>
        </p:txBody>
      </p:sp>
      <p:sp>
        <p:nvSpPr>
          <p:cNvPr id="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smtClean="0">
                <a:solidFill>
                  <a:schemeClr val="bg1"/>
                </a:solidFill>
              </a:rPr>
              <a:t>Produits présentant une tendance au collage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3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3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3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3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3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3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3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3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33400" y="4572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AU" sz="4400">
                <a:solidFill>
                  <a:schemeClr val="bg1"/>
                </a:solidFill>
              </a:rPr>
              <a:t>Facteurs principaux cause de collage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7620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AU" sz="2800">
                <a:solidFill>
                  <a:schemeClr val="bg1"/>
                </a:solidFill>
              </a:rPr>
              <a:t>Hygroscopicité élevée</a:t>
            </a:r>
          </a:p>
          <a:p>
            <a:pPr marL="342900" indent="-342900">
              <a:spcBef>
                <a:spcPct val="20000"/>
              </a:spcBef>
            </a:pPr>
            <a:endParaRPr lang="en-AU" sz="280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AU" sz="2800">
                <a:solidFill>
                  <a:schemeClr val="bg1"/>
                </a:solidFill>
              </a:rPr>
              <a:t>Solubilité élevée</a:t>
            </a:r>
          </a:p>
          <a:p>
            <a:pPr marL="342900" indent="-342900">
              <a:spcBef>
                <a:spcPct val="20000"/>
              </a:spcBef>
            </a:pPr>
            <a:endParaRPr lang="en-AU" sz="280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AU" sz="2800">
                <a:solidFill>
                  <a:schemeClr val="bg1"/>
                </a:solidFill>
              </a:rPr>
              <a:t>Bas point de fusion</a:t>
            </a:r>
          </a:p>
          <a:p>
            <a:pPr marL="342900" indent="-342900">
              <a:spcBef>
                <a:spcPct val="20000"/>
              </a:spcBef>
            </a:pPr>
            <a:endParaRPr lang="en-AU" sz="280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AU" sz="2800" b="1">
                <a:solidFill>
                  <a:srgbClr val="FFFF00"/>
                </a:solidFill>
              </a:rPr>
              <a:t>Température de transition vitreuse (tg) basse</a:t>
            </a:r>
            <a:r>
              <a:rPr lang="en-AU" sz="2800">
                <a:solidFill>
                  <a:srgbClr val="FFFF00"/>
                </a:solidFill>
              </a:rPr>
              <a:t>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1298</Words>
  <Application>Microsoft PowerPoint</Application>
  <PresentationFormat>Affichage à l'écran (4:3)</PresentationFormat>
  <Paragraphs>270</Paragraphs>
  <Slides>28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28</vt:i4>
      </vt:variant>
    </vt:vector>
  </HeadingPairs>
  <TitlesOfParts>
    <vt:vector size="31" baseType="lpstr">
      <vt:lpstr>Modèle par défaut</vt:lpstr>
      <vt:lpstr>Image Wang</vt:lpstr>
      <vt:lpstr>Document</vt:lpstr>
      <vt:lpstr>COLLAGE DANS LES SECHEURS SPRAY</vt:lpstr>
      <vt:lpstr>Séchage Spray</vt:lpstr>
      <vt:lpstr>Sécheur 1 temps</vt:lpstr>
      <vt:lpstr>Sécheur  2 temps</vt:lpstr>
      <vt:lpstr>Diapositive 5</vt:lpstr>
      <vt:lpstr>Belt Process</vt:lpstr>
      <vt:lpstr>Problèmes de collage dans les sécheur spray</vt:lpstr>
      <vt:lpstr>Produits présentant une tendance au collage</vt:lpstr>
      <vt:lpstr>Diapositive 9</vt:lpstr>
      <vt:lpstr>Les 3 états de la matière</vt:lpstr>
      <vt:lpstr>Etats physiques des solides</vt:lpstr>
      <vt:lpstr>Etat de la matière en fonction de la température</vt:lpstr>
      <vt:lpstr>Diapositive 13</vt:lpstr>
      <vt:lpstr>La Tg varie en fonction de l’humidité</vt:lpstr>
      <vt:lpstr>Evolution d’une matière amorphe pendant le séchage</vt:lpstr>
      <vt:lpstr>Courbes de collage et transition vitreuse en pendant le séchage</vt:lpstr>
      <vt:lpstr>Propriétés physiques des sucres et tendance au collage</vt:lpstr>
      <vt:lpstr>Température de transition vitreuse de quelques produits</vt:lpstr>
      <vt:lpstr>Remarques générales</vt:lpstr>
      <vt:lpstr>Comment sécher des produits collants</vt:lpstr>
      <vt:lpstr>Séchage du lactosérum doux</vt:lpstr>
      <vt:lpstr>Attention :</vt:lpstr>
      <vt:lpstr>Séchage du lactosérum doux</vt:lpstr>
      <vt:lpstr>Séchage du lactosérum acide ou hydrolysé</vt:lpstr>
      <vt:lpstr>Séchage de lactosérum hydrolysé</vt:lpstr>
      <vt:lpstr>Exemple : séchage du miel</vt:lpstr>
      <vt:lpstr>Exemple théorique : séchage de miel</vt:lpstr>
      <vt:lpstr>Conclusions</vt:lpstr>
    </vt:vector>
  </TitlesOfParts>
  <Company>EUROSERUM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STICKINESS DURING SPRAY DRYING</dc:title>
  <dc:creator>5024</dc:creator>
  <cp:lastModifiedBy>Gilles VALOT</cp:lastModifiedBy>
  <cp:revision>85</cp:revision>
  <dcterms:created xsi:type="dcterms:W3CDTF">2004-02-11T10:23:29Z</dcterms:created>
  <dcterms:modified xsi:type="dcterms:W3CDTF">2022-08-08T08:31:06Z</dcterms:modified>
</cp:coreProperties>
</file>