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6"/>
  </p:handoutMasterIdLst>
  <p:sldIdLst>
    <p:sldId id="256" r:id="rId2"/>
    <p:sldId id="257" r:id="rId3"/>
    <p:sldId id="258" r:id="rId4"/>
    <p:sldId id="259" r:id="rId5"/>
    <p:sldId id="262" r:id="rId6"/>
    <p:sldId id="261" r:id="rId7"/>
    <p:sldId id="260" r:id="rId8"/>
    <p:sldId id="263" r:id="rId9"/>
    <p:sldId id="264" r:id="rId10"/>
    <p:sldId id="308" r:id="rId11"/>
    <p:sldId id="265" r:id="rId12"/>
    <p:sldId id="266" r:id="rId13"/>
    <p:sldId id="267" r:id="rId14"/>
    <p:sldId id="268" r:id="rId15"/>
    <p:sldId id="269" r:id="rId16"/>
    <p:sldId id="270" r:id="rId17"/>
    <p:sldId id="271" r:id="rId18"/>
    <p:sldId id="272" r:id="rId19"/>
    <p:sldId id="273" r:id="rId20"/>
    <p:sldId id="275" r:id="rId21"/>
    <p:sldId id="274" r:id="rId22"/>
    <p:sldId id="276" r:id="rId23"/>
    <p:sldId id="277" r:id="rId24"/>
    <p:sldId id="278" r:id="rId25"/>
    <p:sldId id="279" r:id="rId26"/>
    <p:sldId id="280" r:id="rId27"/>
    <p:sldId id="281" r:id="rId28"/>
    <p:sldId id="282" r:id="rId29"/>
    <p:sldId id="284" r:id="rId30"/>
    <p:sldId id="283" r:id="rId31"/>
    <p:sldId id="285" r:id="rId32"/>
    <p:sldId id="286" r:id="rId33"/>
    <p:sldId id="287" r:id="rId34"/>
    <p:sldId id="288" r:id="rId35"/>
    <p:sldId id="289" r:id="rId36"/>
    <p:sldId id="290" r:id="rId37"/>
    <p:sldId id="291" r:id="rId38"/>
    <p:sldId id="292" r:id="rId39"/>
    <p:sldId id="293" r:id="rId40"/>
    <p:sldId id="294" r:id="rId41"/>
    <p:sldId id="315" r:id="rId42"/>
    <p:sldId id="339" r:id="rId43"/>
    <p:sldId id="295" r:id="rId44"/>
    <p:sldId id="296" r:id="rId45"/>
    <p:sldId id="297" r:id="rId46"/>
    <p:sldId id="298" r:id="rId47"/>
    <p:sldId id="299" r:id="rId48"/>
    <p:sldId id="300" r:id="rId49"/>
    <p:sldId id="321" r:id="rId50"/>
    <p:sldId id="302" r:id="rId51"/>
    <p:sldId id="301" r:id="rId52"/>
    <p:sldId id="303" r:id="rId53"/>
    <p:sldId id="304" r:id="rId54"/>
    <p:sldId id="305" r:id="rId55"/>
    <p:sldId id="306" r:id="rId56"/>
    <p:sldId id="307" r:id="rId57"/>
    <p:sldId id="322" r:id="rId58"/>
    <p:sldId id="309" r:id="rId59"/>
    <p:sldId id="311" r:id="rId60"/>
    <p:sldId id="312" r:id="rId61"/>
    <p:sldId id="310" r:id="rId62"/>
    <p:sldId id="337" r:id="rId63"/>
    <p:sldId id="313" r:id="rId64"/>
    <p:sldId id="314" r:id="rId65"/>
    <p:sldId id="316" r:id="rId66"/>
    <p:sldId id="338" r:id="rId67"/>
    <p:sldId id="320" r:id="rId68"/>
    <p:sldId id="317" r:id="rId69"/>
    <p:sldId id="323" r:id="rId70"/>
    <p:sldId id="318" r:id="rId71"/>
    <p:sldId id="324" r:id="rId72"/>
    <p:sldId id="332" r:id="rId73"/>
    <p:sldId id="319" r:id="rId74"/>
    <p:sldId id="325" r:id="rId75"/>
    <p:sldId id="327" r:id="rId76"/>
    <p:sldId id="328" r:id="rId77"/>
    <p:sldId id="329" r:id="rId78"/>
    <p:sldId id="326" r:id="rId79"/>
    <p:sldId id="330" r:id="rId80"/>
    <p:sldId id="331" r:id="rId81"/>
    <p:sldId id="333" r:id="rId82"/>
    <p:sldId id="334" r:id="rId83"/>
    <p:sldId id="335" r:id="rId84"/>
    <p:sldId id="336" r:id="rId85"/>
  </p:sldIdLst>
  <p:sldSz cx="9144000" cy="6858000" type="screen4x3"/>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80" d="100"/>
          <a:sy n="80" d="100"/>
        </p:scale>
        <p:origin x="-686" y="13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58254A5E-6964-4C46-A7BE-D8438D5ACE96}" type="datetimeFigureOut">
              <a:rPr lang="fr-FR" smtClean="0"/>
              <a:pPr/>
              <a:t>10/07/2022</a:t>
            </a:fld>
            <a:endParaRPr lang="fr-FR"/>
          </a:p>
        </p:txBody>
      </p:sp>
      <p:sp>
        <p:nvSpPr>
          <p:cNvPr id="4" name="Espace réservé du pied de page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C51957B2-BED5-4A4C-8496-109D11F22064}" type="slidenum">
              <a:rPr lang="fr-FR" smtClean="0"/>
              <a:pPr/>
              <a:t>‹N°›</a:t>
            </a:fld>
            <a:endParaRPr lang="fr-FR"/>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BA46F4D-0696-46F1-8555-77EAF8D9204D}" type="datetimeFigureOut">
              <a:rPr lang="fr-FR" smtClean="0"/>
              <a:pPr/>
              <a:t>10/07/2022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DBD9E77-06E4-494D-BB7B-EE414CDF07C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46F4D-0696-46F1-8555-77EAF8D9204D}" type="datetimeFigureOut">
              <a:rPr lang="fr-FR" smtClean="0"/>
              <a:pPr/>
              <a:t>10/07/2022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D9E77-06E4-494D-BB7B-EE414CDF07C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fr/url?sa=i&amp;rct=j&amp;q=&amp;esrc=s&amp;source=images&amp;cd=&amp;cad=rja&amp;uact=8&amp;ved=2ahUKEwis-b7T_MTgAhX9A2MBHbgaCSAQjRx6BAgBEAU&amp;url=https://www.coval.fr/technique-du-vide/guide-de-la-prehension-par-le-vide/emplois-et-mesures-du-vide/&amp;psig=AOvVaw3flQxiO_lAksC5DMqa1RGk&amp;ust=155056868724511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hyperlink" Target="https://www.google.fr/url?sa=i&amp;rct=j&amp;q=&amp;esrc=s&amp;source=images&amp;cd=&amp;cad=rja&amp;uact=8&amp;ved=2ahUKEwilodfhiNrgAhVDTBoKHdhjDEoQjRx6BAgBEAU&amp;url=https://www.gigkarasek.at/en/portfolio/fallfilm/tube/&amp;psig=AOvVaw2_tSJzKoBYPq2IjL6FULJv&amp;ust=1551293328041249" TargetMode="External"/><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hyperlink" Target="https://www.google.fr/url?sa=i&amp;rct=j&amp;q=&amp;esrc=s&amp;source=images&amp;cd=&amp;cad=rja&amp;uact=8&amp;ved=2ahUKEwi5nt3T-NngAhWM34UKHWFwAVoQjRx6BAgBEAU&amp;url=https://www.sciencedirect.com/science/article/pii/S000925091400164X&amp;psig=AOvVaw05jycfSODUc4lRd213SJKj&amp;ust=1551287976486027" TargetMode="External"/><Relationship Id="rId1" Type="http://schemas.openxmlformats.org/officeDocument/2006/relationships/slideLayout" Target="../slideLayouts/slideLayout2.xml"/><Relationship Id="rId6" Type="http://schemas.openxmlformats.org/officeDocument/2006/relationships/hyperlink" Target="https://www.google.fr/url?sa=i&amp;rct=j&amp;q=&amp;esrc=s&amp;source=images&amp;cd=&amp;cad=rja&amp;uact=8&amp;ved=2ahUKEwiD0u_C-9ngAhUBuRoKHfU1DBAQjRx6BAgBEAU&amp;url=https://www.sulzer.com/en/shared/products/2017/03/28/12/39/falling-film-evaporator&amp;psig=AOvVaw0lCml9D3eqRBD425Dkyuxe&amp;ust=1551289805581361" TargetMode="External"/><Relationship Id="rId5" Type="http://schemas.openxmlformats.org/officeDocument/2006/relationships/image" Target="../media/image19.jpeg"/><Relationship Id="rId4" Type="http://schemas.openxmlformats.org/officeDocument/2006/relationships/hyperlink" Target="https://www.google.fr/url?sa=i&amp;rct=j&amp;q=&amp;esrc=s&amp;source=images&amp;cd=&amp;ved=2ahUKEwj-4MiD-9ngAhUlxIUKHRanB1cQjRx6BAgBEAU&amp;url=http://www.glmhydro.com/falling-film-evaporators/distribution-pan-fouling-in-a-falling-film-evaporator/&amp;psig=AOvVaw0lCml9D3eqRBD425Dkyuxe&amp;ust=1551289805581361" TargetMode="External"/><Relationship Id="rId9" Type="http://schemas.openxmlformats.org/officeDocument/2006/relationships/image" Target="../media/image21.jpeg"/></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fr/url?sa=i&amp;rct=j&amp;q=&amp;esrc=s&amp;source=images&amp;cd=&amp;cad=rja&amp;uact=8&amp;ved=2ahUKEwj9iqOFjsPgAhUPmxQKHbJ3Dz8QjRx6BAgBEAU&amp;url=https://www.stainless-industry.com/photos&amp;psig=AOvVaw0GmjpTOQW9FtVoNV7AQsC4&amp;ust=1550504104455569"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fr/url?sa=i&amp;rct=j&amp;q=&amp;esrc=s&amp;source=images&amp;cd=&amp;cad=rja&amp;uact=8&amp;ved=2ahUKEwjf1Z2uj8PgAhUOAGMBHT23C-MQjRx6BAgBEAU&amp;url=https://www.gea.com/en/products/forced-circulation-evaporator.jsp&amp;psig=AOvVaw1Q1thZrblk_Z4qFsW81QjY&amp;ust=1550504917264234"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oogle.fr/url?sa=i&amp;rct=j&amp;q=&amp;esrc=s&amp;source=images&amp;cd=&amp;cad=rja&amp;uact=8&amp;ved=2ahUKEwjbwc6eiMXgAhWInhQKHQkwDbsQjRx6BAgBEAU&amp;url=http://www.azprocede.fr/Schema_GC/picture.php?/563/category/21&amp;psig=AOvVaw0p4zaXZt70UmQnMY5I8Kdl&amp;ust=1550571763953403"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hyperlink" Target="https://www.google.fr/url?sa=i&amp;rct=j&amp;q=&amp;esrc=s&amp;source=images&amp;cd=&amp;cad=rja&amp;uact=8&amp;ved=2ahUKEwiFloP2jcXgAhUF1uAKHWHBANUQjRx6BAgBEAU&amp;url=https://www.hellopro.fr/pompe-vide-anneau-liquide-ra.html&amp;psig=AOvVaw1YgqQ4iw5k2Jr-tUSzdV4R&amp;ust=1550573035899708"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google.fr/url?sa=i&amp;rct=j&amp;q=&amp;esrc=s&amp;source=images&amp;cd=&amp;ved=2ahUKEwiJ6dSQjcXgAhUw3uAKHRaTC4kQjRx6BAgBEAU&amp;url=http://www.azprocede.fr/Schema_GC/picture.php?/564/category/21&amp;psig=AOvVaw1YgqQ4iw5k2Jr-tUSzdV4R&amp;ust=1550573035899708"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9.gif"/><Relationship Id="rId2" Type="http://schemas.openxmlformats.org/officeDocument/2006/relationships/hyperlink" Target="https://www.google.fr/url?sa=i&amp;rct=j&amp;q=&amp;esrc=s&amp;source=images&amp;cd=&amp;cad=rja&amp;uact=8&amp;ved=2ahUKEwjEgpyGicXgAhVKDmMBHR2XCdkQjRx6BAgBEAU&amp;url=https://www.energieplus-lesite.be/index.php?id=11325&amp;psig=AOvVaw0p4zaXZt70UmQnMY5I8Kdl&amp;ust=1550571763953403" TargetMode="External"/><Relationship Id="rId1" Type="http://schemas.openxmlformats.org/officeDocument/2006/relationships/slideLayout" Target="../slideLayouts/slideLayout2.xml"/><Relationship Id="rId6" Type="http://schemas.openxmlformats.org/officeDocument/2006/relationships/hyperlink" Target="https://www.google.fr/url?sa=i&amp;rct=j&amp;q=&amp;esrc=s&amp;source=images&amp;cd=&amp;cad=rja&amp;uact=8&amp;ved=2ahUKEwiFloP2jcXgAhUF1uAKHWHBANUQjRx6BAgBEAU&amp;url=https://www.hellopro.fr/pompe-vide-anneau-liquide-ra.html&amp;psig=AOvVaw1YgqQ4iw5k2Jr-tUSzdV4R&amp;ust=1550573035899708" TargetMode="External"/><Relationship Id="rId5" Type="http://schemas.openxmlformats.org/officeDocument/2006/relationships/image" Target="../media/image42.jpeg"/><Relationship Id="rId4" Type="http://schemas.openxmlformats.org/officeDocument/2006/relationships/hyperlink" Target="https://www.google.fr/url?sa=i&amp;rct=j&amp;q=&amp;esrc=s&amp;source=images&amp;cd=&amp;cad=rja&amp;uact=8&amp;ved=2ahUKEwjolfHZiMXgAhWWDGMBHYOaDDwQjRx6BAgBEAU&amp;url=https://www.energieplus-lesite.be/index.php?id=11333&amp;psig=AOvVaw0p4zaXZt70UmQnMY5I8Kdl&amp;ust=1550571763953403"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www.google.fr/url?sa=i&amp;rct=j&amp;q=&amp;esrc=s&amp;source=images&amp;cd=&amp;ved=2ahUKEwj4taClkMXgAhWIy4UKHcgkBKgQjRx6BAgBEAU&amp;url=http://www.hellopro.fr/compression-mecanique-vapeur-ra.html&amp;psig=AOvVaw3_Tfbg765dz6kShBvxH-kz&amp;ust=1550573860959311" TargetMode="External"/><Relationship Id="rId7" Type="http://schemas.openxmlformats.org/officeDocument/2006/relationships/hyperlink" Target="https://www.google.fr/url?sa=i&amp;rct=j&amp;q=&amp;esrc=s&amp;source=images&amp;cd=&amp;cad=rja&amp;uact=8&amp;ved=2ahUKEwii5IbQgtrgAhVHzhoKHbwMCPYQjRx6BAgBEAU&amp;url=http://www.exonia.fr/bethune/&amp;psig=AOvVaw1FEHpxcpoEVKLDohpEdL9-&amp;ust=1551290575721935"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hyperlink" Target="https://www.google.fr/url?sa=i&amp;rct=j&amp;q=&amp;esrc=s&amp;source=images&amp;cd=&amp;cad=rja&amp;uact=8&amp;ved=2ahUKEwjgtcDpkMXgAhUny4UKHX25BjkQjRx6BAgBEAU&amp;url=http://www.flawlesswelding.fi/fi/Referenssit/Siipi&amp;psig=AOvVaw3_Tfbg765dz6kShBvxH-kz&amp;ust=1550573860959311" TargetMode="External"/><Relationship Id="rId4" Type="http://schemas.openxmlformats.org/officeDocument/2006/relationships/image" Target="../media/image46.gif"/></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google.fr/url?sa=i&amp;rct=j&amp;q=&amp;esrc=s&amp;source=images&amp;cd=&amp;cad=rja&amp;uact=8&amp;ved=2ahUKEwi-7_eYrMXgAhXbAGMBHZ_fDA0QjRx6BAgBEAU&amp;url=https://www.levideindustriel.com/Ejecteurs.html&amp;psig=AOvVaw340t6Pvi0sn6DTonosb9EZ&amp;ust=1550581420132856" TargetMode="Externa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www.google.fr/url?sa=i&amp;rct=j&amp;q=&amp;esrc=s&amp;source=images&amp;cd=&amp;cad=rja&amp;uact=8&amp;ved=2ahUKEwjTuOHarMXgAhUv1-AKHRfADi0QjRx6BAgBEAU&amp;url=http://www.kinetic-therm.com/technologie/thermocompresseurs.html&amp;psig=AOvVaw340t6Pvi0sn6DTonosb9EZ&amp;ust=1550581420132856"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oogle.fr/url?sa=i&amp;rct=j&amp;q=&amp;esrc=s&amp;source=images&amp;cd=&amp;cad=rja&amp;uact=8&amp;ved=2ahUKEwizgpGc_MTgAhWKsRQKHQigAHgQjRx6BAgBEAU&amp;url=https://www.lelivrescolaire.fr/manuel/1343273/physique-chimie-cycle-4/chapitre/1343310/les-changements-d-etat-de-la-matiere/page/1344364/la-physique-chimie-autrement/lecon/document/5488560&amp;psig=AOvVaw0FtIpFRdI3Ycy3fgwi6Gh_&amp;ust=1550568554943486"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evaporateur à flot tombant&quot;"/>
          <p:cNvPicPr>
            <a:picLocks noChangeAspect="1" noChangeArrowheads="1"/>
          </p:cNvPicPr>
          <p:nvPr/>
        </p:nvPicPr>
        <p:blipFill>
          <a:blip r:embed="rId2"/>
          <a:srcRect/>
          <a:stretch>
            <a:fillRect/>
          </a:stretch>
        </p:blipFill>
        <p:spPr bwMode="auto">
          <a:xfrm>
            <a:off x="952448" y="857232"/>
            <a:ext cx="7262890" cy="5447168"/>
          </a:xfrm>
          <a:prstGeom prst="rect">
            <a:avLst/>
          </a:prstGeom>
          <a:noFill/>
        </p:spPr>
      </p:pic>
      <p:sp>
        <p:nvSpPr>
          <p:cNvPr id="2" name="Titre 1"/>
          <p:cNvSpPr>
            <a:spLocks noGrp="1"/>
          </p:cNvSpPr>
          <p:nvPr>
            <p:ph type="ctrTitle"/>
          </p:nvPr>
        </p:nvSpPr>
        <p:spPr>
          <a:xfrm>
            <a:off x="1523952" y="2130425"/>
            <a:ext cx="6215106" cy="1084261"/>
          </a:xfrm>
          <a:solidFill>
            <a:schemeClr val="accent1">
              <a:alpha val="75000"/>
            </a:schemeClr>
          </a:solidFill>
          <a:effectLst>
            <a:innerShdw blurRad="63500" dist="50800" dir="2700000">
              <a:prstClr val="black">
                <a:alpha val="50000"/>
              </a:prstClr>
            </a:innerShdw>
          </a:effectLst>
        </p:spPr>
        <p:txBody>
          <a:bodyPr>
            <a:normAutofit/>
          </a:bodyPr>
          <a:lstStyle/>
          <a:p>
            <a:r>
              <a:rPr lang="fr-FR" sz="4800" b="1" dirty="0" smtClean="0">
                <a:solidFill>
                  <a:srgbClr val="FFFF00"/>
                </a:solidFill>
                <a:effectLst>
                  <a:outerShdw blurRad="38100" dist="38100" dir="2700000" algn="tl">
                    <a:srgbClr val="000000">
                      <a:alpha val="43137"/>
                    </a:srgbClr>
                  </a:outerShdw>
                </a:effectLst>
                <a:latin typeface="Comic Sans MS" pitchFamily="66" charset="0"/>
              </a:rPr>
              <a:t>L’ EVAPORATION</a:t>
            </a:r>
            <a:endParaRPr lang="fr-FR" sz="4800" b="1" dirty="0">
              <a:solidFill>
                <a:srgbClr val="FFFF00"/>
              </a:solidFill>
              <a:effectLst>
                <a:outerShdw blurRad="38100" dist="38100" dir="2700000" algn="tl">
                  <a:srgbClr val="000000">
                    <a:alpha val="43137"/>
                  </a:srgbClr>
                </a:outerShdw>
              </a:effectLst>
              <a:latin typeface="Comic Sans MS" pitchFamily="66" charset="0"/>
            </a:endParaRPr>
          </a:p>
        </p:txBody>
      </p:sp>
      <p:pic>
        <p:nvPicPr>
          <p:cNvPr id="5" name="Picture 57"/>
          <p:cNvPicPr>
            <a:picLocks noChangeAspect="1" noChangeArrowheads="1"/>
          </p:cNvPicPr>
          <p:nvPr/>
        </p:nvPicPr>
        <p:blipFill>
          <a:blip r:embed="rId3" cstate="print"/>
          <a:srcRect/>
          <a:stretch>
            <a:fillRect/>
          </a:stretch>
        </p:blipFill>
        <p:spPr bwMode="auto">
          <a:xfrm>
            <a:off x="7429520" y="5000636"/>
            <a:ext cx="642942" cy="642942"/>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ésultat de recherche d'images pour &quot;échelles de pression&quot;">
            <a:hlinkClick r:id="rId2"/>
          </p:cNvPr>
          <p:cNvPicPr>
            <a:picLocks noChangeAspect="1" noChangeArrowheads="1"/>
          </p:cNvPicPr>
          <p:nvPr/>
        </p:nvPicPr>
        <p:blipFill>
          <a:blip r:embed="rId3">
            <a:lum bright="-10000"/>
          </a:blip>
          <a:srcRect/>
          <a:stretch>
            <a:fillRect/>
          </a:stretch>
        </p:blipFill>
        <p:spPr bwMode="auto">
          <a:xfrm>
            <a:off x="1714480" y="1377487"/>
            <a:ext cx="6143668" cy="5409099"/>
          </a:xfrm>
          <a:prstGeom prst="rect">
            <a:avLst/>
          </a:prstGeom>
          <a:noFill/>
        </p:spPr>
      </p:pic>
      <p:sp>
        <p:nvSpPr>
          <p:cNvPr id="5" name="ZoneTexte 4"/>
          <p:cNvSpPr txBox="1"/>
          <p:nvPr/>
        </p:nvSpPr>
        <p:spPr>
          <a:xfrm>
            <a:off x="1285852" y="71414"/>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Rectangle 5"/>
          <p:cNvSpPr/>
          <p:nvPr/>
        </p:nvSpPr>
        <p:spPr>
          <a:xfrm>
            <a:off x="1000100" y="785794"/>
            <a:ext cx="1411733" cy="461665"/>
          </a:xfrm>
          <a:prstGeom prst="rect">
            <a:avLst/>
          </a:prstGeom>
        </p:spPr>
        <p:txBody>
          <a:bodyPr wrap="none">
            <a:spAutoFit/>
          </a:bodyPr>
          <a:lstStyle/>
          <a:p>
            <a:pPr>
              <a:buFont typeface="Arial" pitchFamily="34" charset="0"/>
              <a:buChar char="•"/>
            </a:pPr>
            <a:r>
              <a:rPr lang="fr-FR" sz="2400" dirty="0" smtClean="0">
                <a:effectLst>
                  <a:outerShdw blurRad="38100" dist="38100" dir="2700000" algn="tl">
                    <a:srgbClr val="000000">
                      <a:alpha val="43137"/>
                    </a:srgbClr>
                  </a:outerShdw>
                </a:effectLst>
              </a:rPr>
              <a:t> Pression</a:t>
            </a:r>
            <a:endParaRPr lang="fr-FR"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28728" y="357166"/>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ZoneTexte 5"/>
          <p:cNvSpPr txBox="1"/>
          <p:nvPr/>
        </p:nvSpPr>
        <p:spPr>
          <a:xfrm>
            <a:off x="928662" y="1142984"/>
            <a:ext cx="7858180" cy="4493538"/>
          </a:xfrm>
          <a:prstGeom prst="rect">
            <a:avLst/>
          </a:prstGeom>
          <a:noFill/>
        </p:spPr>
        <p:txBody>
          <a:bodyPr wrap="square" rtlCol="0">
            <a:spAutoFit/>
          </a:bodyPr>
          <a:lstStyle/>
          <a:p>
            <a:pPr>
              <a:lnSpc>
                <a:spcPct val="150000"/>
              </a:lnSpc>
              <a:buFont typeface="Arial" pitchFamily="34" charset="0"/>
              <a:buChar char="•"/>
            </a:pPr>
            <a:r>
              <a:rPr lang="fr-FR" sz="2400" dirty="0" smtClean="0"/>
              <a:t> </a:t>
            </a:r>
            <a:r>
              <a:rPr lang="fr-FR" sz="2400" dirty="0" smtClean="0">
                <a:effectLst>
                  <a:outerShdw blurRad="38100" dist="38100" dir="2700000" algn="tl">
                    <a:srgbClr val="000000">
                      <a:alpha val="43137"/>
                    </a:srgbClr>
                  </a:outerShdw>
                </a:effectLst>
              </a:rPr>
              <a:t>Tension de vapeur</a:t>
            </a:r>
            <a:endParaRPr lang="fr-FR" sz="2000" dirty="0">
              <a:effectLst>
                <a:outerShdw blurRad="38100" dist="38100" dir="2700000" algn="tl">
                  <a:srgbClr val="000000">
                    <a:alpha val="43137"/>
                  </a:srgbClr>
                </a:outerShdw>
              </a:effectLst>
            </a:endParaRPr>
          </a:p>
          <a:p>
            <a:pPr lvl="1">
              <a:lnSpc>
                <a:spcPct val="150000"/>
              </a:lnSpc>
              <a:buFont typeface="Wingdings" pitchFamily="2" charset="2"/>
              <a:buChar char="ü"/>
            </a:pPr>
            <a:r>
              <a:rPr lang="fr-FR" sz="2000" dirty="0" smtClean="0"/>
              <a:t> Ou pression de vapeur saturante</a:t>
            </a:r>
          </a:p>
          <a:p>
            <a:pPr lvl="1">
              <a:lnSpc>
                <a:spcPct val="150000"/>
              </a:lnSpc>
              <a:buFont typeface="Wingdings" pitchFamily="2" charset="2"/>
              <a:buChar char="ü"/>
            </a:pPr>
            <a:r>
              <a:rPr lang="fr-FR" sz="2000" dirty="0"/>
              <a:t> </a:t>
            </a:r>
            <a:r>
              <a:rPr lang="fr-FR" sz="2000" dirty="0" smtClean="0"/>
              <a:t>Pression à laquelle la phase gazeuse d’une substance est en équilibre avec la phase liquide (ou solide)</a:t>
            </a:r>
          </a:p>
          <a:p>
            <a:pPr lvl="1">
              <a:lnSpc>
                <a:spcPct val="150000"/>
              </a:lnSpc>
              <a:buFont typeface="Wingdings" pitchFamily="2" charset="2"/>
              <a:buChar char="ü"/>
            </a:pPr>
            <a:r>
              <a:rPr lang="fr-FR" sz="2000" dirty="0" smtClean="0"/>
              <a:t> Unité légale : le Pascal Pa</a:t>
            </a:r>
          </a:p>
          <a:p>
            <a:pPr lvl="1">
              <a:lnSpc>
                <a:spcPct val="150000"/>
              </a:lnSpc>
              <a:buFont typeface="Wingdings" pitchFamily="2" charset="2"/>
              <a:buChar char="ü"/>
            </a:pPr>
            <a:r>
              <a:rPr lang="fr-FR" sz="2000" dirty="0"/>
              <a:t> </a:t>
            </a:r>
            <a:r>
              <a:rPr lang="fr-FR" sz="2000" dirty="0" smtClean="0"/>
              <a:t>Unité courante : le bar ou mbar ABSOLU</a:t>
            </a:r>
          </a:p>
          <a:p>
            <a:pPr lvl="2">
              <a:lnSpc>
                <a:spcPct val="150000"/>
              </a:lnSpc>
              <a:buFont typeface="Courier New" pitchFamily="49" charset="0"/>
              <a:buChar char="o"/>
            </a:pPr>
            <a:r>
              <a:rPr lang="fr-FR" sz="2000" dirty="0"/>
              <a:t> </a:t>
            </a:r>
            <a:r>
              <a:rPr lang="fr-FR" sz="2000" dirty="0" smtClean="0"/>
              <a:t>Vapeur d’Eau à 100°C = 1013 mbar absolu</a:t>
            </a:r>
          </a:p>
          <a:p>
            <a:pPr lvl="2">
              <a:lnSpc>
                <a:spcPct val="150000"/>
              </a:lnSpc>
              <a:buFont typeface="Courier New" pitchFamily="49" charset="0"/>
              <a:buChar char="o"/>
            </a:pPr>
            <a:r>
              <a:rPr lang="fr-FR" sz="2000" dirty="0" smtClean="0"/>
              <a:t> Vapeur d’eau à 50°C : 128,3 mbar absolu</a:t>
            </a:r>
          </a:p>
          <a:p>
            <a:pPr lvl="2">
              <a:buFont typeface="Courier New" pitchFamily="49" charset="0"/>
              <a:buChar char="o"/>
            </a:pPr>
            <a:endParaRPr lang="fr-FR" sz="2000" dirty="0"/>
          </a:p>
          <a:p>
            <a:pPr lvl="2">
              <a:buFont typeface="Courier New" pitchFamily="49" charset="0"/>
              <a:buChar char="o"/>
            </a:pPr>
            <a:r>
              <a:rPr lang="fr-FR" sz="2000" dirty="0" smtClean="0">
                <a:solidFill>
                  <a:srgbClr val="FF0000"/>
                </a:solidFill>
              </a:rPr>
              <a:t> Référence : TABLE DE VAPEUR SATUREE</a:t>
            </a:r>
            <a:endParaRPr lang="fr-FR" sz="2000" dirty="0">
              <a:solidFill>
                <a:srgbClr val="FF0000"/>
              </a:solidFill>
            </a:endParaRPr>
          </a:p>
        </p:txBody>
      </p:sp>
      <p:sp>
        <p:nvSpPr>
          <p:cNvPr id="7" name="ZoneTexte 6"/>
          <p:cNvSpPr txBox="1"/>
          <p:nvPr/>
        </p:nvSpPr>
        <p:spPr>
          <a:xfrm rot="21091028">
            <a:off x="3666232" y="5677403"/>
            <a:ext cx="5353902" cy="707886"/>
          </a:xfrm>
          <a:prstGeom prst="rect">
            <a:avLst/>
          </a:prstGeom>
          <a:solidFill>
            <a:srgbClr val="FFFF00"/>
          </a:solidFill>
        </p:spPr>
        <p:txBody>
          <a:bodyPr wrap="square" rtlCol="0">
            <a:spAutoFit/>
          </a:bodyPr>
          <a:lstStyle/>
          <a:p>
            <a:pPr algn="ctr"/>
            <a:r>
              <a:rPr lang="fr-FR" sz="2000" b="1" dirty="0" smtClean="0"/>
              <a:t>Plus la température est  basse</a:t>
            </a:r>
          </a:p>
          <a:p>
            <a:pPr algn="ctr"/>
            <a:r>
              <a:rPr lang="fr-FR" sz="2000" b="1" dirty="0" smtClean="0"/>
              <a:t>plus la tension de vapeur saturante est faible</a:t>
            </a:r>
            <a:endParaRPr lang="fr-FR"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6643702" y="5202808"/>
            <a:ext cx="2143140" cy="1143008"/>
            <a:chOff x="1142976" y="1857364"/>
            <a:chExt cx="3929090" cy="2571768"/>
          </a:xfrm>
        </p:grpSpPr>
        <p:pic>
          <p:nvPicPr>
            <p:cNvPr id="9218" name="Picture 2"/>
            <p:cNvPicPr>
              <a:picLocks noChangeAspect="1" noChangeArrowheads="1"/>
            </p:cNvPicPr>
            <p:nvPr/>
          </p:nvPicPr>
          <p:blipFill>
            <a:blip r:embed="rId2"/>
            <a:srcRect l="18164" t="37804" r="67773" b="45833"/>
            <a:stretch>
              <a:fillRect/>
            </a:stretch>
          </p:blipFill>
          <p:spPr bwMode="auto">
            <a:xfrm>
              <a:off x="1142976" y="1857364"/>
              <a:ext cx="3929090" cy="2571768"/>
            </a:xfrm>
            <a:prstGeom prst="rect">
              <a:avLst/>
            </a:prstGeom>
            <a:noFill/>
            <a:ln w="9525">
              <a:noFill/>
              <a:miter lim="800000"/>
              <a:headEnd/>
              <a:tailEnd/>
            </a:ln>
            <a:effectLst/>
          </p:spPr>
        </p:pic>
        <p:sp>
          <p:nvSpPr>
            <p:cNvPr id="6" name="Rectangle 5"/>
            <p:cNvSpPr/>
            <p:nvPr/>
          </p:nvSpPr>
          <p:spPr>
            <a:xfrm>
              <a:off x="3428992" y="1857364"/>
              <a:ext cx="357190" cy="50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 name="Groupe 11"/>
          <p:cNvGrpSpPr/>
          <p:nvPr/>
        </p:nvGrpSpPr>
        <p:grpSpPr>
          <a:xfrm>
            <a:off x="1142976" y="1571612"/>
            <a:ext cx="1500198" cy="1928826"/>
            <a:chOff x="1357290" y="1571612"/>
            <a:chExt cx="1500198" cy="1928826"/>
          </a:xfrm>
        </p:grpSpPr>
        <p:pic>
          <p:nvPicPr>
            <p:cNvPr id="8" name="Picture 2" descr="http://kidiscience.cafe-sciences.org/wp-content/uploads/sites/13/2015/03/cocotte_2b.jpg"/>
            <p:cNvPicPr>
              <a:picLocks noChangeAspect="1" noChangeArrowheads="1"/>
            </p:cNvPicPr>
            <p:nvPr/>
          </p:nvPicPr>
          <p:blipFill>
            <a:blip r:embed="rId3"/>
            <a:srcRect l="29705" t="84303" r="51928" b="4440"/>
            <a:stretch>
              <a:fillRect/>
            </a:stretch>
          </p:blipFill>
          <p:spPr bwMode="auto">
            <a:xfrm>
              <a:off x="1428728" y="2928934"/>
              <a:ext cx="1285884" cy="571504"/>
            </a:xfrm>
            <a:prstGeom prst="rect">
              <a:avLst/>
            </a:prstGeom>
            <a:noFill/>
          </p:spPr>
        </p:pic>
        <p:grpSp>
          <p:nvGrpSpPr>
            <p:cNvPr id="11" name="Groupe 10"/>
            <p:cNvGrpSpPr/>
            <p:nvPr/>
          </p:nvGrpSpPr>
          <p:grpSpPr>
            <a:xfrm>
              <a:off x="1357290" y="1571612"/>
              <a:ext cx="1500198" cy="1428760"/>
              <a:chOff x="1500166" y="1214422"/>
              <a:chExt cx="1500198" cy="1428760"/>
            </a:xfrm>
          </p:grpSpPr>
          <p:sp>
            <p:nvSpPr>
              <p:cNvPr id="9" name="Rectangle 8"/>
              <p:cNvSpPr/>
              <p:nvPr/>
            </p:nvSpPr>
            <p:spPr>
              <a:xfrm>
                <a:off x="1500166" y="1357298"/>
                <a:ext cx="1500198"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512278" y="1214422"/>
                <a:ext cx="1477108"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8" name="ZoneTexte 17"/>
          <p:cNvSpPr txBox="1"/>
          <p:nvPr/>
        </p:nvSpPr>
        <p:spPr>
          <a:xfrm>
            <a:off x="1214414" y="1785926"/>
            <a:ext cx="1357322" cy="523220"/>
          </a:xfrm>
          <a:prstGeom prst="rect">
            <a:avLst/>
          </a:prstGeom>
          <a:noFill/>
        </p:spPr>
        <p:txBody>
          <a:bodyPr wrap="square" rtlCol="0">
            <a:spAutoFit/>
          </a:bodyPr>
          <a:lstStyle/>
          <a:p>
            <a:pPr algn="ctr"/>
            <a:r>
              <a:rPr lang="fr-FR" sz="1400" b="1" dirty="0" smtClean="0"/>
              <a:t>Pression</a:t>
            </a:r>
          </a:p>
          <a:p>
            <a:pPr algn="ctr"/>
            <a:r>
              <a:rPr lang="fr-FR" sz="1400" b="1" dirty="0" smtClean="0"/>
              <a:t>atmosphérique</a:t>
            </a:r>
            <a:endParaRPr lang="fr-FR" sz="1400" b="1" dirty="0"/>
          </a:p>
        </p:txBody>
      </p:sp>
      <p:sp>
        <p:nvSpPr>
          <p:cNvPr id="20" name="ZoneTexte 19"/>
          <p:cNvSpPr txBox="1"/>
          <p:nvPr/>
        </p:nvSpPr>
        <p:spPr>
          <a:xfrm>
            <a:off x="1500166" y="2571744"/>
            <a:ext cx="714380" cy="307777"/>
          </a:xfrm>
          <a:prstGeom prst="rect">
            <a:avLst/>
          </a:prstGeom>
          <a:noFill/>
        </p:spPr>
        <p:txBody>
          <a:bodyPr wrap="square" rtlCol="0">
            <a:spAutoFit/>
          </a:bodyPr>
          <a:lstStyle/>
          <a:p>
            <a:pPr algn="ctr"/>
            <a:r>
              <a:rPr lang="fr-FR" sz="1400" b="1" dirty="0" smtClean="0"/>
              <a:t>Eau</a:t>
            </a:r>
            <a:endParaRPr lang="fr-FR" sz="1400" b="1" dirty="0"/>
          </a:p>
        </p:txBody>
      </p:sp>
      <p:sp>
        <p:nvSpPr>
          <p:cNvPr id="22" name="Flèche droite 21"/>
          <p:cNvSpPr/>
          <p:nvPr/>
        </p:nvSpPr>
        <p:spPr>
          <a:xfrm>
            <a:off x="2928926" y="1928802"/>
            <a:ext cx="642942" cy="21431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3714744" y="1845222"/>
            <a:ext cx="3071834" cy="369332"/>
          </a:xfrm>
          <a:prstGeom prst="rect">
            <a:avLst/>
          </a:prstGeom>
          <a:noFill/>
        </p:spPr>
        <p:txBody>
          <a:bodyPr wrap="square" rtlCol="0">
            <a:spAutoFit/>
          </a:bodyPr>
          <a:lstStyle/>
          <a:p>
            <a:r>
              <a:rPr lang="fr-FR" dirty="0" smtClean="0"/>
              <a:t>Pression = 1 bar absolu</a:t>
            </a:r>
            <a:endParaRPr lang="fr-FR" dirty="0"/>
          </a:p>
        </p:txBody>
      </p:sp>
      <p:sp>
        <p:nvSpPr>
          <p:cNvPr id="24" name="Flèche droite 23"/>
          <p:cNvSpPr/>
          <p:nvPr/>
        </p:nvSpPr>
        <p:spPr>
          <a:xfrm rot="10800000">
            <a:off x="2857489" y="2643182"/>
            <a:ext cx="642942" cy="21431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5" name="ZoneTexte 24"/>
          <p:cNvSpPr txBox="1"/>
          <p:nvPr/>
        </p:nvSpPr>
        <p:spPr>
          <a:xfrm>
            <a:off x="3714744" y="2559602"/>
            <a:ext cx="3071834" cy="369332"/>
          </a:xfrm>
          <a:prstGeom prst="rect">
            <a:avLst/>
          </a:prstGeom>
          <a:noFill/>
        </p:spPr>
        <p:txBody>
          <a:bodyPr wrap="square" rtlCol="0">
            <a:spAutoFit/>
          </a:bodyPr>
          <a:lstStyle/>
          <a:p>
            <a:r>
              <a:rPr lang="fr-FR" dirty="0" smtClean="0"/>
              <a:t>T°C de l’eau = 100°C</a:t>
            </a:r>
            <a:endParaRPr lang="fr-FR" dirty="0"/>
          </a:p>
        </p:txBody>
      </p:sp>
      <p:sp>
        <p:nvSpPr>
          <p:cNvPr id="26" name="Flèche droite 25"/>
          <p:cNvSpPr/>
          <p:nvPr/>
        </p:nvSpPr>
        <p:spPr>
          <a:xfrm>
            <a:off x="2928926" y="4631304"/>
            <a:ext cx="642942" cy="21431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7" name="ZoneTexte 26"/>
          <p:cNvSpPr txBox="1"/>
          <p:nvPr/>
        </p:nvSpPr>
        <p:spPr>
          <a:xfrm>
            <a:off x="3714744" y="4547724"/>
            <a:ext cx="3071834" cy="369332"/>
          </a:xfrm>
          <a:prstGeom prst="rect">
            <a:avLst/>
          </a:prstGeom>
          <a:noFill/>
        </p:spPr>
        <p:txBody>
          <a:bodyPr wrap="square" rtlCol="0">
            <a:spAutoFit/>
          </a:bodyPr>
          <a:lstStyle/>
          <a:p>
            <a:r>
              <a:rPr lang="fr-FR" dirty="0" smtClean="0"/>
              <a:t>Pression = 0,1 bar absolu</a:t>
            </a:r>
            <a:endParaRPr lang="fr-FR" dirty="0"/>
          </a:p>
        </p:txBody>
      </p:sp>
      <p:sp>
        <p:nvSpPr>
          <p:cNvPr id="28" name="Flèche droite 27"/>
          <p:cNvSpPr/>
          <p:nvPr/>
        </p:nvSpPr>
        <p:spPr>
          <a:xfrm rot="10800000">
            <a:off x="2857489" y="5345684"/>
            <a:ext cx="642942" cy="21431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9" name="ZoneTexte 28"/>
          <p:cNvSpPr txBox="1"/>
          <p:nvPr/>
        </p:nvSpPr>
        <p:spPr>
          <a:xfrm>
            <a:off x="3714744" y="5262104"/>
            <a:ext cx="3071834" cy="369332"/>
          </a:xfrm>
          <a:prstGeom prst="rect">
            <a:avLst/>
          </a:prstGeom>
          <a:noFill/>
        </p:spPr>
        <p:txBody>
          <a:bodyPr wrap="square" rtlCol="0">
            <a:spAutoFit/>
          </a:bodyPr>
          <a:lstStyle/>
          <a:p>
            <a:r>
              <a:rPr lang="fr-FR" dirty="0" smtClean="0"/>
              <a:t>T°C de l’eau = 46°C</a:t>
            </a:r>
            <a:endParaRPr lang="fr-FR" dirty="0"/>
          </a:p>
        </p:txBody>
      </p:sp>
      <p:cxnSp>
        <p:nvCxnSpPr>
          <p:cNvPr id="33" name="Connecteur en angle 32"/>
          <p:cNvCxnSpPr/>
          <p:nvPr/>
        </p:nvCxnSpPr>
        <p:spPr>
          <a:xfrm>
            <a:off x="1928794" y="3988362"/>
            <a:ext cx="5357850" cy="1571636"/>
          </a:xfrm>
          <a:prstGeom prst="bentConnector3">
            <a:avLst>
              <a:gd name="adj1" fmla="val 100489"/>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grpSp>
        <p:nvGrpSpPr>
          <p:cNvPr id="43" name="Groupe 42"/>
          <p:cNvGrpSpPr/>
          <p:nvPr/>
        </p:nvGrpSpPr>
        <p:grpSpPr>
          <a:xfrm>
            <a:off x="1142976" y="3989156"/>
            <a:ext cx="1500198" cy="2213784"/>
            <a:chOff x="857224" y="3644108"/>
            <a:chExt cx="1500198" cy="2213784"/>
          </a:xfrm>
        </p:grpSpPr>
        <p:grpSp>
          <p:nvGrpSpPr>
            <p:cNvPr id="13" name="Groupe 12"/>
            <p:cNvGrpSpPr/>
            <p:nvPr/>
          </p:nvGrpSpPr>
          <p:grpSpPr>
            <a:xfrm>
              <a:off x="857224" y="3929066"/>
              <a:ext cx="1500198" cy="1928826"/>
              <a:chOff x="1357290" y="1571612"/>
              <a:chExt cx="1500198" cy="1928826"/>
            </a:xfrm>
          </p:grpSpPr>
          <p:pic>
            <p:nvPicPr>
              <p:cNvPr id="14" name="Picture 2" descr="http://kidiscience.cafe-sciences.org/wp-content/uploads/sites/13/2015/03/cocotte_2b.jpg"/>
              <p:cNvPicPr>
                <a:picLocks noChangeAspect="1" noChangeArrowheads="1"/>
              </p:cNvPicPr>
              <p:nvPr/>
            </p:nvPicPr>
            <p:blipFill>
              <a:blip r:embed="rId3"/>
              <a:srcRect l="29705" t="84303" r="51928" b="4440"/>
              <a:stretch>
                <a:fillRect/>
              </a:stretch>
            </p:blipFill>
            <p:spPr bwMode="auto">
              <a:xfrm>
                <a:off x="1428728" y="2928934"/>
                <a:ext cx="1285884" cy="571504"/>
              </a:xfrm>
              <a:prstGeom prst="rect">
                <a:avLst/>
              </a:prstGeom>
              <a:noFill/>
            </p:spPr>
          </p:pic>
          <p:grpSp>
            <p:nvGrpSpPr>
              <p:cNvPr id="15" name="Groupe 10"/>
              <p:cNvGrpSpPr/>
              <p:nvPr/>
            </p:nvGrpSpPr>
            <p:grpSpPr>
              <a:xfrm>
                <a:off x="1357290" y="1571612"/>
                <a:ext cx="1500198" cy="1428760"/>
                <a:chOff x="1500166" y="1214422"/>
                <a:chExt cx="1500198" cy="1428760"/>
              </a:xfrm>
            </p:grpSpPr>
            <p:sp>
              <p:nvSpPr>
                <p:cNvPr id="16" name="Rectangle 15"/>
                <p:cNvSpPr/>
                <p:nvPr/>
              </p:nvSpPr>
              <p:spPr>
                <a:xfrm>
                  <a:off x="1500166" y="1357298"/>
                  <a:ext cx="1500198"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1512278" y="1214422"/>
                  <a:ext cx="1477108"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9" name="ZoneTexte 18"/>
            <p:cNvSpPr txBox="1"/>
            <p:nvPr/>
          </p:nvSpPr>
          <p:spPr>
            <a:xfrm>
              <a:off x="928662" y="4143380"/>
              <a:ext cx="1357322" cy="523220"/>
            </a:xfrm>
            <a:prstGeom prst="rect">
              <a:avLst/>
            </a:prstGeom>
            <a:noFill/>
          </p:spPr>
          <p:txBody>
            <a:bodyPr wrap="square" rtlCol="0">
              <a:spAutoFit/>
            </a:bodyPr>
            <a:lstStyle/>
            <a:p>
              <a:pPr algn="ctr"/>
              <a:r>
                <a:rPr lang="fr-FR" sz="1400" b="1" dirty="0" smtClean="0">
                  <a:solidFill>
                    <a:srgbClr val="FF0000"/>
                  </a:solidFill>
                </a:rPr>
                <a:t>Pression</a:t>
              </a:r>
            </a:p>
            <a:p>
              <a:pPr algn="ctr"/>
              <a:r>
                <a:rPr lang="fr-FR" sz="1400" b="1" dirty="0" smtClean="0">
                  <a:solidFill>
                    <a:srgbClr val="FF0000"/>
                  </a:solidFill>
                </a:rPr>
                <a:t>= « vide »</a:t>
              </a:r>
              <a:endParaRPr lang="fr-FR" sz="1400" b="1" dirty="0">
                <a:solidFill>
                  <a:srgbClr val="FF0000"/>
                </a:solidFill>
              </a:endParaRPr>
            </a:p>
          </p:txBody>
        </p:sp>
        <p:sp>
          <p:nvSpPr>
            <p:cNvPr id="21" name="ZoneTexte 20"/>
            <p:cNvSpPr txBox="1"/>
            <p:nvPr/>
          </p:nvSpPr>
          <p:spPr>
            <a:xfrm>
              <a:off x="1214414" y="4929198"/>
              <a:ext cx="714380" cy="307777"/>
            </a:xfrm>
            <a:prstGeom prst="rect">
              <a:avLst/>
            </a:prstGeom>
            <a:noFill/>
          </p:spPr>
          <p:txBody>
            <a:bodyPr wrap="square" rtlCol="0">
              <a:spAutoFit/>
            </a:bodyPr>
            <a:lstStyle/>
            <a:p>
              <a:pPr algn="ctr"/>
              <a:r>
                <a:rPr lang="fr-FR" sz="1400" b="1" dirty="0" smtClean="0"/>
                <a:t>Eau</a:t>
              </a:r>
              <a:endParaRPr lang="fr-FR" sz="1400" b="1" dirty="0"/>
            </a:p>
          </p:txBody>
        </p:sp>
        <p:cxnSp>
          <p:nvCxnSpPr>
            <p:cNvPr id="31" name="Connecteur droit 30"/>
            <p:cNvCxnSpPr/>
            <p:nvPr/>
          </p:nvCxnSpPr>
          <p:spPr>
            <a:xfrm>
              <a:off x="857224" y="4071942"/>
              <a:ext cx="1500198" cy="1588"/>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rot="5400000">
              <a:off x="1428728" y="3857628"/>
              <a:ext cx="428628" cy="1588"/>
            </a:xfrm>
            <a:prstGeom prst="line">
              <a:avLst/>
            </a:prstGeom>
            <a:ln w="22225">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41" name="ZoneTexte 40"/>
          <p:cNvSpPr txBox="1"/>
          <p:nvPr/>
        </p:nvSpPr>
        <p:spPr>
          <a:xfrm>
            <a:off x="7215206" y="6131502"/>
            <a:ext cx="1571636" cy="369332"/>
          </a:xfrm>
          <a:prstGeom prst="rect">
            <a:avLst/>
          </a:prstGeom>
          <a:noFill/>
        </p:spPr>
        <p:txBody>
          <a:bodyPr wrap="square" rtlCol="0">
            <a:spAutoFit/>
          </a:bodyPr>
          <a:lstStyle/>
          <a:p>
            <a:pPr algn="ctr"/>
            <a:r>
              <a:rPr lang="fr-FR" dirty="0" smtClean="0"/>
              <a:t>Pompe à vide</a:t>
            </a:r>
            <a:endParaRPr lang="fr-FR" dirty="0"/>
          </a:p>
        </p:txBody>
      </p:sp>
      <p:sp>
        <p:nvSpPr>
          <p:cNvPr id="42" name="ZoneTexte 41"/>
          <p:cNvSpPr txBox="1"/>
          <p:nvPr/>
        </p:nvSpPr>
        <p:spPr>
          <a:xfrm rot="21091028">
            <a:off x="3594794" y="3044479"/>
            <a:ext cx="5353902" cy="707886"/>
          </a:xfrm>
          <a:prstGeom prst="rect">
            <a:avLst/>
          </a:prstGeom>
          <a:solidFill>
            <a:srgbClr val="FFFF00"/>
          </a:solidFill>
        </p:spPr>
        <p:txBody>
          <a:bodyPr wrap="square" rtlCol="0">
            <a:spAutoFit/>
          </a:bodyPr>
          <a:lstStyle/>
          <a:p>
            <a:pPr algn="ctr"/>
            <a:r>
              <a:rPr lang="fr-FR" sz="2000" b="1" dirty="0" smtClean="0"/>
              <a:t>Plus la pression est faible</a:t>
            </a:r>
          </a:p>
          <a:p>
            <a:pPr algn="ctr"/>
            <a:r>
              <a:rPr lang="fr-FR" sz="2000" b="1" dirty="0" smtClean="0"/>
              <a:t>plus la température d’ébullition est  faible</a:t>
            </a:r>
            <a:endParaRPr lang="fr-FR" sz="2000" b="1" dirty="0"/>
          </a:p>
        </p:txBody>
      </p:sp>
      <p:sp>
        <p:nvSpPr>
          <p:cNvPr id="44" name="ZoneTexte 43"/>
          <p:cNvSpPr txBox="1"/>
          <p:nvPr/>
        </p:nvSpPr>
        <p:spPr>
          <a:xfrm>
            <a:off x="1357290" y="357166"/>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57290" y="357166"/>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7" name="ZoneTexte 6"/>
          <p:cNvSpPr txBox="1"/>
          <p:nvPr/>
        </p:nvSpPr>
        <p:spPr>
          <a:xfrm>
            <a:off x="857224" y="1438051"/>
            <a:ext cx="8001056" cy="3600986"/>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Volume spécifique de la vapeur</a:t>
            </a:r>
          </a:p>
          <a:p>
            <a:pPr>
              <a:buFont typeface="Arial" pitchFamily="34" charset="0"/>
              <a:buChar char="•"/>
            </a:pPr>
            <a:endParaRPr lang="fr-FR" sz="2400" dirty="0" smtClean="0"/>
          </a:p>
          <a:p>
            <a:pPr lvl="1">
              <a:lnSpc>
                <a:spcPct val="150000"/>
              </a:lnSpc>
              <a:buFont typeface="Wingdings" pitchFamily="2" charset="2"/>
              <a:buChar char="ü"/>
            </a:pPr>
            <a:r>
              <a:rPr lang="fr-FR" sz="2000" dirty="0" smtClean="0"/>
              <a:t> Volume occupé par une unité de masse du produit à l’état gazeux</a:t>
            </a:r>
          </a:p>
          <a:p>
            <a:pPr lvl="1">
              <a:lnSpc>
                <a:spcPct val="150000"/>
              </a:lnSpc>
              <a:buFont typeface="Wingdings" pitchFamily="2" charset="2"/>
              <a:buChar char="ü"/>
            </a:pPr>
            <a:r>
              <a:rPr lang="fr-FR" sz="2000" dirty="0"/>
              <a:t> </a:t>
            </a:r>
            <a:r>
              <a:rPr lang="fr-FR" sz="2000" dirty="0" smtClean="0"/>
              <a:t>Unité légale : m</a:t>
            </a:r>
            <a:r>
              <a:rPr lang="fr-FR" sz="2000" baseline="30000" dirty="0" smtClean="0"/>
              <a:t>3</a:t>
            </a:r>
            <a:r>
              <a:rPr lang="fr-FR" sz="2000" dirty="0" smtClean="0"/>
              <a:t>/kg</a:t>
            </a:r>
          </a:p>
          <a:p>
            <a:pPr lvl="2">
              <a:lnSpc>
                <a:spcPct val="150000"/>
              </a:lnSpc>
              <a:buFont typeface="Courier New" pitchFamily="49" charset="0"/>
              <a:buChar char="o"/>
            </a:pPr>
            <a:r>
              <a:rPr lang="fr-FR" sz="2000" dirty="0"/>
              <a:t> </a:t>
            </a:r>
            <a:r>
              <a:rPr lang="fr-FR" sz="2000" dirty="0" smtClean="0"/>
              <a:t>vapeur d’eau à 100°C = 1.676 m</a:t>
            </a:r>
            <a:r>
              <a:rPr lang="fr-FR" sz="2000" baseline="30000" dirty="0" smtClean="0"/>
              <a:t>3</a:t>
            </a:r>
            <a:r>
              <a:rPr lang="fr-FR" sz="2000" dirty="0" smtClean="0"/>
              <a:t>/kg</a:t>
            </a:r>
          </a:p>
          <a:p>
            <a:pPr lvl="2">
              <a:lnSpc>
                <a:spcPct val="150000"/>
              </a:lnSpc>
              <a:buFont typeface="Courier New" pitchFamily="49" charset="0"/>
              <a:buChar char="o"/>
            </a:pPr>
            <a:r>
              <a:rPr lang="fr-FR" sz="2000" dirty="0"/>
              <a:t> </a:t>
            </a:r>
            <a:r>
              <a:rPr lang="fr-FR" sz="2000" dirty="0" smtClean="0"/>
              <a:t>vapeur d’eau à 50°C = 12.05 m</a:t>
            </a:r>
            <a:r>
              <a:rPr lang="fr-FR" sz="2000" baseline="30000" dirty="0" smtClean="0"/>
              <a:t>3</a:t>
            </a:r>
            <a:r>
              <a:rPr lang="fr-FR" sz="2000" dirty="0" smtClean="0"/>
              <a:t>/kg,  soit = </a:t>
            </a:r>
            <a:r>
              <a:rPr lang="fr-FR" sz="2000" dirty="0" smtClean="0">
                <a:solidFill>
                  <a:srgbClr val="FF0000"/>
                </a:solidFill>
              </a:rPr>
              <a:t>X 7.2</a:t>
            </a:r>
          </a:p>
          <a:p>
            <a:pPr lvl="2">
              <a:lnSpc>
                <a:spcPct val="150000"/>
              </a:lnSpc>
              <a:buFont typeface="Courier New" pitchFamily="49" charset="0"/>
              <a:buChar char="o"/>
            </a:pPr>
            <a:r>
              <a:rPr lang="fr-FR" sz="2000" dirty="0"/>
              <a:t> </a:t>
            </a:r>
            <a:r>
              <a:rPr lang="fr-FR" sz="2000" dirty="0" smtClean="0"/>
              <a:t>vapeur d’eau à 150°C = 0.4 m</a:t>
            </a:r>
            <a:r>
              <a:rPr lang="fr-FR" sz="2000" baseline="30000" dirty="0" smtClean="0"/>
              <a:t>3</a:t>
            </a:r>
            <a:r>
              <a:rPr lang="fr-FR" sz="2000" dirty="0" smtClean="0"/>
              <a:t>/kg, soit = </a:t>
            </a:r>
            <a:r>
              <a:rPr lang="fr-FR" sz="2000" dirty="0" smtClean="0">
                <a:solidFill>
                  <a:srgbClr val="FF0000"/>
                </a:solidFill>
              </a:rPr>
              <a:t>1/4</a:t>
            </a:r>
            <a:endParaRPr lang="fr-FR" sz="2000" dirty="0"/>
          </a:p>
          <a:p>
            <a:pPr>
              <a:lnSpc>
                <a:spcPct val="150000"/>
              </a:lnSpc>
              <a:buFont typeface="Wingdings" pitchFamily="2" charset="2"/>
              <a:buChar char="q"/>
            </a:pPr>
            <a:r>
              <a:rPr lang="fr-FR" sz="2000" dirty="0" smtClean="0">
                <a:solidFill>
                  <a:srgbClr val="FF0000"/>
                </a:solidFill>
              </a:rPr>
              <a:t> Référence : TABLE DE LA VAPEUR D’EAU</a:t>
            </a:r>
            <a:endParaRPr lang="fr-FR" sz="2000" dirty="0">
              <a:solidFill>
                <a:srgbClr val="FF0000"/>
              </a:solidFill>
            </a:endParaRPr>
          </a:p>
        </p:txBody>
      </p:sp>
      <p:sp>
        <p:nvSpPr>
          <p:cNvPr id="5" name="ZoneTexte 4"/>
          <p:cNvSpPr txBox="1"/>
          <p:nvPr/>
        </p:nvSpPr>
        <p:spPr>
          <a:xfrm rot="21091028">
            <a:off x="1889982" y="5052391"/>
            <a:ext cx="6789242" cy="1015663"/>
          </a:xfrm>
          <a:prstGeom prst="rect">
            <a:avLst/>
          </a:prstGeom>
          <a:solidFill>
            <a:srgbClr val="FFFF00"/>
          </a:solidFill>
        </p:spPr>
        <p:txBody>
          <a:bodyPr wrap="square" rtlCol="0">
            <a:spAutoFit/>
          </a:bodyPr>
          <a:lstStyle/>
          <a:p>
            <a:pPr algn="ctr"/>
            <a:r>
              <a:rPr lang="fr-FR" sz="2000" b="1" dirty="0" smtClean="0"/>
              <a:t>Le vide dans un évaporateur est créé par l’écart de volume des buées avant et après condensation. </a:t>
            </a:r>
          </a:p>
          <a:p>
            <a:pPr algn="ctr"/>
            <a:r>
              <a:rPr lang="fr-FR" sz="2000" b="1" dirty="0" smtClean="0"/>
              <a:t>12 000 litres de buées à 50 °C = 1litre d’eau</a:t>
            </a:r>
            <a:endParaRPr lang="fr-FR"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 calcmode="lin" valueType="num">
                                      <p:cBhvr additive="base">
                                        <p:cTn id="3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57290" y="285728"/>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ZoneTexte 5"/>
          <p:cNvSpPr txBox="1"/>
          <p:nvPr/>
        </p:nvSpPr>
        <p:spPr>
          <a:xfrm>
            <a:off x="928662" y="1071546"/>
            <a:ext cx="7929618" cy="3816429"/>
          </a:xfrm>
          <a:prstGeom prst="rect">
            <a:avLst/>
          </a:prstGeom>
          <a:noFill/>
        </p:spPr>
        <p:txBody>
          <a:bodyPr wrap="square" rtlCol="0">
            <a:spAutoFit/>
          </a:bodyPr>
          <a:lstStyle/>
          <a:p>
            <a:pPr marL="342900" indent="-342900">
              <a:buFont typeface="Arial" pitchFamily="34" charset="0"/>
              <a:buChar char="•"/>
            </a:pPr>
            <a:r>
              <a:rPr lang="fr-FR" sz="2400" dirty="0" smtClean="0">
                <a:effectLst>
                  <a:outerShdw blurRad="38100" dist="38100" dir="2700000" algn="tl">
                    <a:srgbClr val="000000">
                      <a:alpha val="43137"/>
                    </a:srgbClr>
                  </a:outerShdw>
                </a:effectLst>
              </a:rPr>
              <a:t>Enthalpie  et quantité de chaleur</a:t>
            </a:r>
          </a:p>
          <a:p>
            <a:pPr marL="342900" indent="-342900">
              <a:buFont typeface="Arial" pitchFamily="34" charset="0"/>
              <a:buChar char="•"/>
            </a:pPr>
            <a:endParaRPr lang="fr-FR" dirty="0"/>
          </a:p>
          <a:p>
            <a:pPr marL="800100" lvl="1" indent="-342900">
              <a:buFont typeface="Wingdings" pitchFamily="2" charset="2"/>
              <a:buChar char="ü"/>
            </a:pPr>
            <a:r>
              <a:rPr lang="fr-FR" sz="2000" dirty="0" smtClean="0"/>
              <a:t>« L’enthalpie est une fonction d’état dont la variation exprime la quantité de chaleur mise en jeu pendant la transformation isobare d’un système au cours de laquelle il reçoit ou fournit un travail mécanique « </a:t>
            </a:r>
          </a:p>
          <a:p>
            <a:pPr marL="800100" lvl="1" indent="-342900">
              <a:buFont typeface="Wingdings" pitchFamily="2" charset="2"/>
              <a:buChar char="ü"/>
            </a:pPr>
            <a:endParaRPr lang="fr-FR" sz="2000" dirty="0"/>
          </a:p>
          <a:p>
            <a:pPr marL="800100" lvl="1" indent="-342900">
              <a:buFont typeface="Wingdings" pitchFamily="2" charset="2"/>
              <a:buChar char="ü"/>
            </a:pPr>
            <a:r>
              <a:rPr lang="fr-FR" sz="2000" dirty="0" smtClean="0"/>
              <a:t>Par abus de langage, on confond souvent enthalpie et chaleur.</a:t>
            </a:r>
          </a:p>
          <a:p>
            <a:pPr marL="800100" lvl="1" indent="-342900">
              <a:buFont typeface="Wingdings" pitchFamily="2" charset="2"/>
              <a:buChar char="ü"/>
            </a:pPr>
            <a:endParaRPr lang="fr-FR" sz="2000" dirty="0"/>
          </a:p>
          <a:p>
            <a:pPr marL="800100" lvl="1" indent="-342900">
              <a:buFont typeface="Wingdings" pitchFamily="2" charset="2"/>
              <a:buChar char="ü"/>
            </a:pPr>
            <a:r>
              <a:rPr lang="fr-FR" sz="2000" dirty="0" smtClean="0"/>
              <a:t>Unité légale  : le joule – J</a:t>
            </a:r>
          </a:p>
          <a:p>
            <a:pPr marL="800100" lvl="1" indent="-342900">
              <a:buFont typeface="Wingdings" pitchFamily="2" charset="2"/>
              <a:buChar char="ü"/>
            </a:pPr>
            <a:endParaRPr lang="fr-FR" sz="2000" dirty="0"/>
          </a:p>
          <a:p>
            <a:pPr marL="800100" lvl="1" indent="-342900">
              <a:buFont typeface="Wingdings" pitchFamily="2" charset="2"/>
              <a:buChar char="ü"/>
            </a:pPr>
            <a:r>
              <a:rPr lang="fr-FR" sz="2000" dirty="0" smtClean="0"/>
              <a:t>Unité courante : la Calorie = 4,1855 J</a:t>
            </a:r>
          </a:p>
        </p:txBody>
      </p:sp>
      <p:sp>
        <p:nvSpPr>
          <p:cNvPr id="7" name="ZoneTexte 6"/>
          <p:cNvSpPr txBox="1"/>
          <p:nvPr/>
        </p:nvSpPr>
        <p:spPr>
          <a:xfrm>
            <a:off x="928662" y="4981717"/>
            <a:ext cx="8072494" cy="1661993"/>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Puissance</a:t>
            </a:r>
          </a:p>
          <a:p>
            <a:pPr>
              <a:buFont typeface="Arial" pitchFamily="34" charset="0"/>
              <a:buChar char="•"/>
            </a:pPr>
            <a:endParaRPr lang="fr-FR" dirty="0"/>
          </a:p>
          <a:p>
            <a:pPr lvl="1">
              <a:buFont typeface="Wingdings" pitchFamily="2" charset="2"/>
              <a:buChar char="ü"/>
            </a:pPr>
            <a:r>
              <a:rPr lang="fr-FR" sz="2000" dirty="0" smtClean="0"/>
              <a:t> Energie ou chaleur fournie par unité de temps</a:t>
            </a:r>
          </a:p>
          <a:p>
            <a:pPr lvl="1">
              <a:buFont typeface="Wingdings" pitchFamily="2" charset="2"/>
              <a:buChar char="ü"/>
            </a:pPr>
            <a:endParaRPr lang="fr-FR" sz="2000" dirty="0"/>
          </a:p>
          <a:p>
            <a:pPr lvl="1">
              <a:buFont typeface="Wingdings" pitchFamily="2" charset="2"/>
              <a:buChar char="ü"/>
            </a:pPr>
            <a:r>
              <a:rPr lang="fr-FR" sz="2000" dirty="0" smtClean="0"/>
              <a:t>Unité légale : le Watt – W – ( 1 J / s )</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 calcmode="lin" valueType="num">
                                      <p:cBhvr additive="base">
                                        <p:cTn id="2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57290" y="496653"/>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ZoneTexte 5"/>
          <p:cNvSpPr txBox="1"/>
          <p:nvPr/>
        </p:nvSpPr>
        <p:spPr>
          <a:xfrm>
            <a:off x="1000100" y="1428736"/>
            <a:ext cx="7500990" cy="4801314"/>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Chaleur spécifique ou chaleur sensible</a:t>
            </a:r>
            <a:endParaRPr lang="fr-FR" sz="2000" dirty="0">
              <a:effectLst>
                <a:outerShdw blurRad="38100" dist="38100" dir="2700000" algn="tl">
                  <a:srgbClr val="000000">
                    <a:alpha val="43137"/>
                  </a:srgbClr>
                </a:outerShdw>
              </a:effectLst>
            </a:endParaRPr>
          </a:p>
          <a:p>
            <a:pPr lvl="1">
              <a:lnSpc>
                <a:spcPct val="150000"/>
              </a:lnSpc>
              <a:buFont typeface="Wingdings" pitchFamily="2" charset="2"/>
              <a:buChar char="ü"/>
            </a:pPr>
            <a:r>
              <a:rPr lang="fr-FR" sz="2000" dirty="0" smtClean="0"/>
              <a:t>  Ou « capacité thermique massique »</a:t>
            </a:r>
          </a:p>
          <a:p>
            <a:pPr lvl="1">
              <a:lnSpc>
                <a:spcPct val="150000"/>
              </a:lnSpc>
              <a:buFont typeface="Wingdings" pitchFamily="2" charset="2"/>
              <a:buChar char="ü"/>
            </a:pPr>
            <a:r>
              <a:rPr lang="fr-FR" sz="2000" dirty="0" smtClean="0"/>
              <a:t>« Quantité d’énergie à apporter à une substance pour élever la température d’une unité de masse de 1 degré »</a:t>
            </a:r>
          </a:p>
          <a:p>
            <a:pPr lvl="1">
              <a:lnSpc>
                <a:spcPct val="150000"/>
              </a:lnSpc>
              <a:buFont typeface="Wingdings" pitchFamily="2" charset="2"/>
              <a:buChar char="ü"/>
            </a:pPr>
            <a:r>
              <a:rPr lang="fr-FR" sz="2000" dirty="0"/>
              <a:t> </a:t>
            </a:r>
            <a:r>
              <a:rPr lang="fr-FR" sz="2000" dirty="0" smtClean="0"/>
              <a:t>Unité légale : J / kg / K</a:t>
            </a:r>
          </a:p>
          <a:p>
            <a:pPr lvl="1">
              <a:lnSpc>
                <a:spcPct val="150000"/>
              </a:lnSpc>
              <a:buFont typeface="Wingdings" pitchFamily="2" charset="2"/>
              <a:buChar char="ü"/>
            </a:pPr>
            <a:r>
              <a:rPr lang="fr-FR" sz="2000" dirty="0"/>
              <a:t> </a:t>
            </a:r>
            <a:r>
              <a:rPr lang="fr-FR" sz="2000" dirty="0" smtClean="0"/>
              <a:t>Unité courante : Kcal / kg / °C</a:t>
            </a:r>
          </a:p>
          <a:p>
            <a:pPr lvl="1">
              <a:lnSpc>
                <a:spcPct val="150000"/>
              </a:lnSpc>
              <a:buFont typeface="Wingdings" pitchFamily="2" charset="2"/>
              <a:buChar char="ü"/>
            </a:pPr>
            <a:r>
              <a:rPr lang="fr-FR" sz="2000" dirty="0" smtClean="0"/>
              <a:t>Est fonction du produit  et de sa concentration</a:t>
            </a:r>
          </a:p>
          <a:p>
            <a:pPr lvl="1">
              <a:lnSpc>
                <a:spcPct val="150000"/>
              </a:lnSpc>
              <a:buFont typeface="Wingdings" pitchFamily="2" charset="2"/>
              <a:buChar char="ü"/>
            </a:pPr>
            <a:r>
              <a:rPr lang="fr-FR" sz="2000" dirty="0" smtClean="0"/>
              <a:t>Approximation : 1 / densité</a:t>
            </a:r>
          </a:p>
          <a:p>
            <a:pPr lvl="2">
              <a:lnSpc>
                <a:spcPct val="150000"/>
              </a:lnSpc>
              <a:buFont typeface="Courier New" pitchFamily="49" charset="0"/>
              <a:buChar char="o"/>
            </a:pPr>
            <a:r>
              <a:rPr lang="fr-FR" sz="2000" dirty="0" smtClean="0"/>
              <a:t> Eau = 1 kcal / kg / °C</a:t>
            </a:r>
          </a:p>
          <a:p>
            <a:pPr lvl="2">
              <a:lnSpc>
                <a:spcPct val="150000"/>
              </a:lnSpc>
              <a:buFont typeface="Courier New" pitchFamily="49" charset="0"/>
              <a:buChar char="o"/>
            </a:pPr>
            <a:r>
              <a:rPr lang="fr-FR" sz="2000" dirty="0"/>
              <a:t> </a:t>
            </a:r>
            <a:r>
              <a:rPr lang="fr-FR" sz="2000" dirty="0" smtClean="0"/>
              <a:t>Liquides valeurs &lt; 1</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additive="base">
                                        <p:cTn id="3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 calcmode="lin" valueType="num">
                                      <p:cBhvr additive="base">
                                        <p:cTn id="3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57290" y="496653"/>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ZoneTexte 5"/>
          <p:cNvSpPr txBox="1"/>
          <p:nvPr/>
        </p:nvSpPr>
        <p:spPr>
          <a:xfrm>
            <a:off x="1000100" y="1285860"/>
            <a:ext cx="7643866" cy="5589351"/>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Enthalpie de changement d’état</a:t>
            </a:r>
          </a:p>
          <a:p>
            <a:pPr lvl="1">
              <a:lnSpc>
                <a:spcPct val="150000"/>
              </a:lnSpc>
              <a:buFont typeface="Wingdings" pitchFamily="2" charset="2"/>
              <a:buChar char="ü"/>
            </a:pPr>
            <a:r>
              <a:rPr lang="fr-FR" dirty="0"/>
              <a:t> </a:t>
            </a:r>
            <a:r>
              <a:rPr lang="fr-FR" dirty="0" smtClean="0"/>
              <a:t>«  Quantité de chaleur nécessaire à l’unité de masse d’un corps pour qu’il change d’état, cette transformation ayant lieu à pression et température constante « </a:t>
            </a:r>
          </a:p>
          <a:p>
            <a:pPr lvl="1">
              <a:lnSpc>
                <a:spcPct val="150000"/>
              </a:lnSpc>
              <a:buFont typeface="Wingdings" pitchFamily="2" charset="2"/>
              <a:buChar char="ü"/>
            </a:pPr>
            <a:r>
              <a:rPr lang="fr-FR" dirty="0" smtClean="0"/>
              <a:t> Aussi nommée chaleur latente (au 19</a:t>
            </a:r>
            <a:r>
              <a:rPr lang="fr-FR" baseline="30000" dirty="0" smtClean="0"/>
              <a:t>ème</a:t>
            </a:r>
            <a:r>
              <a:rPr lang="fr-FR" dirty="0" smtClean="0"/>
              <a:t> siècle)</a:t>
            </a:r>
          </a:p>
          <a:p>
            <a:pPr lvl="1">
              <a:lnSpc>
                <a:spcPct val="150000"/>
              </a:lnSpc>
              <a:buFont typeface="Wingdings" pitchFamily="2" charset="2"/>
              <a:buChar char="ü"/>
            </a:pPr>
            <a:r>
              <a:rPr lang="fr-FR" dirty="0"/>
              <a:t> </a:t>
            </a:r>
            <a:r>
              <a:rPr lang="fr-FR" dirty="0" smtClean="0"/>
              <a:t>Fonction de : Produit, Pression, Température</a:t>
            </a:r>
          </a:p>
          <a:p>
            <a:pPr lvl="1">
              <a:lnSpc>
                <a:spcPct val="150000"/>
              </a:lnSpc>
              <a:buFont typeface="Wingdings" pitchFamily="2" charset="2"/>
              <a:buChar char="ü"/>
            </a:pPr>
            <a:r>
              <a:rPr lang="fr-FR" dirty="0"/>
              <a:t> </a:t>
            </a:r>
            <a:r>
              <a:rPr lang="fr-FR" dirty="0" smtClean="0"/>
              <a:t>Unité légale : J / kg</a:t>
            </a:r>
          </a:p>
          <a:p>
            <a:pPr lvl="1">
              <a:lnSpc>
                <a:spcPct val="150000"/>
              </a:lnSpc>
              <a:buFont typeface="Wingdings" pitchFamily="2" charset="2"/>
              <a:buChar char="ü"/>
            </a:pPr>
            <a:r>
              <a:rPr lang="fr-FR" dirty="0"/>
              <a:t> </a:t>
            </a:r>
            <a:r>
              <a:rPr lang="fr-FR" dirty="0" smtClean="0"/>
              <a:t>Unité courante : kcal / kg</a:t>
            </a:r>
          </a:p>
          <a:p>
            <a:pPr lvl="1">
              <a:lnSpc>
                <a:spcPct val="150000"/>
              </a:lnSpc>
              <a:buFont typeface="Wingdings" pitchFamily="2" charset="2"/>
              <a:buChar char="ü"/>
            </a:pPr>
            <a:r>
              <a:rPr lang="fr-FR" dirty="0" smtClean="0"/>
              <a:t>Evaporation de l’eau :</a:t>
            </a:r>
          </a:p>
          <a:p>
            <a:pPr lvl="2">
              <a:lnSpc>
                <a:spcPct val="150000"/>
              </a:lnSpc>
              <a:buFont typeface="Courier New" pitchFamily="49" charset="0"/>
              <a:buChar char="o"/>
            </a:pPr>
            <a:r>
              <a:rPr lang="fr-FR" dirty="0"/>
              <a:t> </a:t>
            </a:r>
            <a:r>
              <a:rPr lang="fr-FR" dirty="0" smtClean="0"/>
              <a:t>Eau à 100°C, 1,013 bar = 539 kcal / kg ou 2257 </a:t>
            </a:r>
            <a:r>
              <a:rPr lang="fr-FR" dirty="0" err="1" smtClean="0"/>
              <a:t>kj</a:t>
            </a:r>
            <a:r>
              <a:rPr lang="fr-FR" dirty="0" smtClean="0"/>
              <a:t> / kg</a:t>
            </a:r>
          </a:p>
          <a:p>
            <a:pPr lvl="2">
              <a:lnSpc>
                <a:spcPct val="150000"/>
              </a:lnSpc>
              <a:buFont typeface="Courier New" pitchFamily="49" charset="0"/>
              <a:buChar char="o"/>
            </a:pPr>
            <a:endParaRPr lang="fr-FR" dirty="0">
              <a:solidFill>
                <a:srgbClr val="FF0000"/>
              </a:solidFill>
            </a:endParaRPr>
          </a:p>
          <a:p>
            <a:pPr lvl="2">
              <a:lnSpc>
                <a:spcPct val="150000"/>
              </a:lnSpc>
              <a:buFont typeface="Courier New" pitchFamily="49" charset="0"/>
              <a:buChar char="o"/>
            </a:pPr>
            <a:r>
              <a:rPr lang="fr-FR" dirty="0" smtClean="0">
                <a:solidFill>
                  <a:srgbClr val="FF0000"/>
                </a:solidFill>
              </a:rPr>
              <a:t> Référence : TABLE DE LA VAPEUR SATUREE</a:t>
            </a:r>
          </a:p>
          <a:p>
            <a:pPr lvl="1">
              <a:lnSpc>
                <a:spcPct val="150000"/>
              </a:lnSpc>
            </a:pPr>
            <a:r>
              <a:rPr lang="fr-FR"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additive="base">
                                        <p:cTn id="3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 calcmode="lin" valueType="num">
                                      <p:cBhvr additive="base">
                                        <p:cTn id="3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785786" y="1172036"/>
            <a:ext cx="7500990" cy="5185922"/>
            <a:chOff x="714348" y="1600664"/>
            <a:chExt cx="7500990" cy="5185922"/>
          </a:xfrm>
        </p:grpSpPr>
        <p:pic>
          <p:nvPicPr>
            <p:cNvPr id="5" name="Picture 2" descr="Résultat de recherche d'images pour &quot;changements d'état&quot;"/>
            <p:cNvPicPr>
              <a:picLocks noChangeAspect="1" noChangeArrowheads="1"/>
            </p:cNvPicPr>
            <p:nvPr/>
          </p:nvPicPr>
          <p:blipFill>
            <a:blip r:embed="rId2"/>
            <a:srcRect/>
            <a:stretch>
              <a:fillRect/>
            </a:stretch>
          </p:blipFill>
          <p:spPr bwMode="auto">
            <a:xfrm>
              <a:off x="714348" y="1600664"/>
              <a:ext cx="7500990" cy="4900146"/>
            </a:xfrm>
            <a:prstGeom prst="rect">
              <a:avLst/>
            </a:prstGeom>
            <a:noFill/>
          </p:spPr>
        </p:pic>
        <p:sp>
          <p:nvSpPr>
            <p:cNvPr id="6" name="ZoneTexte 5"/>
            <p:cNvSpPr txBox="1"/>
            <p:nvPr/>
          </p:nvSpPr>
          <p:spPr>
            <a:xfrm>
              <a:off x="1214414" y="6448032"/>
              <a:ext cx="1071570" cy="338554"/>
            </a:xfrm>
            <a:prstGeom prst="rect">
              <a:avLst/>
            </a:prstGeom>
            <a:noFill/>
          </p:spPr>
          <p:txBody>
            <a:bodyPr wrap="square" rtlCol="0">
              <a:spAutoFit/>
            </a:bodyPr>
            <a:lstStyle/>
            <a:p>
              <a:pPr algn="ctr"/>
              <a:r>
                <a:rPr lang="fr-FR" sz="1600" dirty="0" smtClean="0">
                  <a:solidFill>
                    <a:srgbClr val="0000FF"/>
                  </a:solidFill>
                </a:rPr>
                <a:t>10 kcal</a:t>
              </a:r>
              <a:endParaRPr lang="fr-FR" sz="1600" dirty="0">
                <a:solidFill>
                  <a:srgbClr val="0000FF"/>
                </a:solidFill>
              </a:endParaRPr>
            </a:p>
          </p:txBody>
        </p:sp>
        <p:sp>
          <p:nvSpPr>
            <p:cNvPr id="7" name="ZoneTexte 6"/>
            <p:cNvSpPr txBox="1"/>
            <p:nvPr/>
          </p:nvSpPr>
          <p:spPr>
            <a:xfrm>
              <a:off x="2357422" y="6429396"/>
              <a:ext cx="1071570" cy="338554"/>
            </a:xfrm>
            <a:prstGeom prst="rect">
              <a:avLst/>
            </a:prstGeom>
            <a:noFill/>
          </p:spPr>
          <p:txBody>
            <a:bodyPr wrap="square" rtlCol="0">
              <a:spAutoFit/>
            </a:bodyPr>
            <a:lstStyle/>
            <a:p>
              <a:pPr algn="ctr"/>
              <a:r>
                <a:rPr lang="fr-FR" sz="1600" dirty="0" smtClean="0">
                  <a:solidFill>
                    <a:srgbClr val="0000FF"/>
                  </a:solidFill>
                </a:rPr>
                <a:t>80 kcal</a:t>
              </a:r>
              <a:endParaRPr lang="fr-FR" sz="1600" dirty="0">
                <a:solidFill>
                  <a:srgbClr val="0000FF"/>
                </a:solidFill>
              </a:endParaRPr>
            </a:p>
          </p:txBody>
        </p:sp>
        <p:sp>
          <p:nvSpPr>
            <p:cNvPr id="8" name="ZoneTexte 7"/>
            <p:cNvSpPr txBox="1"/>
            <p:nvPr/>
          </p:nvSpPr>
          <p:spPr>
            <a:xfrm>
              <a:off x="4000496" y="6429396"/>
              <a:ext cx="1071570" cy="338554"/>
            </a:xfrm>
            <a:prstGeom prst="rect">
              <a:avLst/>
            </a:prstGeom>
            <a:noFill/>
          </p:spPr>
          <p:txBody>
            <a:bodyPr wrap="square" rtlCol="0">
              <a:spAutoFit/>
            </a:bodyPr>
            <a:lstStyle/>
            <a:p>
              <a:pPr algn="ctr"/>
              <a:r>
                <a:rPr lang="fr-FR" sz="1600" dirty="0" smtClean="0">
                  <a:solidFill>
                    <a:srgbClr val="0000FF"/>
                  </a:solidFill>
                </a:rPr>
                <a:t>100 kcal</a:t>
              </a:r>
              <a:endParaRPr lang="fr-FR" sz="1600" dirty="0">
                <a:solidFill>
                  <a:srgbClr val="0000FF"/>
                </a:solidFill>
              </a:endParaRPr>
            </a:p>
          </p:txBody>
        </p:sp>
        <p:sp>
          <p:nvSpPr>
            <p:cNvPr id="9" name="ZoneTexte 8"/>
            <p:cNvSpPr txBox="1"/>
            <p:nvPr/>
          </p:nvSpPr>
          <p:spPr>
            <a:xfrm>
              <a:off x="5786446" y="6429396"/>
              <a:ext cx="1071570" cy="338554"/>
            </a:xfrm>
            <a:prstGeom prst="rect">
              <a:avLst/>
            </a:prstGeom>
            <a:noFill/>
          </p:spPr>
          <p:txBody>
            <a:bodyPr wrap="square" rtlCol="0">
              <a:spAutoFit/>
            </a:bodyPr>
            <a:lstStyle/>
            <a:p>
              <a:pPr algn="ctr"/>
              <a:r>
                <a:rPr lang="fr-FR" sz="1600" dirty="0" smtClean="0">
                  <a:solidFill>
                    <a:srgbClr val="0000FF"/>
                  </a:solidFill>
                </a:rPr>
                <a:t>539 kcal</a:t>
              </a:r>
              <a:endParaRPr lang="fr-FR" sz="1600" dirty="0">
                <a:solidFill>
                  <a:srgbClr val="0000FF"/>
                </a:solidFill>
              </a:endParaRPr>
            </a:p>
          </p:txBody>
        </p:sp>
        <p:sp>
          <p:nvSpPr>
            <p:cNvPr id="10" name="ZoneTexte 9"/>
            <p:cNvSpPr txBox="1"/>
            <p:nvPr/>
          </p:nvSpPr>
          <p:spPr>
            <a:xfrm>
              <a:off x="7072330" y="6448032"/>
              <a:ext cx="1071570" cy="338554"/>
            </a:xfrm>
            <a:prstGeom prst="rect">
              <a:avLst/>
            </a:prstGeom>
            <a:noFill/>
          </p:spPr>
          <p:txBody>
            <a:bodyPr wrap="square" rtlCol="0">
              <a:spAutoFit/>
            </a:bodyPr>
            <a:lstStyle/>
            <a:p>
              <a:pPr algn="ctr"/>
              <a:r>
                <a:rPr lang="fr-FR" sz="1600" dirty="0" smtClean="0">
                  <a:solidFill>
                    <a:srgbClr val="0000FF"/>
                  </a:solidFill>
                </a:rPr>
                <a:t>0.454 kcal</a:t>
              </a:r>
              <a:endParaRPr lang="fr-FR" sz="1600" dirty="0">
                <a:solidFill>
                  <a:srgbClr val="0000FF"/>
                </a:solidFill>
              </a:endParaRPr>
            </a:p>
          </p:txBody>
        </p:sp>
        <p:sp>
          <p:nvSpPr>
            <p:cNvPr id="11" name="ZoneTexte 10"/>
            <p:cNvSpPr txBox="1"/>
            <p:nvPr/>
          </p:nvSpPr>
          <p:spPr>
            <a:xfrm>
              <a:off x="1214414" y="4130109"/>
              <a:ext cx="1071570" cy="584775"/>
            </a:xfrm>
            <a:prstGeom prst="rect">
              <a:avLst/>
            </a:prstGeom>
            <a:noFill/>
          </p:spPr>
          <p:txBody>
            <a:bodyPr wrap="square" rtlCol="0">
              <a:spAutoFit/>
            </a:bodyPr>
            <a:lstStyle/>
            <a:p>
              <a:pPr algn="ctr"/>
              <a:r>
                <a:rPr lang="fr-FR" sz="1600" b="1" dirty="0" smtClean="0">
                  <a:solidFill>
                    <a:srgbClr val="FF0000"/>
                  </a:solidFill>
                </a:rPr>
                <a:t>Chaleur sensible</a:t>
              </a:r>
              <a:endParaRPr lang="fr-FR" sz="1600" b="1" dirty="0">
                <a:solidFill>
                  <a:srgbClr val="FF0000"/>
                </a:solidFill>
              </a:endParaRPr>
            </a:p>
          </p:txBody>
        </p:sp>
        <p:sp>
          <p:nvSpPr>
            <p:cNvPr id="12" name="ZoneTexte 11"/>
            <p:cNvSpPr txBox="1"/>
            <p:nvPr/>
          </p:nvSpPr>
          <p:spPr>
            <a:xfrm>
              <a:off x="3786182" y="3344291"/>
              <a:ext cx="1071570" cy="584775"/>
            </a:xfrm>
            <a:prstGeom prst="rect">
              <a:avLst/>
            </a:prstGeom>
            <a:noFill/>
          </p:spPr>
          <p:txBody>
            <a:bodyPr wrap="square" rtlCol="0">
              <a:spAutoFit/>
            </a:bodyPr>
            <a:lstStyle/>
            <a:p>
              <a:pPr algn="ctr"/>
              <a:r>
                <a:rPr lang="fr-FR" sz="1600" b="1" dirty="0" smtClean="0">
                  <a:solidFill>
                    <a:srgbClr val="FF0000"/>
                  </a:solidFill>
                </a:rPr>
                <a:t>Chaleur sensible</a:t>
              </a:r>
              <a:endParaRPr lang="fr-FR" sz="1600" b="1" dirty="0">
                <a:solidFill>
                  <a:srgbClr val="FF0000"/>
                </a:solidFill>
              </a:endParaRPr>
            </a:p>
          </p:txBody>
        </p:sp>
        <p:sp>
          <p:nvSpPr>
            <p:cNvPr id="13" name="ZoneTexte 12"/>
            <p:cNvSpPr txBox="1"/>
            <p:nvPr/>
          </p:nvSpPr>
          <p:spPr>
            <a:xfrm>
              <a:off x="2428860" y="3915795"/>
              <a:ext cx="1071570" cy="584775"/>
            </a:xfrm>
            <a:prstGeom prst="rect">
              <a:avLst/>
            </a:prstGeom>
            <a:noFill/>
          </p:spPr>
          <p:txBody>
            <a:bodyPr wrap="square" rtlCol="0">
              <a:spAutoFit/>
            </a:bodyPr>
            <a:lstStyle/>
            <a:p>
              <a:pPr algn="ctr"/>
              <a:r>
                <a:rPr lang="fr-FR" sz="1600" b="1" dirty="0" smtClean="0">
                  <a:solidFill>
                    <a:srgbClr val="0070C0"/>
                  </a:solidFill>
                </a:rPr>
                <a:t>Chaleur latente</a:t>
              </a:r>
              <a:endParaRPr lang="fr-FR" sz="1600" b="1" dirty="0">
                <a:solidFill>
                  <a:srgbClr val="0070C0"/>
                </a:solidFill>
              </a:endParaRPr>
            </a:p>
          </p:txBody>
        </p:sp>
        <p:sp>
          <p:nvSpPr>
            <p:cNvPr id="14" name="ZoneTexte 13"/>
            <p:cNvSpPr txBox="1"/>
            <p:nvPr/>
          </p:nvSpPr>
          <p:spPr>
            <a:xfrm>
              <a:off x="5786446" y="2428868"/>
              <a:ext cx="1071570" cy="584775"/>
            </a:xfrm>
            <a:prstGeom prst="rect">
              <a:avLst/>
            </a:prstGeom>
            <a:noFill/>
          </p:spPr>
          <p:txBody>
            <a:bodyPr wrap="square" rtlCol="0">
              <a:spAutoFit/>
            </a:bodyPr>
            <a:lstStyle/>
            <a:p>
              <a:pPr algn="ctr"/>
              <a:r>
                <a:rPr lang="fr-FR" sz="1600" b="1" dirty="0" smtClean="0">
                  <a:solidFill>
                    <a:srgbClr val="0070C0"/>
                  </a:solidFill>
                </a:rPr>
                <a:t>Chaleur latente</a:t>
              </a:r>
              <a:endParaRPr lang="fr-FR" sz="1600" b="1" dirty="0">
                <a:solidFill>
                  <a:srgbClr val="0070C0"/>
                </a:solidFill>
              </a:endParaRPr>
            </a:p>
          </p:txBody>
        </p:sp>
        <p:sp>
          <p:nvSpPr>
            <p:cNvPr id="15" name="ZoneTexte 14"/>
            <p:cNvSpPr txBox="1"/>
            <p:nvPr/>
          </p:nvSpPr>
          <p:spPr>
            <a:xfrm>
              <a:off x="6929454" y="2143116"/>
              <a:ext cx="1071570" cy="584775"/>
            </a:xfrm>
            <a:prstGeom prst="rect">
              <a:avLst/>
            </a:prstGeom>
            <a:noFill/>
          </p:spPr>
          <p:txBody>
            <a:bodyPr wrap="square" rtlCol="0">
              <a:spAutoFit/>
            </a:bodyPr>
            <a:lstStyle/>
            <a:p>
              <a:pPr algn="ctr"/>
              <a:r>
                <a:rPr lang="fr-FR" sz="1600" b="1" dirty="0" smtClean="0">
                  <a:solidFill>
                    <a:srgbClr val="FF0000"/>
                  </a:solidFill>
                </a:rPr>
                <a:t>Chaleur sensible</a:t>
              </a:r>
              <a:endParaRPr lang="fr-FR" sz="1600" b="1" dirty="0">
                <a:solidFill>
                  <a:srgbClr val="FF0000"/>
                </a:solidFill>
              </a:endParaRPr>
            </a:p>
          </p:txBody>
        </p:sp>
      </p:grpSp>
      <p:sp>
        <p:nvSpPr>
          <p:cNvPr id="16" name="ZoneTexte 15"/>
          <p:cNvSpPr txBox="1"/>
          <p:nvPr/>
        </p:nvSpPr>
        <p:spPr>
          <a:xfrm>
            <a:off x="1357290" y="357166"/>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57290" y="-24"/>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ZoneTexte 5"/>
          <p:cNvSpPr txBox="1"/>
          <p:nvPr/>
        </p:nvSpPr>
        <p:spPr>
          <a:xfrm>
            <a:off x="357158" y="656326"/>
            <a:ext cx="8358246" cy="6201698"/>
          </a:xfrm>
          <a:prstGeom prst="rect">
            <a:avLst/>
          </a:prstGeom>
          <a:noFill/>
        </p:spPr>
        <p:txBody>
          <a:bodyPr wrap="square" rtlCol="0">
            <a:spAutoFit/>
          </a:bodyPr>
          <a:lstStyle/>
          <a:p>
            <a:pPr algn="just"/>
            <a:r>
              <a:rPr lang="fr-FR" u="sng" dirty="0" smtClean="0">
                <a:solidFill>
                  <a:srgbClr val="FF0000"/>
                </a:solidFill>
                <a:effectLst>
                  <a:outerShdw blurRad="38100" dist="38100" dir="2700000" algn="tl">
                    <a:srgbClr val="000000">
                      <a:alpha val="43137"/>
                    </a:srgbClr>
                  </a:outerShdw>
                </a:effectLst>
              </a:rPr>
              <a:t>De A à B </a:t>
            </a:r>
            <a:r>
              <a:rPr lang="fr-FR" dirty="0" smtClean="0">
                <a:solidFill>
                  <a:srgbClr val="FF0000"/>
                </a:solidFill>
                <a:effectLst>
                  <a:outerShdw blurRad="38100" dist="38100" dir="2700000" algn="tl">
                    <a:srgbClr val="000000">
                      <a:alpha val="43137"/>
                    </a:srgbClr>
                  </a:outerShdw>
                </a:effectLst>
              </a:rPr>
              <a:t>: La température de la glace augmente pour atteindre 0°C. La chaleur sensible nécessaire à cette étape est de 41.8 KJ.</a:t>
            </a:r>
            <a:endParaRPr lang="fr-FR" sz="800" dirty="0" smtClean="0">
              <a:solidFill>
                <a:srgbClr val="FF0000"/>
              </a:solidFill>
              <a:effectLst>
                <a:outerShdw blurRad="38100" dist="38100" dir="2700000" algn="tl">
                  <a:srgbClr val="000000">
                    <a:alpha val="43137"/>
                  </a:srgbClr>
                </a:outerShdw>
              </a:effectLst>
            </a:endParaRPr>
          </a:p>
          <a:p>
            <a:pPr algn="just"/>
            <a:r>
              <a:rPr lang="fr-FR" sz="800" dirty="0" smtClean="0">
                <a:solidFill>
                  <a:srgbClr val="FF0000"/>
                </a:solidFill>
                <a:effectLst>
                  <a:outerShdw blurRad="38100" dist="38100" dir="2700000" algn="tl">
                    <a:srgbClr val="000000">
                      <a:alpha val="43137"/>
                    </a:srgbClr>
                  </a:outerShdw>
                </a:effectLst>
              </a:rPr>
              <a:t> </a:t>
            </a:r>
          </a:p>
          <a:p>
            <a:pPr algn="just"/>
            <a:r>
              <a:rPr lang="fr-FR" u="sng" dirty="0" smtClean="0">
                <a:solidFill>
                  <a:srgbClr val="006600"/>
                </a:solidFill>
                <a:effectLst>
                  <a:outerShdw blurRad="38100" dist="38100" dir="2700000" algn="tl">
                    <a:srgbClr val="000000">
                      <a:alpha val="43137"/>
                    </a:srgbClr>
                  </a:outerShdw>
                </a:effectLst>
              </a:rPr>
              <a:t>En B </a:t>
            </a:r>
            <a:r>
              <a:rPr lang="fr-FR" dirty="0" smtClean="0">
                <a:solidFill>
                  <a:srgbClr val="006600"/>
                </a:solidFill>
                <a:effectLst>
                  <a:outerShdw blurRad="38100" dist="38100" dir="2700000" algn="tl">
                    <a:srgbClr val="000000">
                      <a:alpha val="43137"/>
                    </a:srgbClr>
                  </a:outerShdw>
                </a:effectLst>
              </a:rPr>
              <a:t>: On a un bloc de glace de 1kg à 0°C.</a:t>
            </a:r>
          </a:p>
          <a:p>
            <a:pPr algn="just"/>
            <a:endParaRPr lang="fr-FR" sz="900" dirty="0" smtClean="0">
              <a:solidFill>
                <a:srgbClr val="006600"/>
              </a:solidFill>
              <a:effectLst>
                <a:outerShdw blurRad="38100" dist="38100" dir="2700000" algn="tl">
                  <a:srgbClr val="000000">
                    <a:alpha val="43137"/>
                  </a:srgbClr>
                </a:outerShdw>
              </a:effectLst>
            </a:endParaRPr>
          </a:p>
          <a:p>
            <a:pPr algn="just"/>
            <a:r>
              <a:rPr lang="fr-FR" u="sng" dirty="0" smtClean="0">
                <a:solidFill>
                  <a:schemeClr val="tx2">
                    <a:lumMod val="75000"/>
                  </a:schemeClr>
                </a:solidFill>
                <a:effectLst>
                  <a:outerShdw blurRad="38100" dist="38100" dir="2700000" algn="tl">
                    <a:srgbClr val="000000">
                      <a:alpha val="43137"/>
                    </a:srgbClr>
                  </a:outerShdw>
                </a:effectLst>
              </a:rPr>
              <a:t>De B à C </a:t>
            </a:r>
            <a:r>
              <a:rPr lang="fr-FR" dirty="0" smtClean="0">
                <a:solidFill>
                  <a:schemeClr val="tx2">
                    <a:lumMod val="75000"/>
                  </a:schemeClr>
                </a:solidFill>
                <a:effectLst>
                  <a:outerShdw blurRad="38100" dist="38100" dir="2700000" algn="tl">
                    <a:srgbClr val="000000">
                      <a:alpha val="43137"/>
                    </a:srgbClr>
                  </a:outerShdw>
                </a:effectLst>
              </a:rPr>
              <a:t>: A 0°C, la première goute de liquide apparait et de la glace commence à fondre. Tant qu’il reste de la glace fondante, la température du mélange = 0°C. La chaleur apporté jusqu’à l’eau liquide est de 335 KJ, la température restant constante, c’est de la chaleur latente de changement d’état.</a:t>
            </a:r>
          </a:p>
          <a:p>
            <a:pPr algn="just"/>
            <a:endParaRPr lang="fr-FR" sz="800" dirty="0" smtClean="0">
              <a:solidFill>
                <a:schemeClr val="tx2">
                  <a:lumMod val="75000"/>
                </a:schemeClr>
              </a:solidFill>
              <a:effectLst>
                <a:outerShdw blurRad="38100" dist="38100" dir="2700000" algn="tl">
                  <a:srgbClr val="000000">
                    <a:alpha val="43137"/>
                  </a:srgbClr>
                </a:outerShdw>
              </a:effectLst>
            </a:endParaRPr>
          </a:p>
          <a:p>
            <a:pPr algn="just"/>
            <a:r>
              <a:rPr lang="fr-FR" u="sng" dirty="0" smtClean="0">
                <a:solidFill>
                  <a:srgbClr val="006600"/>
                </a:solidFill>
                <a:effectLst>
                  <a:outerShdw blurRad="38100" dist="38100" dir="2700000" algn="tl">
                    <a:srgbClr val="000000">
                      <a:alpha val="43137"/>
                    </a:srgbClr>
                  </a:outerShdw>
                </a:effectLst>
              </a:rPr>
              <a:t>En C </a:t>
            </a:r>
            <a:r>
              <a:rPr lang="fr-FR" dirty="0" smtClean="0">
                <a:solidFill>
                  <a:srgbClr val="006600"/>
                </a:solidFill>
                <a:effectLst>
                  <a:outerShdw blurRad="38100" dist="38100" dir="2700000" algn="tl">
                    <a:srgbClr val="000000">
                      <a:alpha val="43137"/>
                    </a:srgbClr>
                  </a:outerShdw>
                </a:effectLst>
              </a:rPr>
              <a:t>: On a 1 kg d’eau à l’état liquide à 0°C.</a:t>
            </a:r>
          </a:p>
          <a:p>
            <a:pPr algn="just"/>
            <a:endParaRPr lang="fr-FR" sz="800" dirty="0" smtClean="0">
              <a:solidFill>
                <a:srgbClr val="006600"/>
              </a:solidFill>
              <a:effectLst>
                <a:outerShdw blurRad="38100" dist="38100" dir="2700000" algn="tl">
                  <a:srgbClr val="000000">
                    <a:alpha val="43137"/>
                  </a:srgbClr>
                </a:outerShdw>
              </a:effectLst>
            </a:endParaRPr>
          </a:p>
          <a:p>
            <a:pPr algn="just"/>
            <a:r>
              <a:rPr lang="fr-FR" u="sng" dirty="0" smtClean="0">
                <a:solidFill>
                  <a:srgbClr val="FF0000"/>
                </a:solidFill>
                <a:effectLst>
                  <a:outerShdw blurRad="38100" dist="38100" dir="2700000" algn="tl">
                    <a:srgbClr val="000000">
                      <a:alpha val="43137"/>
                    </a:srgbClr>
                  </a:outerShdw>
                </a:effectLst>
              </a:rPr>
              <a:t>De C à D </a:t>
            </a:r>
            <a:r>
              <a:rPr lang="fr-FR" dirty="0" smtClean="0">
                <a:solidFill>
                  <a:srgbClr val="FF0000"/>
                </a:solidFill>
                <a:effectLst>
                  <a:outerShdw blurRad="38100" dist="38100" dir="2700000" algn="tl">
                    <a:srgbClr val="000000">
                      <a:alpha val="43137"/>
                    </a:srgbClr>
                  </a:outerShdw>
                </a:effectLst>
              </a:rPr>
              <a:t>: L’eau s’élève de 0°C à 100°C. Il faut apporter 419 KJ pour augmenter la température de 0°C à 100°C, c’est de la chaleur sensible.</a:t>
            </a:r>
          </a:p>
          <a:p>
            <a:pPr algn="just"/>
            <a:endParaRPr lang="fr-FR" sz="800" dirty="0" smtClean="0">
              <a:solidFill>
                <a:srgbClr val="FF0000"/>
              </a:solidFill>
              <a:effectLst>
                <a:outerShdw blurRad="38100" dist="38100" dir="2700000" algn="tl">
                  <a:srgbClr val="000000">
                    <a:alpha val="43137"/>
                  </a:srgbClr>
                </a:outerShdw>
              </a:effectLst>
            </a:endParaRPr>
          </a:p>
          <a:p>
            <a:pPr algn="just"/>
            <a:r>
              <a:rPr lang="fr-FR" u="sng" dirty="0" smtClean="0">
                <a:solidFill>
                  <a:srgbClr val="006600"/>
                </a:solidFill>
                <a:effectLst>
                  <a:outerShdw blurRad="38100" dist="38100" dir="2700000" algn="tl">
                    <a:srgbClr val="000000">
                      <a:alpha val="43137"/>
                    </a:srgbClr>
                  </a:outerShdw>
                </a:effectLst>
              </a:rPr>
              <a:t>En D </a:t>
            </a:r>
            <a:r>
              <a:rPr lang="fr-FR" dirty="0" smtClean="0">
                <a:solidFill>
                  <a:srgbClr val="006600"/>
                </a:solidFill>
                <a:effectLst>
                  <a:outerShdw blurRad="38100" dist="38100" dir="2700000" algn="tl">
                    <a:srgbClr val="000000">
                      <a:alpha val="43137"/>
                    </a:srgbClr>
                  </a:outerShdw>
                </a:effectLst>
              </a:rPr>
              <a:t>: On a 1 kg d’eau liquide à 100°C.</a:t>
            </a:r>
          </a:p>
          <a:p>
            <a:pPr algn="just"/>
            <a:endParaRPr lang="fr-FR" sz="800" dirty="0" smtClean="0">
              <a:solidFill>
                <a:srgbClr val="006600"/>
              </a:solidFill>
              <a:effectLst>
                <a:outerShdw blurRad="38100" dist="38100" dir="2700000" algn="tl">
                  <a:srgbClr val="000000">
                    <a:alpha val="43137"/>
                  </a:srgbClr>
                </a:outerShdw>
              </a:effectLst>
            </a:endParaRPr>
          </a:p>
          <a:p>
            <a:pPr algn="just"/>
            <a:endParaRPr lang="fr-FR" sz="800" dirty="0" smtClean="0">
              <a:solidFill>
                <a:srgbClr val="006600"/>
              </a:solidFill>
              <a:effectLst>
                <a:outerShdw blurRad="38100" dist="38100" dir="2700000" algn="tl">
                  <a:srgbClr val="000000">
                    <a:alpha val="43137"/>
                  </a:srgbClr>
                </a:outerShdw>
              </a:effectLst>
            </a:endParaRPr>
          </a:p>
          <a:p>
            <a:pPr algn="just"/>
            <a:r>
              <a:rPr lang="fr-FR" u="sng" dirty="0" smtClean="0">
                <a:solidFill>
                  <a:schemeClr val="tx2">
                    <a:lumMod val="75000"/>
                  </a:schemeClr>
                </a:solidFill>
                <a:effectLst>
                  <a:outerShdw blurRad="38100" dist="38100" dir="2700000" algn="tl">
                    <a:srgbClr val="000000">
                      <a:alpha val="43137"/>
                    </a:srgbClr>
                  </a:outerShdw>
                </a:effectLst>
              </a:rPr>
              <a:t>De D à E </a:t>
            </a:r>
            <a:r>
              <a:rPr lang="fr-FR" dirty="0" smtClean="0">
                <a:solidFill>
                  <a:schemeClr val="tx2">
                    <a:lumMod val="75000"/>
                  </a:schemeClr>
                </a:solidFill>
                <a:effectLst>
                  <a:outerShdw blurRad="38100" dist="38100" dir="2700000" algn="tl">
                    <a:srgbClr val="000000">
                      <a:alpha val="43137"/>
                    </a:srgbClr>
                  </a:outerShdw>
                </a:effectLst>
              </a:rPr>
              <a:t>: L’apport de chaleur va provoquer l’ébullition de l’eau et de la vapeur d’eau apparait. La température reste constante tant qu’il reste une molécule d’eau. Il faudra 2257 KJ pour vaporiser et changer d’état toute la quantité d’eau. C’est de la chaleur latente .</a:t>
            </a:r>
          </a:p>
          <a:p>
            <a:pPr algn="just"/>
            <a:endParaRPr lang="fr-FR" sz="800" dirty="0" smtClean="0">
              <a:solidFill>
                <a:schemeClr val="tx2">
                  <a:lumMod val="75000"/>
                </a:schemeClr>
              </a:solidFill>
              <a:effectLst>
                <a:outerShdw blurRad="38100" dist="38100" dir="2700000" algn="tl">
                  <a:srgbClr val="000000">
                    <a:alpha val="43137"/>
                  </a:srgbClr>
                </a:outerShdw>
              </a:effectLst>
            </a:endParaRPr>
          </a:p>
          <a:p>
            <a:pPr algn="just"/>
            <a:r>
              <a:rPr lang="fr-FR" u="sng" dirty="0" smtClean="0">
                <a:solidFill>
                  <a:srgbClr val="006600"/>
                </a:solidFill>
                <a:effectLst>
                  <a:outerShdw blurRad="38100" dist="38100" dir="2700000" algn="tl">
                    <a:srgbClr val="000000">
                      <a:alpha val="43137"/>
                    </a:srgbClr>
                  </a:outerShdw>
                </a:effectLst>
              </a:rPr>
              <a:t>En E </a:t>
            </a:r>
            <a:r>
              <a:rPr lang="fr-FR" dirty="0" smtClean="0">
                <a:solidFill>
                  <a:srgbClr val="006600"/>
                </a:solidFill>
                <a:effectLst>
                  <a:outerShdw blurRad="38100" dist="38100" dir="2700000" algn="tl">
                    <a:srgbClr val="000000">
                      <a:alpha val="43137"/>
                    </a:srgbClr>
                  </a:outerShdw>
                </a:effectLst>
              </a:rPr>
              <a:t>: nous avons 1 kg de vapeur à 100°C, c’est de la vapeur saturée.</a:t>
            </a:r>
          </a:p>
          <a:p>
            <a:pPr algn="just"/>
            <a:endParaRPr lang="fr-FR" sz="800" dirty="0" smtClean="0">
              <a:solidFill>
                <a:srgbClr val="006600"/>
              </a:solidFill>
              <a:effectLst>
                <a:outerShdw blurRad="38100" dist="38100" dir="2700000" algn="tl">
                  <a:srgbClr val="000000">
                    <a:alpha val="43137"/>
                  </a:srgbClr>
                </a:outerShdw>
              </a:effectLst>
            </a:endParaRPr>
          </a:p>
          <a:p>
            <a:pPr algn="just"/>
            <a:r>
              <a:rPr lang="fr-FR" u="sng" dirty="0" smtClean="0">
                <a:solidFill>
                  <a:srgbClr val="FF0000"/>
                </a:solidFill>
                <a:effectLst>
                  <a:outerShdw blurRad="38100" dist="38100" dir="2700000" algn="tl">
                    <a:srgbClr val="000000">
                      <a:alpha val="43137"/>
                    </a:srgbClr>
                  </a:outerShdw>
                </a:effectLst>
              </a:rPr>
              <a:t>Au-delà de E</a:t>
            </a:r>
            <a:r>
              <a:rPr lang="fr-FR" dirty="0" smtClean="0">
                <a:solidFill>
                  <a:srgbClr val="FF0000"/>
                </a:solidFill>
                <a:effectLst>
                  <a:outerShdw blurRad="38100" dist="38100" dir="2700000" algn="tl">
                    <a:srgbClr val="000000">
                      <a:alpha val="43137"/>
                    </a:srgbClr>
                  </a:outerShdw>
                </a:effectLst>
              </a:rPr>
              <a:t>, si on continue d’apporter de la chaleur, la température de la vapeur augmente à raison de 1,9 KJ / kg / K. C’est de la chaleur sensible.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13" end="13"/>
                                            </p:txEl>
                                          </p:spTgt>
                                        </p:tgtEl>
                                        <p:attrNameLst>
                                          <p:attrName>style.visibility</p:attrName>
                                        </p:attrNameLst>
                                      </p:cBhvr>
                                      <p:to>
                                        <p:strVal val="visible"/>
                                      </p:to>
                                    </p:set>
                                    <p:anim calcmode="lin" valueType="num">
                                      <p:cBhvr additive="base">
                                        <p:cTn id="49"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15" end="15"/>
                                            </p:txEl>
                                          </p:spTgt>
                                        </p:tgtEl>
                                        <p:attrNameLst>
                                          <p:attrName>style.visibility</p:attrName>
                                        </p:attrNameLst>
                                      </p:cBhvr>
                                      <p:to>
                                        <p:strVal val="visible"/>
                                      </p:to>
                                    </p:set>
                                    <p:anim calcmode="lin" valueType="num">
                                      <p:cBhvr additive="base">
                                        <p:cTn id="55"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17" end="17"/>
                                            </p:txEl>
                                          </p:spTgt>
                                        </p:tgtEl>
                                        <p:attrNameLst>
                                          <p:attrName>style.visibility</p:attrName>
                                        </p:attrNameLst>
                                      </p:cBhvr>
                                      <p:to>
                                        <p:strVal val="visible"/>
                                      </p:to>
                                    </p:set>
                                    <p:anim calcmode="lin" valueType="num">
                                      <p:cBhvr additive="base">
                                        <p:cTn id="61" dur="500" fill="hold"/>
                                        <p:tgtEl>
                                          <p:spTgt spid="6">
                                            <p:txEl>
                                              <p:pRg st="17" end="1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57290" y="357166"/>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ZoneTexte 5"/>
          <p:cNvSpPr txBox="1"/>
          <p:nvPr/>
        </p:nvSpPr>
        <p:spPr>
          <a:xfrm>
            <a:off x="857224" y="1549020"/>
            <a:ext cx="7858180" cy="4862870"/>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Retard à l’ébullition </a:t>
            </a:r>
            <a:r>
              <a:rPr lang="fr-FR" sz="1000" dirty="0" smtClean="0"/>
              <a:t>(</a:t>
            </a:r>
            <a:r>
              <a:rPr lang="fr-FR" sz="1000" dirty="0" err="1" smtClean="0"/>
              <a:t>Boiling</a:t>
            </a:r>
            <a:r>
              <a:rPr lang="fr-FR" sz="1000" dirty="0" smtClean="0"/>
              <a:t> Point </a:t>
            </a:r>
            <a:r>
              <a:rPr lang="fr-FR" sz="1000" dirty="0" err="1" smtClean="0"/>
              <a:t>Elevation</a:t>
            </a:r>
            <a:r>
              <a:rPr lang="fr-FR" sz="1000" dirty="0" smtClean="0"/>
              <a:t>, </a:t>
            </a:r>
            <a:r>
              <a:rPr lang="fr-FR" sz="1000" dirty="0" err="1" smtClean="0"/>
              <a:t>Boiling</a:t>
            </a:r>
            <a:r>
              <a:rPr lang="fr-FR" sz="1000" dirty="0" smtClean="0"/>
              <a:t> Rise)</a:t>
            </a:r>
            <a:endParaRPr lang="fr-FR" dirty="0" smtClean="0"/>
          </a:p>
          <a:p>
            <a:pPr lvl="1">
              <a:lnSpc>
                <a:spcPct val="150000"/>
              </a:lnSpc>
              <a:buFont typeface="Wingdings" pitchFamily="2" charset="2"/>
              <a:buChar char="ü"/>
            </a:pPr>
            <a:r>
              <a:rPr lang="fr-FR" sz="2000" dirty="0"/>
              <a:t> </a:t>
            </a:r>
            <a:r>
              <a:rPr lang="fr-FR" sz="2000" dirty="0" smtClean="0"/>
              <a:t>« Ecart entre la température d’ébullition de l’eau et d’une solution, à une pression donnée »</a:t>
            </a:r>
          </a:p>
          <a:p>
            <a:pPr lvl="1">
              <a:lnSpc>
                <a:spcPct val="150000"/>
              </a:lnSpc>
              <a:buFont typeface="Wingdings" pitchFamily="2" charset="2"/>
              <a:buChar char="ü"/>
            </a:pPr>
            <a:r>
              <a:rPr lang="fr-FR" sz="2000" dirty="0" smtClean="0"/>
              <a:t> Fonction de : </a:t>
            </a:r>
            <a:r>
              <a:rPr lang="fr-FR" sz="2000" dirty="0" smtClean="0"/>
              <a:t>Produit</a:t>
            </a:r>
            <a:r>
              <a:rPr lang="fr-FR" sz="2000" dirty="0" smtClean="0"/>
              <a:t>, Concentration, Pression</a:t>
            </a:r>
          </a:p>
          <a:p>
            <a:pPr lvl="1">
              <a:lnSpc>
                <a:spcPct val="150000"/>
              </a:lnSpc>
              <a:buFont typeface="Wingdings" pitchFamily="2" charset="2"/>
              <a:buChar char="ü"/>
            </a:pPr>
            <a:r>
              <a:rPr lang="fr-FR" sz="2000" dirty="0" smtClean="0"/>
              <a:t> Exemples :</a:t>
            </a:r>
          </a:p>
          <a:p>
            <a:pPr lvl="2">
              <a:lnSpc>
                <a:spcPct val="150000"/>
              </a:lnSpc>
              <a:buFont typeface="Courier New" pitchFamily="49" charset="0"/>
              <a:buChar char="o"/>
            </a:pPr>
            <a:r>
              <a:rPr lang="fr-FR" sz="2000" dirty="0" smtClean="0"/>
              <a:t> Lait concentré à 35%, 1.013 bar = </a:t>
            </a:r>
            <a:r>
              <a:rPr lang="fr-FR" sz="2000" dirty="0" smtClean="0">
                <a:solidFill>
                  <a:srgbClr val="FF0000"/>
                </a:solidFill>
              </a:rPr>
              <a:t>0.6°C</a:t>
            </a:r>
          </a:p>
          <a:p>
            <a:pPr lvl="2">
              <a:lnSpc>
                <a:spcPct val="150000"/>
              </a:lnSpc>
              <a:buFont typeface="Courier New" pitchFamily="49" charset="0"/>
              <a:buChar char="o"/>
            </a:pPr>
            <a:r>
              <a:rPr lang="fr-FR" sz="2000" dirty="0"/>
              <a:t> </a:t>
            </a:r>
            <a:r>
              <a:rPr lang="fr-FR" sz="2000" dirty="0" err="1" smtClean="0"/>
              <a:t>NaCl</a:t>
            </a:r>
            <a:r>
              <a:rPr lang="fr-FR" sz="2000" dirty="0" smtClean="0"/>
              <a:t> saturé, 1.013 bar = </a:t>
            </a:r>
            <a:r>
              <a:rPr lang="fr-FR" sz="2000" dirty="0" smtClean="0">
                <a:solidFill>
                  <a:srgbClr val="FF0000"/>
                </a:solidFill>
              </a:rPr>
              <a:t>8°C</a:t>
            </a:r>
          </a:p>
          <a:p>
            <a:pPr lvl="2">
              <a:lnSpc>
                <a:spcPct val="150000"/>
              </a:lnSpc>
              <a:buFont typeface="Courier New" pitchFamily="49" charset="0"/>
              <a:buChar char="o"/>
            </a:pPr>
            <a:r>
              <a:rPr lang="fr-FR" sz="2000" dirty="0"/>
              <a:t> </a:t>
            </a:r>
            <a:r>
              <a:rPr lang="fr-FR" sz="2000" dirty="0" smtClean="0"/>
              <a:t>Vinasse concentrée à 72%, 1.013 bar  = </a:t>
            </a:r>
            <a:r>
              <a:rPr lang="fr-FR" sz="2000" dirty="0" smtClean="0">
                <a:solidFill>
                  <a:srgbClr val="FF0000"/>
                </a:solidFill>
              </a:rPr>
              <a:t>12°C</a:t>
            </a:r>
          </a:p>
          <a:p>
            <a:pPr lvl="1">
              <a:buFont typeface="Arial" pitchFamily="34" charset="0"/>
              <a:buChar char="•"/>
            </a:pPr>
            <a:r>
              <a:rPr lang="fr-FR" dirty="0" smtClean="0"/>
              <a:t> L’Evaporateur est une enceinte semi-ouverte à pressio</a:t>
            </a:r>
            <a:r>
              <a:rPr lang="fr-FR" dirty="0" smtClean="0"/>
              <a:t>n constante </a:t>
            </a:r>
            <a:r>
              <a:rPr lang="fr-FR" dirty="0" smtClean="0">
                <a:sym typeface="Wingdings" pitchFamily="2" charset="2"/>
              </a:rPr>
              <a:t> température du produit = T° de vaporisation + écart ébullioscopique de la solution à la concentration considérée.</a:t>
            </a:r>
            <a:endParaRPr lang="fr-FR" dirty="0" smtClean="0"/>
          </a:p>
          <a:p>
            <a:pPr>
              <a:buFont typeface="Arial" pitchFamily="34" charset="0"/>
              <a:buChar char="•"/>
            </a:pPr>
            <a:endParaRPr lang="fr-F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additive="base">
                                        <p:cTn id="3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57290" y="357166"/>
            <a:ext cx="8286808" cy="646331"/>
          </a:xfrm>
          <a:prstGeom prst="rect">
            <a:avLst/>
          </a:prstGeom>
          <a:noFill/>
        </p:spPr>
        <p:txBody>
          <a:bodyPr wrap="square" rtlCol="0">
            <a:spAutoFit/>
          </a:bodyPr>
          <a:lstStyle/>
          <a:p>
            <a:r>
              <a:rPr lang="fr-FR" sz="3600" dirty="0" smtClean="0">
                <a:solidFill>
                  <a:srgbClr val="0000FF"/>
                </a:solidFill>
              </a:rPr>
              <a:t>Objectifs de la formation</a:t>
            </a:r>
            <a:endParaRPr lang="fr-FR" sz="3600" dirty="0">
              <a:solidFill>
                <a:srgbClr val="0000FF"/>
              </a:solidFill>
            </a:endParaRPr>
          </a:p>
        </p:txBody>
      </p:sp>
      <p:sp>
        <p:nvSpPr>
          <p:cNvPr id="6" name="ZoneTexte 5"/>
          <p:cNvSpPr txBox="1"/>
          <p:nvPr/>
        </p:nvSpPr>
        <p:spPr>
          <a:xfrm>
            <a:off x="1357290" y="1428736"/>
            <a:ext cx="7072362" cy="5016758"/>
          </a:xfrm>
          <a:prstGeom prst="rect">
            <a:avLst/>
          </a:prstGeom>
          <a:noFill/>
        </p:spPr>
        <p:txBody>
          <a:bodyPr wrap="square" rtlCol="0">
            <a:spAutoFit/>
          </a:bodyPr>
          <a:lstStyle/>
          <a:p>
            <a:pPr>
              <a:buFont typeface="Wingdings" pitchFamily="2" charset="2"/>
              <a:buChar char="q"/>
            </a:pPr>
            <a:r>
              <a:rPr lang="fr-FR" sz="2000" dirty="0" smtClean="0"/>
              <a:t> Identifier les </a:t>
            </a:r>
            <a:r>
              <a:rPr lang="fr-FR" sz="2000" dirty="0" smtClean="0">
                <a:solidFill>
                  <a:srgbClr val="FF0000"/>
                </a:solidFill>
              </a:rPr>
              <a:t>connaissances scientifiques </a:t>
            </a:r>
            <a:r>
              <a:rPr lang="fr-FR" sz="2000" dirty="0" smtClean="0"/>
              <a:t>indispensables</a:t>
            </a:r>
          </a:p>
          <a:p>
            <a:pPr>
              <a:buFont typeface="Wingdings" pitchFamily="2" charset="2"/>
              <a:buChar char="q"/>
            </a:pPr>
            <a:endParaRPr lang="fr-FR" sz="2000" dirty="0" smtClean="0"/>
          </a:p>
          <a:p>
            <a:pPr>
              <a:buFont typeface="Wingdings" pitchFamily="2" charset="2"/>
              <a:buChar char="q"/>
            </a:pPr>
            <a:endParaRPr lang="fr-FR" sz="2000" dirty="0"/>
          </a:p>
          <a:p>
            <a:pPr>
              <a:buFont typeface="Wingdings" pitchFamily="2" charset="2"/>
              <a:buChar char="q"/>
            </a:pPr>
            <a:r>
              <a:rPr lang="fr-FR" sz="2000" dirty="0" smtClean="0"/>
              <a:t> Comprendre les </a:t>
            </a:r>
            <a:r>
              <a:rPr lang="fr-FR" sz="2000" dirty="0" smtClean="0">
                <a:solidFill>
                  <a:srgbClr val="FF0000"/>
                </a:solidFill>
              </a:rPr>
              <a:t>phénomènes physiques </a:t>
            </a:r>
            <a:r>
              <a:rPr lang="fr-FR" sz="2000" dirty="0" smtClean="0"/>
              <a:t>de l’évaporation</a:t>
            </a:r>
          </a:p>
          <a:p>
            <a:pPr>
              <a:buFont typeface="Wingdings" pitchFamily="2" charset="2"/>
              <a:buChar char="q"/>
            </a:pPr>
            <a:endParaRPr lang="fr-FR" sz="2000" dirty="0" smtClean="0"/>
          </a:p>
          <a:p>
            <a:pPr>
              <a:buFont typeface="Wingdings" pitchFamily="2" charset="2"/>
              <a:buChar char="q"/>
            </a:pPr>
            <a:endParaRPr lang="fr-FR" sz="2000" dirty="0"/>
          </a:p>
          <a:p>
            <a:pPr>
              <a:buFont typeface="Wingdings" pitchFamily="2" charset="2"/>
              <a:buChar char="q"/>
            </a:pPr>
            <a:r>
              <a:rPr lang="fr-FR" sz="2000" dirty="0" smtClean="0"/>
              <a:t> Réaliser des </a:t>
            </a:r>
            <a:r>
              <a:rPr lang="fr-FR" sz="2000" dirty="0" smtClean="0">
                <a:solidFill>
                  <a:srgbClr val="FF0000"/>
                </a:solidFill>
              </a:rPr>
              <a:t>calculs simples </a:t>
            </a:r>
            <a:r>
              <a:rPr lang="fr-FR" sz="2000" dirty="0" smtClean="0"/>
              <a:t>relatifs à l’évaporation</a:t>
            </a:r>
          </a:p>
          <a:p>
            <a:pPr>
              <a:buFont typeface="Wingdings" pitchFamily="2" charset="2"/>
              <a:buChar char="q"/>
            </a:pPr>
            <a:endParaRPr lang="fr-FR" sz="2000" dirty="0" smtClean="0"/>
          </a:p>
          <a:p>
            <a:pPr>
              <a:buFont typeface="Wingdings" pitchFamily="2" charset="2"/>
              <a:buChar char="q"/>
            </a:pPr>
            <a:endParaRPr lang="fr-FR" sz="2000" dirty="0"/>
          </a:p>
          <a:p>
            <a:pPr>
              <a:buFont typeface="Wingdings" pitchFamily="2" charset="2"/>
              <a:buChar char="q"/>
            </a:pPr>
            <a:r>
              <a:rPr lang="fr-FR" sz="2000" dirty="0"/>
              <a:t> </a:t>
            </a:r>
            <a:r>
              <a:rPr lang="fr-FR" sz="2000" dirty="0" smtClean="0">
                <a:solidFill>
                  <a:srgbClr val="FF0000"/>
                </a:solidFill>
              </a:rPr>
              <a:t>Schématiser</a:t>
            </a:r>
            <a:r>
              <a:rPr lang="fr-FR" sz="2000" dirty="0" smtClean="0"/>
              <a:t> un évaporateur</a:t>
            </a:r>
          </a:p>
          <a:p>
            <a:pPr>
              <a:buFont typeface="Wingdings" pitchFamily="2" charset="2"/>
              <a:buChar char="q"/>
            </a:pPr>
            <a:endParaRPr lang="fr-FR" sz="2000" dirty="0" smtClean="0"/>
          </a:p>
          <a:p>
            <a:pPr>
              <a:buFont typeface="Wingdings" pitchFamily="2" charset="2"/>
              <a:buChar char="q"/>
            </a:pPr>
            <a:endParaRPr lang="fr-FR" sz="2000" dirty="0"/>
          </a:p>
          <a:p>
            <a:pPr>
              <a:buFont typeface="Wingdings" pitchFamily="2" charset="2"/>
              <a:buChar char="q"/>
            </a:pPr>
            <a:r>
              <a:rPr lang="fr-FR" sz="2000" dirty="0" smtClean="0"/>
              <a:t> Améliorer sa capacité de </a:t>
            </a:r>
            <a:r>
              <a:rPr lang="fr-FR" sz="2000" dirty="0" smtClean="0">
                <a:solidFill>
                  <a:srgbClr val="FF0000"/>
                </a:solidFill>
              </a:rPr>
              <a:t>diagnostic</a:t>
            </a:r>
            <a:r>
              <a:rPr lang="fr-FR" sz="2000" dirty="0" smtClean="0"/>
              <a:t> d’une installation</a:t>
            </a:r>
          </a:p>
          <a:p>
            <a:pPr>
              <a:buFont typeface="Wingdings" pitchFamily="2" charset="2"/>
              <a:buChar char="q"/>
            </a:pPr>
            <a:endParaRPr lang="fr-FR" sz="2000" dirty="0" smtClean="0"/>
          </a:p>
          <a:p>
            <a:pPr>
              <a:buFont typeface="Wingdings" pitchFamily="2" charset="2"/>
              <a:buChar char="q"/>
            </a:pPr>
            <a:endParaRPr lang="fr-FR" sz="2000" dirty="0"/>
          </a:p>
          <a:p>
            <a:pPr>
              <a:buFont typeface="Wingdings" pitchFamily="2" charset="2"/>
              <a:buChar char="q"/>
            </a:pPr>
            <a:r>
              <a:rPr lang="fr-FR" sz="2000" dirty="0" smtClean="0"/>
              <a:t> </a:t>
            </a:r>
            <a:r>
              <a:rPr lang="fr-FR" sz="2000" dirty="0" smtClean="0">
                <a:solidFill>
                  <a:srgbClr val="FF0000"/>
                </a:solidFill>
              </a:rPr>
              <a:t>Et</a:t>
            </a:r>
            <a:r>
              <a:rPr lang="fr-FR" sz="2000" dirty="0" smtClean="0"/>
              <a:t> </a:t>
            </a:r>
            <a:r>
              <a:rPr lang="fr-FR" sz="2000" dirty="0" smtClean="0">
                <a:solidFill>
                  <a:srgbClr val="FF0000"/>
                </a:solidFill>
              </a:rPr>
              <a:t>VOS objectifs ?</a:t>
            </a:r>
            <a:endParaRPr lang="fr-FR"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 calcmode="lin" valueType="num">
                                      <p:cBhvr additive="base">
                                        <p:cTn id="2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 calcmode="lin" valueType="num">
                                      <p:cBhvr additive="base">
                                        <p:cTn id="31"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anim calcmode="lin" valueType="num">
                                      <p:cBhvr additive="base">
                                        <p:cTn id="37"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500166" y="500042"/>
            <a:ext cx="8286808"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
        <p:nvSpPr>
          <p:cNvPr id="6" name="ZoneTexte 5"/>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dirty="0">
                <a:solidFill>
                  <a:schemeClr val="bg1">
                    <a:lumMod val="50000"/>
                  </a:schemeClr>
                </a:solidFill>
              </a:rPr>
              <a:t>Définitions – grandeurs physiques</a:t>
            </a:r>
          </a:p>
          <a:p>
            <a:pPr marL="342900" indent="-342900">
              <a:lnSpc>
                <a:spcPct val="150000"/>
              </a:lnSpc>
              <a:buAutoNum type="arabicPeriod"/>
            </a:pPr>
            <a:r>
              <a:rPr lang="fr-FR" sz="2000" b="1" dirty="0" smtClean="0"/>
              <a:t>Chaleur échangée – coefficient d’échange</a:t>
            </a:r>
          </a:p>
          <a:p>
            <a:pPr marL="342900" indent="-342900">
              <a:lnSpc>
                <a:spcPct val="150000"/>
              </a:lnSpc>
              <a:buAutoNum type="arabicPeriod"/>
            </a:pPr>
            <a:r>
              <a:rPr lang="fr-FR" sz="2000" dirty="0" smtClean="0">
                <a:solidFill>
                  <a:schemeClr val="bg1">
                    <a:lumMod val="50000"/>
                  </a:schemeClr>
                </a:solidFill>
              </a:rPr>
              <a:t>Bilan</a:t>
            </a:r>
          </a:p>
          <a:p>
            <a:pPr marL="342900" indent="-342900">
              <a:lnSpc>
                <a:spcPct val="150000"/>
              </a:lnSpc>
              <a:buAutoNum type="arabicPeriod"/>
            </a:pPr>
            <a:r>
              <a:rPr lang="fr-FR" sz="2000" dirty="0" smtClean="0">
                <a:solidFill>
                  <a:schemeClr val="bg1">
                    <a:lumMod val="50000"/>
                  </a:schemeClr>
                </a:solidFill>
              </a:rPr>
              <a:t>Types d’évaporateurs</a:t>
            </a:r>
          </a:p>
          <a:p>
            <a:pPr marL="342900" indent="-342900">
              <a:lnSpc>
                <a:spcPct val="150000"/>
              </a:lnSpc>
              <a:buAutoNum type="arabicPeriod"/>
            </a:pPr>
            <a:r>
              <a:rPr lang="fr-FR" sz="2000" dirty="0" smtClean="0">
                <a:solidFill>
                  <a:schemeClr val="bg1">
                    <a:lumMod val="50000"/>
                  </a:schemeClr>
                </a:solidFill>
              </a:rPr>
              <a:t>Un corps et un effet d’évaporation</a:t>
            </a:r>
          </a:p>
          <a:p>
            <a:pPr marL="342900" indent="-342900">
              <a:lnSpc>
                <a:spcPct val="150000"/>
              </a:lnSpc>
              <a:buAutoNum type="arabicPeriod"/>
            </a:pPr>
            <a:r>
              <a:rPr lang="fr-FR" sz="2000" dirty="0" smtClean="0">
                <a:solidFill>
                  <a:schemeClr val="bg1">
                    <a:lumMod val="50000"/>
                  </a:schemeClr>
                </a:solidFill>
              </a:rPr>
              <a:t>Configurations – schémas </a:t>
            </a:r>
          </a:p>
          <a:p>
            <a:pPr marL="800100" lvl="1" indent="-342900">
              <a:lnSpc>
                <a:spcPct val="150000"/>
              </a:lnSpc>
              <a:buFont typeface="Wingdings" pitchFamily="2" charset="2"/>
              <a:buChar char="ü"/>
            </a:pPr>
            <a:r>
              <a:rPr lang="fr-FR" sz="2000" dirty="0" smtClean="0">
                <a:solidFill>
                  <a:schemeClr val="bg1">
                    <a:lumMod val="50000"/>
                  </a:schemeClr>
                </a:solidFill>
              </a:rPr>
              <a:t>Évaporateurs multiples effets</a:t>
            </a:r>
          </a:p>
          <a:p>
            <a:pPr marL="800100" lvl="1" indent="-342900">
              <a:lnSpc>
                <a:spcPct val="150000"/>
              </a:lnSpc>
              <a:buFont typeface="Wingdings" pitchFamily="2" charset="2"/>
              <a:buChar char="ü"/>
            </a:pPr>
            <a:r>
              <a:rPr lang="fr-FR" sz="2000" dirty="0" smtClean="0">
                <a:solidFill>
                  <a:schemeClr val="bg1">
                    <a:lumMod val="50000"/>
                  </a:schemeClr>
                </a:solidFill>
              </a:rPr>
              <a:t>Evaporateurs à </a:t>
            </a:r>
            <a:r>
              <a:rPr lang="fr-FR" sz="2000" dirty="0" err="1" smtClean="0">
                <a:solidFill>
                  <a:schemeClr val="bg1">
                    <a:lumMod val="50000"/>
                  </a:schemeClr>
                </a:solidFill>
              </a:rPr>
              <a:t>recompression</a:t>
            </a:r>
            <a:r>
              <a:rPr lang="fr-FR" sz="2000" dirty="0" smtClean="0">
                <a:solidFill>
                  <a:schemeClr val="bg1">
                    <a:lumMod val="50000"/>
                  </a:schemeClr>
                </a:solidFill>
              </a:rPr>
              <a:t> de vapeur</a:t>
            </a:r>
          </a:p>
          <a:p>
            <a:pPr marL="342900" indent="-342900">
              <a:lnSpc>
                <a:spcPct val="150000"/>
              </a:lnSpc>
              <a:buAutoNum type="arabicPeriod"/>
            </a:pPr>
            <a:r>
              <a:rPr lang="fr-FR" sz="2000" dirty="0" smtClean="0">
                <a:solidFill>
                  <a:schemeClr val="bg1">
                    <a:lumMod val="50000"/>
                  </a:schemeClr>
                </a:solidFill>
              </a:rPr>
              <a:t>Equipements annexes</a:t>
            </a:r>
          </a:p>
          <a:p>
            <a:pPr marL="342900" indent="-342900">
              <a:lnSpc>
                <a:spcPct val="150000"/>
              </a:lnSpc>
              <a:buAutoNum type="arabicPeriod"/>
            </a:pPr>
            <a:r>
              <a:rPr lang="fr-FR" sz="2000" dirty="0" smtClean="0">
                <a:solidFill>
                  <a:schemeClr val="bg1">
                    <a:lumMod val="50000"/>
                  </a:schemeClr>
                </a:solidFill>
              </a:rPr>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1506" y="-24"/>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7" name="ZoneTexte 6"/>
          <p:cNvSpPr txBox="1"/>
          <p:nvPr/>
        </p:nvSpPr>
        <p:spPr>
          <a:xfrm>
            <a:off x="714348" y="1000108"/>
            <a:ext cx="8001056" cy="2954655"/>
          </a:xfrm>
          <a:prstGeom prst="rect">
            <a:avLst/>
          </a:prstGeom>
          <a:noFill/>
        </p:spPr>
        <p:txBody>
          <a:bodyPr wrap="square" rtlCol="0">
            <a:spAutoFit/>
          </a:bodyPr>
          <a:lstStyle/>
          <a:p>
            <a:pPr>
              <a:lnSpc>
                <a:spcPct val="150000"/>
              </a:lnSpc>
              <a:buFont typeface="Arial" pitchFamily="34" charset="0"/>
              <a:buChar char="•"/>
            </a:pPr>
            <a:r>
              <a:rPr lang="fr-FR" sz="2400" dirty="0" smtClean="0"/>
              <a:t> </a:t>
            </a:r>
            <a:r>
              <a:rPr lang="fr-FR" sz="2400" dirty="0" smtClean="0">
                <a:effectLst>
                  <a:outerShdw blurRad="38100" dist="38100" dir="2700000" algn="tl">
                    <a:srgbClr val="000000">
                      <a:alpha val="43137"/>
                    </a:srgbClr>
                  </a:outerShdw>
                </a:effectLst>
              </a:rPr>
              <a:t>Chaleur reçue par un fluide </a:t>
            </a:r>
            <a:r>
              <a:rPr lang="fr-FR" sz="2400" dirty="0" smtClean="0"/>
              <a:t>: </a:t>
            </a:r>
          </a:p>
          <a:p>
            <a:pPr lvl="1">
              <a:lnSpc>
                <a:spcPct val="150000"/>
              </a:lnSpc>
              <a:buFont typeface="Wingdings" pitchFamily="2" charset="2"/>
              <a:buChar char="ü"/>
            </a:pPr>
            <a:r>
              <a:rPr lang="fr-FR" sz="2000" dirty="0"/>
              <a:t> </a:t>
            </a:r>
            <a:endParaRPr lang="fr-FR" sz="2000" dirty="0" smtClean="0"/>
          </a:p>
          <a:p>
            <a:pPr lvl="2">
              <a:lnSpc>
                <a:spcPct val="150000"/>
              </a:lnSpc>
              <a:buFont typeface="Courier New" pitchFamily="49" charset="0"/>
              <a:buChar char="o"/>
            </a:pPr>
            <a:r>
              <a:rPr lang="fr-FR" sz="2000" dirty="0"/>
              <a:t> </a:t>
            </a:r>
            <a:r>
              <a:rPr lang="fr-FR" sz="2000" dirty="0" smtClean="0"/>
              <a:t>Q : Energie en Kcal</a:t>
            </a:r>
          </a:p>
          <a:p>
            <a:pPr lvl="2">
              <a:lnSpc>
                <a:spcPct val="150000"/>
              </a:lnSpc>
              <a:buFont typeface="Courier New" pitchFamily="49" charset="0"/>
              <a:buChar char="o"/>
            </a:pPr>
            <a:r>
              <a:rPr lang="fr-FR" sz="2000" dirty="0"/>
              <a:t> </a:t>
            </a:r>
            <a:r>
              <a:rPr lang="fr-FR" sz="2000" dirty="0" smtClean="0"/>
              <a:t>M : Masse de fluide en kg</a:t>
            </a:r>
          </a:p>
          <a:p>
            <a:pPr lvl="2">
              <a:lnSpc>
                <a:spcPct val="150000"/>
              </a:lnSpc>
              <a:buFont typeface="Courier New" pitchFamily="49" charset="0"/>
              <a:buChar char="o"/>
            </a:pPr>
            <a:r>
              <a:rPr lang="fr-FR" sz="2000" dirty="0"/>
              <a:t> </a:t>
            </a:r>
            <a:r>
              <a:rPr lang="fr-FR" sz="2000" dirty="0" smtClean="0"/>
              <a:t>Cp : Chaleur massique en kcal / kg / °C</a:t>
            </a:r>
          </a:p>
          <a:p>
            <a:pPr lvl="2">
              <a:lnSpc>
                <a:spcPct val="150000"/>
              </a:lnSpc>
              <a:buFont typeface="Courier New" pitchFamily="49" charset="0"/>
              <a:buChar char="o"/>
            </a:pPr>
            <a:r>
              <a:rPr lang="fr-FR" sz="2000" dirty="0" smtClean="0"/>
              <a:t> </a:t>
            </a:r>
            <a:r>
              <a:rPr lang="el-GR" sz="2000" dirty="0" smtClean="0"/>
              <a:t>Δ</a:t>
            </a:r>
            <a:r>
              <a:rPr lang="fr-FR" sz="2000" dirty="0" smtClean="0"/>
              <a:t> T : Ecart de température en °C  </a:t>
            </a:r>
          </a:p>
        </p:txBody>
      </p:sp>
      <p:sp>
        <p:nvSpPr>
          <p:cNvPr id="8" name="Rectangle 7"/>
          <p:cNvSpPr/>
          <p:nvPr/>
        </p:nvSpPr>
        <p:spPr>
          <a:xfrm>
            <a:off x="785786" y="3921426"/>
            <a:ext cx="7715304" cy="2769989"/>
          </a:xfrm>
          <a:prstGeom prst="rect">
            <a:avLst/>
          </a:prstGeom>
        </p:spPr>
        <p:txBody>
          <a:bodyPr wrap="square">
            <a:spAutoFit/>
          </a:bodyPr>
          <a:lstStyle/>
          <a:p>
            <a:pPr>
              <a:buFont typeface="Arial" pitchFamily="34" charset="0"/>
              <a:buChar char="•"/>
            </a:pPr>
            <a:r>
              <a:rPr lang="fr-FR" sz="2400" dirty="0" smtClean="0">
                <a:solidFill>
                  <a:srgbClr val="006600"/>
                </a:solidFill>
                <a:effectLst>
                  <a:outerShdw blurRad="38100" dist="38100" dir="2700000" algn="tl">
                    <a:srgbClr val="000000">
                      <a:alpha val="43137"/>
                    </a:srgbClr>
                  </a:outerShdw>
                </a:effectLst>
              </a:rPr>
              <a:t> Exercice 1 </a:t>
            </a:r>
            <a:r>
              <a:rPr lang="fr-FR" sz="2400" dirty="0" smtClean="0">
                <a:solidFill>
                  <a:srgbClr val="006600"/>
                </a:solidFill>
              </a:rPr>
              <a:t>:</a:t>
            </a:r>
          </a:p>
          <a:p>
            <a:pPr lvl="1">
              <a:lnSpc>
                <a:spcPct val="150000"/>
              </a:lnSpc>
              <a:buFont typeface="Wingdings" pitchFamily="2" charset="2"/>
              <a:buChar char="ü"/>
            </a:pPr>
            <a:r>
              <a:rPr lang="fr-FR" sz="2000" dirty="0">
                <a:solidFill>
                  <a:srgbClr val="006600"/>
                </a:solidFill>
              </a:rPr>
              <a:t> </a:t>
            </a:r>
            <a:r>
              <a:rPr lang="fr-FR" sz="2000" dirty="0" smtClean="0">
                <a:solidFill>
                  <a:srgbClr val="006600"/>
                </a:solidFill>
              </a:rPr>
              <a:t> Quelle quantité de chaleur est nécessaire pour réchauffer un ballon d’eau chaude de 300 litres de 20°C à 60°C ?</a:t>
            </a:r>
            <a:endParaRPr lang="fr-FR" sz="2000" dirty="0">
              <a:solidFill>
                <a:srgbClr val="006600"/>
              </a:solidFill>
            </a:endParaRPr>
          </a:p>
          <a:p>
            <a:pPr lvl="1">
              <a:lnSpc>
                <a:spcPct val="150000"/>
              </a:lnSpc>
              <a:buFont typeface="Wingdings" pitchFamily="2" charset="2"/>
              <a:buChar char="ü"/>
            </a:pPr>
            <a:r>
              <a:rPr lang="fr-FR" sz="2000" dirty="0" smtClean="0">
                <a:solidFill>
                  <a:srgbClr val="006600"/>
                </a:solidFill>
              </a:rPr>
              <a:t> Quelle est la durée du réchauffage, sachant que la résistance électrique est de 2000 W ?</a:t>
            </a:r>
          </a:p>
          <a:p>
            <a:pPr lvl="1">
              <a:lnSpc>
                <a:spcPct val="150000"/>
              </a:lnSpc>
              <a:buFont typeface="Wingdings" pitchFamily="2" charset="2"/>
              <a:buChar char="ü"/>
            </a:pPr>
            <a:r>
              <a:rPr lang="fr-FR" sz="2000" dirty="0">
                <a:solidFill>
                  <a:srgbClr val="006600"/>
                </a:solidFill>
              </a:rPr>
              <a:t> </a:t>
            </a:r>
            <a:r>
              <a:rPr lang="fr-FR" sz="2000" dirty="0" smtClean="0">
                <a:solidFill>
                  <a:srgbClr val="006600"/>
                </a:solidFill>
              </a:rPr>
              <a:t>Quelle est la puissance consommée en J ? En kWh ?</a:t>
            </a:r>
          </a:p>
        </p:txBody>
      </p:sp>
      <p:sp>
        <p:nvSpPr>
          <p:cNvPr id="10" name="ZoneTexte 9"/>
          <p:cNvSpPr txBox="1"/>
          <p:nvPr/>
        </p:nvSpPr>
        <p:spPr>
          <a:xfrm>
            <a:off x="1643042" y="1643050"/>
            <a:ext cx="2286016" cy="400110"/>
          </a:xfrm>
          <a:prstGeom prst="rect">
            <a:avLst/>
          </a:prstGeom>
          <a:solidFill>
            <a:srgbClr val="FFFF00"/>
          </a:solidFill>
        </p:spPr>
        <p:txBody>
          <a:bodyPr wrap="square" rtlCol="0">
            <a:spAutoFit/>
          </a:bodyPr>
          <a:lstStyle/>
          <a:p>
            <a:pPr algn="ctr"/>
            <a:r>
              <a:rPr lang="fr-FR" sz="2000" b="1" dirty="0" smtClean="0"/>
              <a:t>Q = M x Cp x </a:t>
            </a:r>
            <a:r>
              <a:rPr lang="el-GR" sz="2000" b="1" dirty="0" smtClean="0"/>
              <a:t>Δ</a:t>
            </a:r>
            <a:r>
              <a:rPr lang="fr-FR" sz="2000" b="1" dirty="0" smtClean="0"/>
              <a:t> T</a:t>
            </a:r>
            <a:endParaRPr lang="fr-FR"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 calcmode="lin" valueType="num">
                                      <p:cBhvr additive="base">
                                        <p:cTn id="3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 calcmode="lin" valueType="num">
                                      <p:cBhvr additive="base">
                                        <p:cTn id="4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 calcmode="lin" valueType="num">
                                      <p:cBhvr additive="base">
                                        <p:cTn id="4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6" name="ZoneTexte 5"/>
          <p:cNvSpPr txBox="1"/>
          <p:nvPr/>
        </p:nvSpPr>
        <p:spPr>
          <a:xfrm>
            <a:off x="857224" y="1472501"/>
            <a:ext cx="7786742" cy="2862322"/>
          </a:xfrm>
          <a:prstGeom prst="rect">
            <a:avLst/>
          </a:prstGeom>
          <a:noFill/>
        </p:spPr>
        <p:txBody>
          <a:bodyPr wrap="square" rtlCol="0">
            <a:spAutoFit/>
          </a:bodyPr>
          <a:lstStyle/>
          <a:p>
            <a:pPr>
              <a:buFont typeface="Arial" pitchFamily="34" charset="0"/>
              <a:buChar char="•"/>
            </a:pPr>
            <a:r>
              <a:rPr lang="fr-FR" sz="2400" dirty="0" smtClean="0"/>
              <a:t> </a:t>
            </a:r>
            <a:r>
              <a:rPr lang="fr-FR" sz="2400" dirty="0" smtClean="0">
                <a:effectLst>
                  <a:outerShdw blurRad="38100" dist="38100" dir="2700000" algn="tl">
                    <a:srgbClr val="000000">
                      <a:alpha val="43137"/>
                    </a:srgbClr>
                  </a:outerShdw>
                </a:effectLst>
              </a:rPr>
              <a:t>Puissance reçue par un fluide :</a:t>
            </a:r>
          </a:p>
          <a:p>
            <a:pPr lvl="1">
              <a:buFont typeface="Wingdings" pitchFamily="2" charset="2"/>
              <a:buChar char="ü"/>
            </a:pPr>
            <a:endParaRPr lang="fr-FR" dirty="0" smtClean="0"/>
          </a:p>
          <a:p>
            <a:pPr lvl="1">
              <a:buFont typeface="Wingdings" pitchFamily="2" charset="2"/>
              <a:buChar char="ü"/>
            </a:pPr>
            <a:r>
              <a:rPr lang="fr-FR" dirty="0" smtClean="0"/>
              <a:t> </a:t>
            </a:r>
            <a:endParaRPr lang="fr-FR" dirty="0"/>
          </a:p>
          <a:p>
            <a:pPr lvl="1">
              <a:lnSpc>
                <a:spcPct val="150000"/>
              </a:lnSpc>
              <a:buFont typeface="Wingdings" pitchFamily="2" charset="2"/>
              <a:buChar char="ü"/>
            </a:pPr>
            <a:r>
              <a:rPr lang="fr-FR" sz="2000" dirty="0" smtClean="0"/>
              <a:t>  Q : Puissance en Kcal / heure</a:t>
            </a:r>
          </a:p>
          <a:p>
            <a:pPr lvl="1">
              <a:lnSpc>
                <a:spcPct val="150000"/>
              </a:lnSpc>
              <a:buFont typeface="Wingdings" pitchFamily="2" charset="2"/>
              <a:buChar char="ü"/>
            </a:pPr>
            <a:r>
              <a:rPr lang="fr-FR" sz="2000" dirty="0"/>
              <a:t> </a:t>
            </a:r>
            <a:r>
              <a:rPr lang="fr-FR" sz="2000" dirty="0" smtClean="0"/>
              <a:t>M : débit de fluide en kg / heure</a:t>
            </a:r>
          </a:p>
          <a:p>
            <a:pPr lvl="1">
              <a:lnSpc>
                <a:spcPct val="150000"/>
              </a:lnSpc>
              <a:buFont typeface="Wingdings" pitchFamily="2" charset="2"/>
              <a:buChar char="ü"/>
            </a:pPr>
            <a:r>
              <a:rPr lang="fr-FR" sz="2000" dirty="0" smtClean="0"/>
              <a:t>Cp : chaleur spécifique en kcal / kg / °C</a:t>
            </a:r>
          </a:p>
          <a:p>
            <a:pPr lvl="1">
              <a:lnSpc>
                <a:spcPct val="150000"/>
              </a:lnSpc>
              <a:buFont typeface="Wingdings" pitchFamily="2" charset="2"/>
              <a:buChar char="ü"/>
            </a:pPr>
            <a:r>
              <a:rPr lang="fr-FR" sz="2000" dirty="0" smtClean="0"/>
              <a:t> </a:t>
            </a:r>
            <a:r>
              <a:rPr lang="el-GR" sz="2000" dirty="0" smtClean="0"/>
              <a:t>Δ</a:t>
            </a:r>
            <a:r>
              <a:rPr lang="fr-FR" sz="2000" dirty="0" smtClean="0"/>
              <a:t> T : Ecart de température en °C</a:t>
            </a:r>
          </a:p>
        </p:txBody>
      </p:sp>
      <p:sp>
        <p:nvSpPr>
          <p:cNvPr id="7" name="ZoneTexte 6"/>
          <p:cNvSpPr txBox="1"/>
          <p:nvPr/>
        </p:nvSpPr>
        <p:spPr>
          <a:xfrm>
            <a:off x="1785918" y="2028758"/>
            <a:ext cx="2286016" cy="400110"/>
          </a:xfrm>
          <a:prstGeom prst="rect">
            <a:avLst/>
          </a:prstGeom>
          <a:solidFill>
            <a:srgbClr val="FFFF00"/>
          </a:solidFill>
        </p:spPr>
        <p:txBody>
          <a:bodyPr wrap="square" rtlCol="0">
            <a:spAutoFit/>
          </a:bodyPr>
          <a:lstStyle/>
          <a:p>
            <a:pPr algn="ctr"/>
            <a:r>
              <a:rPr lang="fr-FR" sz="2000" b="1" dirty="0" smtClean="0"/>
              <a:t>Q = M x Cp x </a:t>
            </a:r>
            <a:r>
              <a:rPr lang="el-GR" sz="2000" b="1" dirty="0" smtClean="0"/>
              <a:t>Δ</a:t>
            </a:r>
            <a:r>
              <a:rPr lang="fr-FR" sz="2000" b="1" dirty="0" smtClean="0"/>
              <a:t> T</a:t>
            </a:r>
            <a:endParaRPr lang="fr-FR" sz="2000" b="1" dirty="0"/>
          </a:p>
        </p:txBody>
      </p:sp>
      <p:sp>
        <p:nvSpPr>
          <p:cNvPr id="8" name="Rectangle 7"/>
          <p:cNvSpPr/>
          <p:nvPr/>
        </p:nvSpPr>
        <p:spPr>
          <a:xfrm>
            <a:off x="928662" y="4544335"/>
            <a:ext cx="7572428" cy="1384995"/>
          </a:xfrm>
          <a:prstGeom prst="rect">
            <a:avLst/>
          </a:prstGeom>
        </p:spPr>
        <p:txBody>
          <a:bodyPr wrap="square">
            <a:spAutoFit/>
          </a:bodyPr>
          <a:lstStyle/>
          <a:p>
            <a:pPr>
              <a:buFont typeface="Arial" pitchFamily="34" charset="0"/>
              <a:buChar char="•"/>
            </a:pPr>
            <a:r>
              <a:rPr lang="fr-FR" sz="2400" dirty="0" smtClean="0">
                <a:solidFill>
                  <a:srgbClr val="006600"/>
                </a:solidFill>
              </a:rPr>
              <a:t> </a:t>
            </a:r>
            <a:r>
              <a:rPr lang="fr-FR" sz="2400" dirty="0" smtClean="0">
                <a:solidFill>
                  <a:srgbClr val="006600"/>
                </a:solidFill>
                <a:effectLst>
                  <a:outerShdw blurRad="38100" dist="38100" dir="2700000" algn="tl">
                    <a:srgbClr val="000000">
                      <a:alpha val="43137"/>
                    </a:srgbClr>
                  </a:outerShdw>
                </a:effectLst>
              </a:rPr>
              <a:t>Exercice 2 :</a:t>
            </a:r>
          </a:p>
          <a:p>
            <a:pPr>
              <a:buFont typeface="Arial" pitchFamily="34" charset="0"/>
              <a:buChar char="•"/>
            </a:pPr>
            <a:endParaRPr lang="fr-FR" sz="2000" dirty="0">
              <a:solidFill>
                <a:srgbClr val="006600"/>
              </a:solidFill>
            </a:endParaRPr>
          </a:p>
          <a:p>
            <a:pPr lvl="1">
              <a:buFont typeface="Wingdings" pitchFamily="2" charset="2"/>
              <a:buChar char="ü"/>
            </a:pPr>
            <a:r>
              <a:rPr lang="fr-FR" sz="2000" dirty="0" smtClean="0">
                <a:solidFill>
                  <a:srgbClr val="006600"/>
                </a:solidFill>
              </a:rPr>
              <a:t> Quelle puissance est nécessaire pour réchauffer un débit de lait de 50 m3 / heure (d = 1.03) de 30 à 90°C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bg/>
                                          </p:spTgt>
                                        </p:tgtEl>
                                        <p:attrNameLst>
                                          <p:attrName>style.visibility</p:attrName>
                                        </p:attrNameLst>
                                      </p:cBhvr>
                                      <p:to>
                                        <p:strVal val="visible"/>
                                      </p:to>
                                    </p:set>
                                    <p:anim calcmode="lin" valueType="num">
                                      <p:cBhvr additive="base">
                                        <p:cTn id="33" dur="500" fill="hold"/>
                                        <p:tgtEl>
                                          <p:spTgt spid="7">
                                            <p:bg/>
                                          </p:spTgt>
                                        </p:tgtEl>
                                        <p:attrNameLst>
                                          <p:attrName>ppt_x</p:attrName>
                                        </p:attrNameLst>
                                      </p:cBhvr>
                                      <p:tavLst>
                                        <p:tav tm="0">
                                          <p:val>
                                            <p:strVal val="#ppt_x"/>
                                          </p:val>
                                        </p:tav>
                                        <p:tav tm="100000">
                                          <p:val>
                                            <p:strVal val="#ppt_x"/>
                                          </p:val>
                                        </p:tav>
                                      </p:tavLst>
                                    </p:anim>
                                    <p:anim calcmode="lin" valueType="num">
                                      <p:cBhvr additive="base">
                                        <p:cTn id="34"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additive="base">
                                        <p:cTn id="4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 calcmode="lin" valueType="num">
                                      <p:cBhvr additive="base">
                                        <p:cTn id="4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6" name="ZoneTexte 5"/>
          <p:cNvSpPr txBox="1"/>
          <p:nvPr/>
        </p:nvSpPr>
        <p:spPr>
          <a:xfrm>
            <a:off x="785786" y="1214422"/>
            <a:ext cx="7858180" cy="2723823"/>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Chaleur au changement d’état :</a:t>
            </a:r>
          </a:p>
          <a:p>
            <a:pPr lvl="1">
              <a:lnSpc>
                <a:spcPct val="150000"/>
              </a:lnSpc>
              <a:buFont typeface="Wingdings" pitchFamily="2" charset="2"/>
              <a:buChar char="ü"/>
            </a:pPr>
            <a:r>
              <a:rPr lang="fr-FR" dirty="0"/>
              <a:t> </a:t>
            </a:r>
            <a:endParaRPr lang="fr-FR" dirty="0" smtClean="0"/>
          </a:p>
          <a:p>
            <a:pPr lvl="1">
              <a:buFont typeface="Wingdings" pitchFamily="2" charset="2"/>
              <a:buChar char="ü"/>
            </a:pPr>
            <a:endParaRPr lang="fr-FR" dirty="0"/>
          </a:p>
          <a:p>
            <a:pPr lvl="1">
              <a:lnSpc>
                <a:spcPct val="150000"/>
              </a:lnSpc>
              <a:buFont typeface="Wingdings" pitchFamily="2" charset="2"/>
              <a:buChar char="ü"/>
            </a:pPr>
            <a:r>
              <a:rPr lang="fr-FR" sz="2000" dirty="0" smtClean="0"/>
              <a:t> Q : Quantité de chaleur en kcal</a:t>
            </a:r>
          </a:p>
          <a:p>
            <a:pPr lvl="1">
              <a:lnSpc>
                <a:spcPct val="150000"/>
              </a:lnSpc>
              <a:buFont typeface="Wingdings" pitchFamily="2" charset="2"/>
              <a:buChar char="ü"/>
            </a:pPr>
            <a:r>
              <a:rPr lang="fr-FR" sz="2000" dirty="0" smtClean="0"/>
              <a:t>M : Masse de fluide en kg</a:t>
            </a:r>
          </a:p>
          <a:p>
            <a:pPr lvl="1">
              <a:lnSpc>
                <a:spcPct val="150000"/>
              </a:lnSpc>
              <a:buFont typeface="Wingdings" pitchFamily="2" charset="2"/>
              <a:buChar char="ü"/>
            </a:pPr>
            <a:r>
              <a:rPr lang="fr-FR" sz="2000" dirty="0"/>
              <a:t> </a:t>
            </a:r>
            <a:r>
              <a:rPr lang="el-GR" sz="2000" dirty="0" smtClean="0"/>
              <a:t>Δ</a:t>
            </a:r>
            <a:r>
              <a:rPr lang="fr-FR" sz="2000" dirty="0" smtClean="0"/>
              <a:t> </a:t>
            </a:r>
            <a:r>
              <a:rPr lang="fr-FR" sz="2000" dirty="0" err="1" smtClean="0"/>
              <a:t>Hv</a:t>
            </a:r>
            <a:r>
              <a:rPr lang="fr-FR" sz="2000" dirty="0" smtClean="0"/>
              <a:t> : Enthalpie de changement d’état</a:t>
            </a:r>
          </a:p>
        </p:txBody>
      </p:sp>
      <p:sp>
        <p:nvSpPr>
          <p:cNvPr id="7" name="ZoneTexte 6"/>
          <p:cNvSpPr txBox="1"/>
          <p:nvPr/>
        </p:nvSpPr>
        <p:spPr>
          <a:xfrm>
            <a:off x="1643042" y="1857364"/>
            <a:ext cx="2286016" cy="400110"/>
          </a:xfrm>
          <a:prstGeom prst="rect">
            <a:avLst/>
          </a:prstGeom>
          <a:solidFill>
            <a:srgbClr val="FFFF00"/>
          </a:solidFill>
        </p:spPr>
        <p:txBody>
          <a:bodyPr wrap="square" rtlCol="0">
            <a:spAutoFit/>
          </a:bodyPr>
          <a:lstStyle/>
          <a:p>
            <a:pPr algn="ctr"/>
            <a:r>
              <a:rPr lang="fr-FR" sz="2000" b="1" dirty="0" smtClean="0"/>
              <a:t>Q = M x </a:t>
            </a:r>
            <a:r>
              <a:rPr lang="el-GR" sz="2000" b="1" dirty="0" smtClean="0"/>
              <a:t>Δ</a:t>
            </a:r>
            <a:r>
              <a:rPr lang="fr-FR" sz="2000" b="1" dirty="0" smtClean="0"/>
              <a:t> </a:t>
            </a:r>
            <a:r>
              <a:rPr lang="fr-FR" sz="2000" b="1" dirty="0" err="1" smtClean="0"/>
              <a:t>Hv</a:t>
            </a:r>
            <a:endParaRPr lang="fr-FR" sz="2000" b="1" dirty="0"/>
          </a:p>
        </p:txBody>
      </p:sp>
      <p:sp>
        <p:nvSpPr>
          <p:cNvPr id="8" name="Rectangle 7"/>
          <p:cNvSpPr/>
          <p:nvPr/>
        </p:nvSpPr>
        <p:spPr>
          <a:xfrm>
            <a:off x="857225" y="4143096"/>
            <a:ext cx="7500990" cy="2000548"/>
          </a:xfrm>
          <a:prstGeom prst="rect">
            <a:avLst/>
          </a:prstGeom>
        </p:spPr>
        <p:txBody>
          <a:bodyPr wrap="square">
            <a:spAutoFit/>
          </a:bodyPr>
          <a:lstStyle/>
          <a:p>
            <a:pPr>
              <a:buFont typeface="Arial" pitchFamily="34" charset="0"/>
              <a:buChar char="•"/>
            </a:pPr>
            <a:r>
              <a:rPr lang="fr-FR" sz="2400" dirty="0" smtClean="0">
                <a:solidFill>
                  <a:srgbClr val="006600"/>
                </a:solidFill>
                <a:effectLst>
                  <a:outerShdw blurRad="38100" dist="38100" dir="2700000" algn="tl">
                    <a:srgbClr val="000000">
                      <a:alpha val="43137"/>
                    </a:srgbClr>
                  </a:outerShdw>
                </a:effectLst>
              </a:rPr>
              <a:t> Exercice 2 :</a:t>
            </a:r>
          </a:p>
          <a:p>
            <a:pPr>
              <a:buFont typeface="Arial" pitchFamily="34" charset="0"/>
              <a:buChar char="•"/>
            </a:pPr>
            <a:endParaRPr lang="fr-FR" sz="2000" dirty="0">
              <a:solidFill>
                <a:srgbClr val="006600"/>
              </a:solidFill>
            </a:endParaRPr>
          </a:p>
          <a:p>
            <a:pPr lvl="1">
              <a:buFont typeface="Wingdings" pitchFamily="2" charset="2"/>
              <a:buChar char="ü"/>
            </a:pPr>
            <a:r>
              <a:rPr lang="fr-FR" sz="2000" dirty="0">
                <a:solidFill>
                  <a:srgbClr val="006600"/>
                </a:solidFill>
              </a:rPr>
              <a:t> </a:t>
            </a:r>
            <a:r>
              <a:rPr lang="fr-FR" sz="2000" dirty="0" smtClean="0">
                <a:solidFill>
                  <a:srgbClr val="006600"/>
                </a:solidFill>
              </a:rPr>
              <a:t>Quelle quantité de chaleur est nécessaire pour transformer en vapeur 300 litres d’eau, initialement à 20°C ?</a:t>
            </a:r>
          </a:p>
          <a:p>
            <a:pPr lvl="1">
              <a:buFont typeface="Wingdings" pitchFamily="2" charset="2"/>
              <a:buChar char="ü"/>
            </a:pPr>
            <a:endParaRPr lang="fr-FR" sz="2000" dirty="0">
              <a:solidFill>
                <a:srgbClr val="006600"/>
              </a:solidFill>
            </a:endParaRPr>
          </a:p>
          <a:p>
            <a:pPr lvl="1">
              <a:buFont typeface="Wingdings" pitchFamily="2" charset="2"/>
              <a:buChar char="ü"/>
            </a:pPr>
            <a:r>
              <a:rPr lang="fr-FR" sz="2000" dirty="0" smtClean="0">
                <a:solidFill>
                  <a:srgbClr val="006600"/>
                </a:solidFill>
              </a:rPr>
              <a:t> Quelle est la puissance consommée en J ? En kWh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4" name="ZoneTexte 3"/>
          <p:cNvSpPr txBox="1"/>
          <p:nvPr/>
        </p:nvSpPr>
        <p:spPr>
          <a:xfrm>
            <a:off x="928662" y="1285860"/>
            <a:ext cx="7858180" cy="3077766"/>
          </a:xfrm>
          <a:prstGeom prst="rect">
            <a:avLst/>
          </a:prstGeom>
          <a:noFill/>
        </p:spPr>
        <p:txBody>
          <a:bodyPr wrap="square" rtlCol="0">
            <a:spAutoFit/>
          </a:bodyPr>
          <a:lstStyle/>
          <a:p>
            <a:pPr>
              <a:buFont typeface="Arial" pitchFamily="34" charset="0"/>
              <a:buChar char="•"/>
            </a:pPr>
            <a:r>
              <a:rPr lang="fr-FR" sz="2400" dirty="0" smtClean="0">
                <a:solidFill>
                  <a:srgbClr val="006600"/>
                </a:solidFill>
                <a:effectLst>
                  <a:outerShdw blurRad="38100" dist="38100" dir="2700000" algn="tl">
                    <a:srgbClr val="000000">
                      <a:alpha val="43137"/>
                    </a:srgbClr>
                  </a:outerShdw>
                </a:effectLst>
              </a:rPr>
              <a:t> Exercice de synthèse : exercice 4</a:t>
            </a:r>
          </a:p>
          <a:p>
            <a:pPr>
              <a:buFont typeface="Arial" pitchFamily="34" charset="0"/>
              <a:buChar char="•"/>
            </a:pPr>
            <a:endParaRPr lang="fr-FR" sz="2000" dirty="0" smtClean="0">
              <a:solidFill>
                <a:srgbClr val="006600"/>
              </a:solidFill>
            </a:endParaRPr>
          </a:p>
          <a:p>
            <a:pPr lvl="1">
              <a:lnSpc>
                <a:spcPct val="150000"/>
              </a:lnSpc>
              <a:buFont typeface="Wingdings" pitchFamily="2" charset="2"/>
              <a:buChar char="ü"/>
            </a:pPr>
            <a:r>
              <a:rPr lang="fr-FR" sz="2000" dirty="0" smtClean="0">
                <a:solidFill>
                  <a:srgbClr val="006600"/>
                </a:solidFill>
              </a:rPr>
              <a:t> Des condensats à une température de 110°C entrent au d </a:t>
            </a:r>
            <a:r>
              <a:rPr lang="fr-FR" sz="2000" dirty="0" err="1" smtClean="0">
                <a:solidFill>
                  <a:srgbClr val="006600"/>
                </a:solidFill>
              </a:rPr>
              <a:t>ébit</a:t>
            </a:r>
            <a:r>
              <a:rPr lang="fr-FR" sz="2000" dirty="0" smtClean="0">
                <a:solidFill>
                  <a:srgbClr val="006600"/>
                </a:solidFill>
              </a:rPr>
              <a:t> de 10 m3/h dans une enceinte sous vide à 300 mbar absolu.</a:t>
            </a:r>
          </a:p>
          <a:p>
            <a:pPr lvl="2">
              <a:lnSpc>
                <a:spcPct val="150000"/>
              </a:lnSpc>
              <a:buFont typeface="Courier New" pitchFamily="49" charset="0"/>
              <a:buChar char="o"/>
            </a:pPr>
            <a:r>
              <a:rPr lang="fr-FR" sz="2000" dirty="0" smtClean="0">
                <a:solidFill>
                  <a:srgbClr val="006600"/>
                </a:solidFill>
              </a:rPr>
              <a:t> Quelle est la température des condensats en sortie</a:t>
            </a:r>
          </a:p>
          <a:p>
            <a:pPr lvl="2">
              <a:lnSpc>
                <a:spcPct val="150000"/>
              </a:lnSpc>
              <a:buFont typeface="Courier New" pitchFamily="49" charset="0"/>
              <a:buChar char="o"/>
            </a:pPr>
            <a:r>
              <a:rPr lang="fr-FR" sz="2000" dirty="0" smtClean="0">
                <a:solidFill>
                  <a:srgbClr val="006600"/>
                </a:solidFill>
              </a:rPr>
              <a:t> Quelle est la quantité de vapeur produite ?</a:t>
            </a:r>
          </a:p>
          <a:p>
            <a:pPr lvl="2">
              <a:lnSpc>
                <a:spcPct val="150000"/>
              </a:lnSpc>
              <a:buFont typeface="Courier New" pitchFamily="49" charset="0"/>
              <a:buChar char="o"/>
            </a:pPr>
            <a:r>
              <a:rPr lang="fr-FR" sz="2000" dirty="0" smtClean="0">
                <a:solidFill>
                  <a:srgbClr val="006600"/>
                </a:solidFill>
              </a:rPr>
              <a:t> Quel est le débit de condensats en sortie ?</a:t>
            </a:r>
          </a:p>
        </p:txBody>
      </p:sp>
      <p:sp>
        <p:nvSpPr>
          <p:cNvPr id="5" name="ZoneTexte 4"/>
          <p:cNvSpPr txBox="1"/>
          <p:nvPr/>
        </p:nvSpPr>
        <p:spPr>
          <a:xfrm>
            <a:off x="928662" y="4500570"/>
            <a:ext cx="7715304" cy="1891287"/>
          </a:xfrm>
          <a:prstGeom prst="rect">
            <a:avLst/>
          </a:prstGeom>
          <a:noFill/>
        </p:spPr>
        <p:txBody>
          <a:bodyPr wrap="square" rtlCol="0">
            <a:spAutoFit/>
          </a:bodyPr>
          <a:lstStyle/>
          <a:p>
            <a:pPr lvl="1">
              <a:lnSpc>
                <a:spcPct val="150000"/>
              </a:lnSpc>
              <a:buFont typeface="Wingdings" pitchFamily="2" charset="2"/>
              <a:buChar char="ü"/>
            </a:pPr>
            <a:r>
              <a:rPr lang="fr-FR" sz="2000" dirty="0" smtClean="0">
                <a:solidFill>
                  <a:srgbClr val="006600"/>
                </a:solidFill>
              </a:rPr>
              <a:t> Même exercice, mêmes données, mais vinasse à d = 1.03, BPE = 2°C, concentration initiale 14%.</a:t>
            </a:r>
          </a:p>
          <a:p>
            <a:pPr lvl="2">
              <a:lnSpc>
                <a:spcPct val="150000"/>
              </a:lnSpc>
              <a:buFont typeface="Courier New" pitchFamily="49" charset="0"/>
              <a:buChar char="o"/>
            </a:pPr>
            <a:r>
              <a:rPr lang="fr-FR" sz="2000" dirty="0" smtClean="0">
                <a:solidFill>
                  <a:srgbClr val="006600"/>
                </a:solidFill>
              </a:rPr>
              <a:t> Mêmes questions.</a:t>
            </a:r>
          </a:p>
          <a:p>
            <a:pPr lvl="2">
              <a:lnSpc>
                <a:spcPct val="150000"/>
              </a:lnSpc>
              <a:buFont typeface="Courier New" pitchFamily="49" charset="0"/>
              <a:buChar char="o"/>
            </a:pPr>
            <a:r>
              <a:rPr lang="fr-FR" sz="2000" dirty="0" smtClean="0">
                <a:solidFill>
                  <a:srgbClr val="006600"/>
                </a:solidFill>
              </a:rPr>
              <a:t> Quelle est la concentration de sortie de la vinasse ?	</a:t>
            </a:r>
            <a:endParaRPr lang="fr-FR" sz="20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6" name="ZoneTexte 5"/>
          <p:cNvSpPr txBox="1"/>
          <p:nvPr/>
        </p:nvSpPr>
        <p:spPr>
          <a:xfrm>
            <a:off x="857224" y="1428736"/>
            <a:ext cx="7858180" cy="3877985"/>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Principe de l’échange thermique</a:t>
            </a:r>
          </a:p>
          <a:p>
            <a:pPr lvl="1">
              <a:lnSpc>
                <a:spcPct val="150000"/>
              </a:lnSpc>
              <a:buFont typeface="Wingdings" pitchFamily="2" charset="2"/>
              <a:buChar char="ü"/>
            </a:pPr>
            <a:r>
              <a:rPr lang="fr-FR" sz="2000" dirty="0" smtClean="0"/>
              <a:t> </a:t>
            </a:r>
            <a:r>
              <a:rPr lang="fr-FR" sz="2000" u="sng" dirty="0" smtClean="0"/>
              <a:t>Transfert d’un flux de chaleur </a:t>
            </a:r>
            <a:r>
              <a:rPr lang="fr-FR" sz="2000" dirty="0" smtClean="0"/>
              <a:t>entre un fluide chaud et un fluide froid.</a:t>
            </a:r>
          </a:p>
          <a:p>
            <a:pPr lvl="1">
              <a:lnSpc>
                <a:spcPct val="150000"/>
              </a:lnSpc>
              <a:buFont typeface="Wingdings" pitchFamily="2" charset="2"/>
              <a:buChar char="ü"/>
            </a:pPr>
            <a:r>
              <a:rPr lang="fr-FR" sz="2000" dirty="0" smtClean="0"/>
              <a:t> Séparés par une </a:t>
            </a:r>
            <a:r>
              <a:rPr lang="fr-FR" sz="2000" u="sng" dirty="0" smtClean="0"/>
              <a:t>paroi</a:t>
            </a:r>
            <a:r>
              <a:rPr lang="fr-FR" sz="2000" dirty="0" smtClean="0"/>
              <a:t> qui peut être plane ou tubulaire.</a:t>
            </a:r>
          </a:p>
          <a:p>
            <a:pPr lvl="1">
              <a:lnSpc>
                <a:spcPct val="150000"/>
              </a:lnSpc>
              <a:buFont typeface="Wingdings" pitchFamily="2" charset="2"/>
              <a:buChar char="ü"/>
            </a:pPr>
            <a:r>
              <a:rPr lang="fr-FR" sz="2000" dirty="0" smtClean="0"/>
              <a:t> Chaleur transférée par </a:t>
            </a:r>
            <a:r>
              <a:rPr lang="fr-FR" sz="2000" u="sng" dirty="0" smtClean="0"/>
              <a:t>conduction</a:t>
            </a:r>
            <a:r>
              <a:rPr lang="fr-FR" sz="2000" dirty="0" smtClean="0"/>
              <a:t> et / ou </a:t>
            </a:r>
            <a:r>
              <a:rPr lang="fr-FR" sz="2000" u="sng" dirty="0" smtClean="0"/>
              <a:t>convection</a:t>
            </a:r>
            <a:r>
              <a:rPr lang="fr-FR" sz="2000" dirty="0" smtClean="0"/>
              <a:t> au sein de chaque fluide, et par </a:t>
            </a:r>
            <a:r>
              <a:rPr lang="fr-FR" sz="2000" u="sng" dirty="0" smtClean="0"/>
              <a:t>conduction au sein du matériau qui les sépare</a:t>
            </a:r>
            <a:r>
              <a:rPr lang="fr-FR" sz="2000" dirty="0" smtClean="0"/>
              <a:t>.</a:t>
            </a:r>
          </a:p>
          <a:p>
            <a:pPr lvl="1">
              <a:lnSpc>
                <a:spcPct val="150000"/>
              </a:lnSpc>
              <a:buFont typeface="Wingdings" pitchFamily="2" charset="2"/>
              <a:buChar char="ü"/>
            </a:pPr>
            <a:r>
              <a:rPr lang="fr-FR" sz="2000" dirty="0" smtClean="0"/>
              <a:t> Dans l’échangeur, chacun des fluides s’échauffe, se refroidit, ou change d’état selon ses caractéristiques et les conditions opératoires.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4" name="ZoneTexte 3"/>
          <p:cNvSpPr txBox="1"/>
          <p:nvPr/>
        </p:nvSpPr>
        <p:spPr>
          <a:xfrm>
            <a:off x="785786" y="1194935"/>
            <a:ext cx="7858180" cy="5232202"/>
          </a:xfrm>
          <a:prstGeom prst="rect">
            <a:avLst/>
          </a:prstGeom>
          <a:noFill/>
        </p:spPr>
        <p:txBody>
          <a:bodyPr wrap="square" rtlCol="0">
            <a:spAutoFit/>
          </a:bodyPr>
          <a:lstStyle/>
          <a:p>
            <a:pPr marL="342900" indent="-342900">
              <a:buFont typeface="Arial" pitchFamily="34" charset="0"/>
              <a:buChar char="•"/>
            </a:pPr>
            <a:r>
              <a:rPr lang="fr-FR" sz="2400" dirty="0" smtClean="0">
                <a:effectLst>
                  <a:outerShdw blurRad="38100" dist="38100" dir="2700000" algn="tl">
                    <a:srgbClr val="000000">
                      <a:alpha val="43137"/>
                    </a:srgbClr>
                  </a:outerShdw>
                </a:effectLst>
              </a:rPr>
              <a:t> Définition : le flux de chaleur, cédé par le fluide chaud et reçu par le fluide froid, est proportionnel à :</a:t>
            </a:r>
          </a:p>
          <a:p>
            <a:pPr marL="342900" indent="-342900">
              <a:buFont typeface="Arial" pitchFamily="34" charset="0"/>
              <a:buChar char="•"/>
            </a:pPr>
            <a:endParaRPr lang="fr-FR" sz="2400" dirty="0" smtClean="0"/>
          </a:p>
          <a:p>
            <a:pPr marL="800100" lvl="1" indent="-342900">
              <a:buFont typeface="Wingdings" pitchFamily="2" charset="2"/>
              <a:buChar char="ü"/>
            </a:pPr>
            <a:r>
              <a:rPr lang="fr-FR" sz="2000" dirty="0" smtClean="0"/>
              <a:t>Un coefficient d’échange thermique « global » noté K (ou U). </a:t>
            </a:r>
            <a:r>
              <a:rPr lang="fr-FR" dirty="0" smtClean="0"/>
              <a:t>Il est fonction des conditions d’écoulement, conductivité thermique de chaque fluide, de la viscosité, des changements d’état, de l’encrassement …</a:t>
            </a:r>
            <a:r>
              <a:rPr lang="fr-FR" dirty="0" err="1" smtClean="0"/>
              <a:t>etc</a:t>
            </a:r>
            <a:r>
              <a:rPr lang="fr-FR" dirty="0" smtClean="0"/>
              <a:t>…</a:t>
            </a:r>
          </a:p>
          <a:p>
            <a:pPr marL="800100" lvl="1" indent="-342900">
              <a:lnSpc>
                <a:spcPct val="150000"/>
              </a:lnSpc>
              <a:buFont typeface="Wingdings" pitchFamily="2" charset="2"/>
              <a:buChar char="ü"/>
            </a:pPr>
            <a:r>
              <a:rPr lang="fr-FR" sz="2000" dirty="0" smtClean="0"/>
              <a:t>La surface d’échange thermique disponible notée S.</a:t>
            </a:r>
          </a:p>
          <a:p>
            <a:pPr marL="800100" lvl="1" indent="-342900">
              <a:buFont typeface="Wingdings" pitchFamily="2" charset="2"/>
              <a:buChar char="ü"/>
            </a:pPr>
            <a:r>
              <a:rPr lang="fr-FR" sz="2000" dirty="0" smtClean="0"/>
              <a:t>Un écart de température </a:t>
            </a:r>
            <a:r>
              <a:rPr lang="el-GR" sz="2000" dirty="0" smtClean="0"/>
              <a:t>Δ</a:t>
            </a:r>
            <a:r>
              <a:rPr lang="fr-FR" sz="2000" dirty="0" smtClean="0"/>
              <a:t> T. </a:t>
            </a:r>
            <a:r>
              <a:rPr lang="fr-FR" dirty="0" smtClean="0"/>
              <a:t>En général une moyenne logarithmique  des écarts de température entre les deux fluides à chaque extrémité de l’échangeur.</a:t>
            </a:r>
          </a:p>
          <a:p>
            <a:pPr marL="800100" lvl="1" indent="-342900"/>
            <a:r>
              <a:rPr lang="fr-FR" sz="2000" dirty="0" smtClean="0"/>
              <a:t> </a:t>
            </a:r>
          </a:p>
          <a:p>
            <a:pPr marL="800100" lvl="1" indent="-342900">
              <a:buFont typeface="Wingdings" pitchFamily="2" charset="2"/>
              <a:buChar char="ü"/>
            </a:pPr>
            <a:r>
              <a:rPr lang="fr-FR" sz="2000" dirty="0" smtClean="0"/>
              <a:t> </a:t>
            </a:r>
          </a:p>
          <a:p>
            <a:pPr marL="1257300" lvl="2" indent="-342900">
              <a:buFont typeface="Courier New" pitchFamily="49" charset="0"/>
              <a:buChar char="o"/>
            </a:pPr>
            <a:r>
              <a:rPr lang="fr-FR" sz="2000" dirty="0" smtClean="0"/>
              <a:t>Q : en J / s ou en kcal /heure</a:t>
            </a:r>
          </a:p>
          <a:p>
            <a:pPr marL="1257300" lvl="2" indent="-342900">
              <a:buFont typeface="Courier New" pitchFamily="49" charset="0"/>
              <a:buChar char="o"/>
            </a:pPr>
            <a:r>
              <a:rPr lang="fr-FR" sz="2000" dirty="0" smtClean="0"/>
              <a:t> K : en W / m2 / °C ou en kcal / h . m2 . °C</a:t>
            </a:r>
          </a:p>
          <a:p>
            <a:pPr marL="1257300" lvl="2" indent="-342900">
              <a:buFont typeface="Courier New" pitchFamily="49" charset="0"/>
              <a:buChar char="o"/>
            </a:pPr>
            <a:r>
              <a:rPr lang="fr-FR" sz="2000" dirty="0" smtClean="0"/>
              <a:t> S : en m2</a:t>
            </a:r>
          </a:p>
          <a:p>
            <a:pPr marL="1257300" lvl="2" indent="-342900">
              <a:buFont typeface="Courier New" pitchFamily="49" charset="0"/>
              <a:buChar char="o"/>
            </a:pPr>
            <a:r>
              <a:rPr lang="el-GR" sz="2000" dirty="0" smtClean="0"/>
              <a:t>Δ</a:t>
            </a:r>
            <a:r>
              <a:rPr lang="fr-FR" sz="2000" dirty="0" smtClean="0"/>
              <a:t> T : en K ou en °C </a:t>
            </a:r>
            <a:endParaRPr lang="fr-FR" sz="2000" dirty="0"/>
          </a:p>
        </p:txBody>
      </p:sp>
      <p:sp>
        <p:nvSpPr>
          <p:cNvPr id="5" name="ZoneTexte 4"/>
          <p:cNvSpPr txBox="1"/>
          <p:nvPr/>
        </p:nvSpPr>
        <p:spPr>
          <a:xfrm>
            <a:off x="1643042" y="4714884"/>
            <a:ext cx="2286016" cy="400110"/>
          </a:xfrm>
          <a:prstGeom prst="rect">
            <a:avLst/>
          </a:prstGeom>
          <a:solidFill>
            <a:srgbClr val="FFFF00"/>
          </a:solidFill>
        </p:spPr>
        <p:txBody>
          <a:bodyPr wrap="square" rtlCol="0">
            <a:spAutoFit/>
          </a:bodyPr>
          <a:lstStyle/>
          <a:p>
            <a:pPr algn="ctr"/>
            <a:r>
              <a:rPr lang="fr-FR" sz="2000" b="1" dirty="0" smtClean="0"/>
              <a:t>Q = K . S . </a:t>
            </a:r>
            <a:r>
              <a:rPr lang="el-GR" sz="2000" b="1" dirty="0" smtClean="0"/>
              <a:t>Δ</a:t>
            </a:r>
            <a:r>
              <a:rPr lang="fr-FR" sz="2000" b="1" dirty="0" smtClean="0"/>
              <a:t> 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 calcmode="lin" valueType="num">
                                      <p:cBhvr additive="base">
                                        <p:cTn id="3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 calcmode="lin" valueType="num">
                                      <p:cBhvr additive="base">
                                        <p:cTn id="4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4" name="ZoneTexte 3"/>
          <p:cNvSpPr txBox="1"/>
          <p:nvPr/>
        </p:nvSpPr>
        <p:spPr>
          <a:xfrm>
            <a:off x="928662" y="1428736"/>
            <a:ext cx="7572428" cy="4154984"/>
          </a:xfrm>
          <a:prstGeom prst="rect">
            <a:avLst/>
          </a:prstGeom>
          <a:noFill/>
        </p:spPr>
        <p:txBody>
          <a:bodyPr wrap="square" rtlCol="0">
            <a:spAutoFit/>
          </a:bodyPr>
          <a:lstStyle/>
          <a:p>
            <a:pPr>
              <a:buFont typeface="Arial" pitchFamily="34" charset="0"/>
              <a:buChar char="•"/>
            </a:pPr>
            <a:r>
              <a:rPr lang="fr-FR" sz="2400" dirty="0" smtClean="0"/>
              <a:t> Le coefficient d’échange est l’image de la résistance au transfert</a:t>
            </a:r>
          </a:p>
          <a:p>
            <a:pPr>
              <a:buFont typeface="Arial" pitchFamily="34" charset="0"/>
              <a:buChar char="•"/>
            </a:pPr>
            <a:endParaRPr lang="fr-FR" dirty="0" smtClean="0"/>
          </a:p>
          <a:p>
            <a:pPr lvl="1">
              <a:lnSpc>
                <a:spcPct val="150000"/>
              </a:lnSpc>
              <a:buFont typeface="Wingdings" pitchFamily="2" charset="2"/>
              <a:buChar char="ü"/>
            </a:pPr>
            <a:r>
              <a:rPr lang="fr-FR" sz="2000" dirty="0" smtClean="0"/>
              <a:t> Coefficient faible = échange difficile</a:t>
            </a:r>
          </a:p>
          <a:p>
            <a:pPr lvl="1">
              <a:lnSpc>
                <a:spcPct val="150000"/>
              </a:lnSpc>
              <a:buFont typeface="Wingdings" pitchFamily="2" charset="2"/>
              <a:buChar char="ü"/>
            </a:pPr>
            <a:endParaRPr lang="fr-FR" sz="2000" dirty="0" smtClean="0"/>
          </a:p>
          <a:p>
            <a:pPr lvl="1">
              <a:buFont typeface="Wingdings" pitchFamily="2" charset="2"/>
              <a:buChar char="ü"/>
            </a:pPr>
            <a:r>
              <a:rPr lang="fr-FR" sz="2000" dirty="0" smtClean="0"/>
              <a:t> NB : le coefficient d’échange tient compte de la somme de toutes les résistances unitaires .</a:t>
            </a:r>
          </a:p>
          <a:p>
            <a:pPr lvl="1"/>
            <a:endParaRPr lang="fr-FR" sz="2000" dirty="0" smtClean="0"/>
          </a:p>
          <a:p>
            <a:pPr lvl="1"/>
            <a:r>
              <a:rPr lang="fr-FR" sz="2000" dirty="0" smtClean="0"/>
              <a:t>		       1	 1         1             1</a:t>
            </a:r>
          </a:p>
          <a:p>
            <a:pPr lvl="4"/>
            <a:r>
              <a:rPr lang="fr-FR" sz="2000" dirty="0" smtClean="0"/>
              <a:t>       U	U1      U2           Un	</a:t>
            </a:r>
          </a:p>
          <a:p>
            <a:pPr lvl="1"/>
            <a:endParaRPr lang="fr-FR" dirty="0" smtClean="0"/>
          </a:p>
          <a:p>
            <a:pPr lvl="1">
              <a:buFont typeface="Wingdings" pitchFamily="2" charset="2"/>
              <a:buChar char="ü"/>
            </a:pPr>
            <a:r>
              <a:rPr lang="fr-FR" sz="2000" dirty="0" smtClean="0"/>
              <a:t> </a:t>
            </a:r>
            <a:r>
              <a:rPr lang="fr-FR" sz="2000" dirty="0" smtClean="0">
                <a:sym typeface="Wingdings" pitchFamily="2" charset="2"/>
              </a:rPr>
              <a:t> Calcul théorique possible</a:t>
            </a:r>
            <a:endParaRPr lang="fr-FR" sz="2000" dirty="0"/>
          </a:p>
        </p:txBody>
      </p:sp>
      <p:cxnSp>
        <p:nvCxnSpPr>
          <p:cNvPr id="6" name="Connecteur droit 5"/>
          <p:cNvCxnSpPr/>
          <p:nvPr/>
        </p:nvCxnSpPr>
        <p:spPr>
          <a:xfrm>
            <a:off x="3143240" y="4629158"/>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395654" y="4414844"/>
            <a:ext cx="247652" cy="369332"/>
          </a:xfrm>
          <a:prstGeom prst="rect">
            <a:avLst/>
          </a:prstGeom>
          <a:noFill/>
        </p:spPr>
        <p:txBody>
          <a:bodyPr wrap="square" rtlCol="0">
            <a:spAutoFit/>
          </a:bodyPr>
          <a:lstStyle/>
          <a:p>
            <a:r>
              <a:rPr lang="fr-FR" dirty="0" smtClean="0"/>
              <a:t>=</a:t>
            </a:r>
            <a:endParaRPr lang="fr-FR" dirty="0"/>
          </a:p>
        </p:txBody>
      </p:sp>
      <p:cxnSp>
        <p:nvCxnSpPr>
          <p:cNvPr id="8" name="Connecteur droit 7"/>
          <p:cNvCxnSpPr/>
          <p:nvPr/>
        </p:nvCxnSpPr>
        <p:spPr>
          <a:xfrm>
            <a:off x="3714744" y="4629158"/>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4286248" y="4629158"/>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5214942" y="4629158"/>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000496" y="4414844"/>
            <a:ext cx="357190" cy="369332"/>
          </a:xfrm>
          <a:prstGeom prst="rect">
            <a:avLst/>
          </a:prstGeom>
          <a:noFill/>
        </p:spPr>
        <p:txBody>
          <a:bodyPr wrap="square" rtlCol="0">
            <a:spAutoFit/>
          </a:bodyPr>
          <a:lstStyle/>
          <a:p>
            <a:r>
              <a:rPr lang="fr-FR" dirty="0" smtClean="0"/>
              <a:t>+</a:t>
            </a:r>
            <a:endParaRPr lang="fr-FR" dirty="0"/>
          </a:p>
        </p:txBody>
      </p:sp>
      <p:sp>
        <p:nvSpPr>
          <p:cNvPr id="12" name="ZoneTexte 11"/>
          <p:cNvSpPr txBox="1"/>
          <p:nvPr/>
        </p:nvSpPr>
        <p:spPr>
          <a:xfrm>
            <a:off x="4643438" y="4416990"/>
            <a:ext cx="571504" cy="369332"/>
          </a:xfrm>
          <a:prstGeom prst="rect">
            <a:avLst/>
          </a:prstGeom>
          <a:noFill/>
        </p:spPr>
        <p:txBody>
          <a:bodyPr wrap="square" rtlCol="0">
            <a:spAutoFit/>
          </a:bodyPr>
          <a:lstStyle/>
          <a:p>
            <a:r>
              <a:rPr lang="fr-FR"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 calcmode="lin" valueType="num">
                                      <p:cBhvr additive="base">
                                        <p:cTn id="2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grpSp>
        <p:nvGrpSpPr>
          <p:cNvPr id="40" name="Groupe 39"/>
          <p:cNvGrpSpPr/>
          <p:nvPr/>
        </p:nvGrpSpPr>
        <p:grpSpPr>
          <a:xfrm>
            <a:off x="1500198" y="5721510"/>
            <a:ext cx="4572000" cy="707886"/>
            <a:chOff x="214282" y="5643578"/>
            <a:chExt cx="4572000" cy="707886"/>
          </a:xfrm>
        </p:grpSpPr>
        <p:sp>
          <p:nvSpPr>
            <p:cNvPr id="12" name="Rectangle 11"/>
            <p:cNvSpPr/>
            <p:nvPr/>
          </p:nvSpPr>
          <p:spPr>
            <a:xfrm>
              <a:off x="214282" y="5643578"/>
              <a:ext cx="4572000" cy="707886"/>
            </a:xfrm>
            <a:prstGeom prst="rect">
              <a:avLst/>
            </a:prstGeom>
          </p:spPr>
          <p:txBody>
            <a:bodyPr>
              <a:spAutoFit/>
            </a:bodyPr>
            <a:lstStyle/>
            <a:p>
              <a:pPr lvl="1"/>
              <a:r>
                <a:rPr lang="fr-FR" sz="2000" dirty="0" smtClean="0"/>
                <a:t>1	  1         1              1</a:t>
              </a:r>
            </a:p>
            <a:p>
              <a:pPr lvl="1"/>
              <a:r>
                <a:rPr lang="fr-FR" sz="2000" dirty="0" smtClean="0"/>
                <a:t>U	 U1      U2           Un</a:t>
              </a:r>
              <a:endParaRPr lang="fr-FR" dirty="0"/>
            </a:p>
          </p:txBody>
        </p:sp>
        <p:cxnSp>
          <p:nvCxnSpPr>
            <p:cNvPr id="13" name="Connecteur droit 12"/>
            <p:cNvCxnSpPr/>
            <p:nvPr/>
          </p:nvCxnSpPr>
          <p:spPr>
            <a:xfrm>
              <a:off x="676248" y="5986480"/>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966762" y="5772166"/>
              <a:ext cx="247652" cy="369332"/>
            </a:xfrm>
            <a:prstGeom prst="rect">
              <a:avLst/>
            </a:prstGeom>
            <a:noFill/>
          </p:spPr>
          <p:txBody>
            <a:bodyPr wrap="square" rtlCol="0">
              <a:spAutoFit/>
            </a:bodyPr>
            <a:lstStyle/>
            <a:p>
              <a:r>
                <a:rPr lang="fr-FR" dirty="0" smtClean="0"/>
                <a:t>=</a:t>
              </a:r>
              <a:endParaRPr lang="fr-FR" dirty="0"/>
            </a:p>
          </p:txBody>
        </p:sp>
        <p:cxnSp>
          <p:nvCxnSpPr>
            <p:cNvPr id="15" name="Connecteur droit 14"/>
            <p:cNvCxnSpPr/>
            <p:nvPr/>
          </p:nvCxnSpPr>
          <p:spPr>
            <a:xfrm>
              <a:off x="1285852" y="5986480"/>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914506" y="5986480"/>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857488" y="5986480"/>
              <a:ext cx="285752"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571604" y="5772166"/>
              <a:ext cx="357190" cy="369332"/>
            </a:xfrm>
            <a:prstGeom prst="rect">
              <a:avLst/>
            </a:prstGeom>
            <a:noFill/>
          </p:spPr>
          <p:txBody>
            <a:bodyPr wrap="square" rtlCol="0">
              <a:spAutoFit/>
            </a:bodyPr>
            <a:lstStyle/>
            <a:p>
              <a:r>
                <a:rPr lang="fr-FR" dirty="0" smtClean="0"/>
                <a:t>+</a:t>
              </a:r>
              <a:endParaRPr lang="fr-FR" dirty="0"/>
            </a:p>
          </p:txBody>
        </p:sp>
        <p:sp>
          <p:nvSpPr>
            <p:cNvPr id="19" name="ZoneTexte 18"/>
            <p:cNvSpPr txBox="1"/>
            <p:nvPr/>
          </p:nvSpPr>
          <p:spPr>
            <a:xfrm>
              <a:off x="2205021" y="5774312"/>
              <a:ext cx="571504" cy="369332"/>
            </a:xfrm>
            <a:prstGeom prst="rect">
              <a:avLst/>
            </a:prstGeom>
            <a:noFill/>
          </p:spPr>
          <p:txBody>
            <a:bodyPr wrap="square" rtlCol="0">
              <a:spAutoFit/>
            </a:bodyPr>
            <a:lstStyle/>
            <a:p>
              <a:r>
                <a:rPr lang="fr-FR" dirty="0" smtClean="0"/>
                <a:t>+…+</a:t>
              </a:r>
              <a:endParaRPr lang="fr-FR" dirty="0"/>
            </a:p>
          </p:txBody>
        </p:sp>
      </p:grpSp>
      <p:pic>
        <p:nvPicPr>
          <p:cNvPr id="26625" name="Picture 1"/>
          <p:cNvPicPr>
            <a:picLocks noChangeAspect="1" noChangeArrowheads="1"/>
          </p:cNvPicPr>
          <p:nvPr/>
        </p:nvPicPr>
        <p:blipFill>
          <a:blip r:embed="rId2"/>
          <a:srcRect l="19336" t="39583" r="39062" b="10416"/>
          <a:stretch>
            <a:fillRect/>
          </a:stretch>
        </p:blipFill>
        <p:spPr bwMode="auto">
          <a:xfrm>
            <a:off x="1785917" y="1500174"/>
            <a:ext cx="5917447" cy="4000528"/>
          </a:xfrm>
          <a:prstGeom prst="rect">
            <a:avLst/>
          </a:prstGeom>
          <a:noFill/>
          <a:ln w="9525">
            <a:noFill/>
            <a:miter lim="800000"/>
            <a:headEnd/>
            <a:tailEnd/>
          </a:ln>
          <a:effectLst/>
        </p:spPr>
      </p:pic>
      <p:sp>
        <p:nvSpPr>
          <p:cNvPr id="10" name="ZoneTexte 9"/>
          <p:cNvSpPr txBox="1"/>
          <p:nvPr/>
        </p:nvSpPr>
        <p:spPr>
          <a:xfrm>
            <a:off x="285720" y="2428868"/>
            <a:ext cx="1857388" cy="646331"/>
          </a:xfrm>
          <a:prstGeom prst="rect">
            <a:avLst/>
          </a:prstGeom>
          <a:noFill/>
        </p:spPr>
        <p:txBody>
          <a:bodyPr wrap="square" rtlCol="0">
            <a:spAutoFit/>
          </a:bodyPr>
          <a:lstStyle/>
          <a:p>
            <a:pPr algn="ctr"/>
            <a:r>
              <a:rPr lang="fr-FR" dirty="0" smtClean="0">
                <a:solidFill>
                  <a:srgbClr val="FF0000"/>
                </a:solidFill>
              </a:rPr>
              <a:t>Fluide chaud</a:t>
            </a:r>
          </a:p>
          <a:p>
            <a:pPr algn="ctr"/>
            <a:r>
              <a:rPr lang="fr-FR" dirty="0" smtClean="0">
                <a:solidFill>
                  <a:srgbClr val="FF0000"/>
                </a:solidFill>
              </a:rPr>
              <a:t>(Vapeur)</a:t>
            </a:r>
            <a:endParaRPr lang="fr-FR" dirty="0">
              <a:solidFill>
                <a:srgbClr val="FF0000"/>
              </a:solidFill>
            </a:endParaRPr>
          </a:p>
        </p:txBody>
      </p:sp>
      <p:sp>
        <p:nvSpPr>
          <p:cNvPr id="11" name="ZoneTexte 10"/>
          <p:cNvSpPr txBox="1"/>
          <p:nvPr/>
        </p:nvSpPr>
        <p:spPr>
          <a:xfrm>
            <a:off x="7000892" y="2357430"/>
            <a:ext cx="1857388" cy="646331"/>
          </a:xfrm>
          <a:prstGeom prst="rect">
            <a:avLst/>
          </a:prstGeom>
          <a:noFill/>
        </p:spPr>
        <p:txBody>
          <a:bodyPr wrap="square" rtlCol="0">
            <a:spAutoFit/>
          </a:bodyPr>
          <a:lstStyle/>
          <a:p>
            <a:pPr algn="ctr"/>
            <a:r>
              <a:rPr lang="fr-FR" dirty="0" smtClean="0">
                <a:solidFill>
                  <a:srgbClr val="0000FF"/>
                </a:solidFill>
              </a:rPr>
              <a:t>Fluide froid</a:t>
            </a:r>
          </a:p>
          <a:p>
            <a:pPr algn="ctr"/>
            <a:r>
              <a:rPr lang="fr-FR" dirty="0" smtClean="0">
                <a:solidFill>
                  <a:srgbClr val="0000FF"/>
                </a:solidFill>
              </a:rPr>
              <a:t>(Lait)</a:t>
            </a:r>
            <a:endParaRPr lang="fr-FR" dirty="0">
              <a:solidFill>
                <a:srgbClr val="0000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4" name="ZoneTexte 3"/>
          <p:cNvSpPr txBox="1"/>
          <p:nvPr/>
        </p:nvSpPr>
        <p:spPr>
          <a:xfrm>
            <a:off x="857224" y="1136206"/>
            <a:ext cx="8072494" cy="1292662"/>
          </a:xfrm>
          <a:prstGeom prst="rect">
            <a:avLst/>
          </a:prstGeom>
          <a:noFill/>
        </p:spPr>
        <p:txBody>
          <a:bodyPr wrap="square" rtlCol="0">
            <a:spAutoFit/>
          </a:bodyPr>
          <a:lstStyle/>
          <a:p>
            <a:pPr>
              <a:buFont typeface="Arial" pitchFamily="34" charset="0"/>
              <a:buChar char="•"/>
            </a:pPr>
            <a:r>
              <a:rPr lang="fr-FR" sz="2400" dirty="0" smtClean="0"/>
              <a:t> Facteurs influençant le coefficient d’échange</a:t>
            </a:r>
          </a:p>
          <a:p>
            <a:pPr lvl="1">
              <a:lnSpc>
                <a:spcPct val="150000"/>
              </a:lnSpc>
              <a:buFont typeface="Wingdings" pitchFamily="2" charset="2"/>
              <a:buChar char="ü"/>
            </a:pPr>
            <a:r>
              <a:rPr lang="fr-FR" dirty="0" smtClean="0"/>
              <a:t> La matière de la surface d’échange (tube ou plaque)</a:t>
            </a:r>
          </a:p>
          <a:p>
            <a:pPr lvl="2">
              <a:lnSpc>
                <a:spcPct val="150000"/>
              </a:lnSpc>
              <a:buFont typeface="Courier New" pitchFamily="49" charset="0"/>
              <a:buChar char="o"/>
            </a:pPr>
            <a:r>
              <a:rPr lang="fr-FR" dirty="0" smtClean="0"/>
              <a:t> L’inox conduit 3.5 fois moins bien que l’acier ordinaire</a:t>
            </a:r>
          </a:p>
        </p:txBody>
      </p:sp>
      <p:sp>
        <p:nvSpPr>
          <p:cNvPr id="5" name="Rectangle 4"/>
          <p:cNvSpPr/>
          <p:nvPr/>
        </p:nvSpPr>
        <p:spPr>
          <a:xfrm>
            <a:off x="857224" y="2285992"/>
            <a:ext cx="8001056" cy="4385816"/>
          </a:xfrm>
          <a:prstGeom prst="rect">
            <a:avLst/>
          </a:prstGeom>
        </p:spPr>
        <p:txBody>
          <a:bodyPr wrap="square">
            <a:spAutoFit/>
          </a:bodyPr>
          <a:lstStyle/>
          <a:p>
            <a:pPr lvl="1">
              <a:lnSpc>
                <a:spcPct val="150000"/>
              </a:lnSpc>
              <a:buFont typeface="Wingdings" pitchFamily="2" charset="2"/>
              <a:buChar char="ü"/>
            </a:pPr>
            <a:r>
              <a:rPr lang="fr-FR" dirty="0" smtClean="0"/>
              <a:t> L’épaisseur de la surface d’échange</a:t>
            </a:r>
          </a:p>
          <a:p>
            <a:pPr lvl="2">
              <a:lnSpc>
                <a:spcPct val="150000"/>
              </a:lnSpc>
              <a:buFont typeface="Courier New" pitchFamily="49" charset="0"/>
              <a:buChar char="o"/>
            </a:pPr>
            <a:r>
              <a:rPr lang="fr-FR" dirty="0" smtClean="0"/>
              <a:t> Les tubes ou plaques peuvent faire 1 à 3 mm d’épaisseur</a:t>
            </a:r>
          </a:p>
          <a:p>
            <a:pPr lvl="1">
              <a:lnSpc>
                <a:spcPct val="150000"/>
              </a:lnSpc>
              <a:buFont typeface="Wingdings" pitchFamily="2" charset="2"/>
              <a:buChar char="ü"/>
            </a:pPr>
            <a:r>
              <a:rPr lang="fr-FR" dirty="0" smtClean="0"/>
              <a:t>  Le fluide</a:t>
            </a:r>
          </a:p>
          <a:p>
            <a:pPr lvl="2">
              <a:lnSpc>
                <a:spcPct val="150000"/>
              </a:lnSpc>
              <a:buFont typeface="Courier New" pitchFamily="49" charset="0"/>
              <a:buChar char="o"/>
            </a:pPr>
            <a:r>
              <a:rPr lang="fr-FR" dirty="0" smtClean="0"/>
              <a:t> Sa nature : viscosité, </a:t>
            </a:r>
            <a:r>
              <a:rPr lang="fr-FR" dirty="0" err="1" smtClean="0"/>
              <a:t>cP</a:t>
            </a:r>
            <a:r>
              <a:rPr lang="fr-FR" dirty="0" smtClean="0"/>
              <a:t> …</a:t>
            </a:r>
            <a:r>
              <a:rPr lang="fr-FR" dirty="0" err="1" smtClean="0"/>
              <a:t>etc</a:t>
            </a:r>
            <a:r>
              <a:rPr lang="fr-FR" dirty="0" smtClean="0"/>
              <a:t>…</a:t>
            </a:r>
          </a:p>
          <a:p>
            <a:pPr lvl="2">
              <a:buFont typeface="Courier New" pitchFamily="49" charset="0"/>
              <a:buChar char="o"/>
            </a:pPr>
            <a:r>
              <a:rPr lang="fr-FR" dirty="0" smtClean="0"/>
              <a:t> Sa vitesse le long de la surface d’échange : turbulence</a:t>
            </a:r>
          </a:p>
          <a:p>
            <a:pPr lvl="2">
              <a:buFont typeface="Courier New" pitchFamily="49" charset="0"/>
              <a:buChar char="o"/>
            </a:pPr>
            <a:r>
              <a:rPr lang="fr-FR" dirty="0" smtClean="0"/>
              <a:t> Son épaisseur sur la surface d’échange : mouillage</a:t>
            </a:r>
          </a:p>
          <a:p>
            <a:pPr lvl="1">
              <a:lnSpc>
                <a:spcPct val="150000"/>
              </a:lnSpc>
              <a:buFont typeface="Wingdings" pitchFamily="2" charset="2"/>
              <a:buChar char="ü"/>
            </a:pPr>
            <a:r>
              <a:rPr lang="fr-FR" dirty="0" smtClean="0"/>
              <a:t>  L’encrassement</a:t>
            </a:r>
          </a:p>
          <a:p>
            <a:pPr lvl="2">
              <a:lnSpc>
                <a:spcPct val="150000"/>
              </a:lnSpc>
              <a:buFont typeface="Courier New" pitchFamily="49" charset="0"/>
              <a:buChar char="o"/>
            </a:pPr>
            <a:r>
              <a:rPr lang="fr-FR" dirty="0" smtClean="0"/>
              <a:t> Résultat du comportement du fluide</a:t>
            </a:r>
          </a:p>
          <a:p>
            <a:pPr lvl="2">
              <a:buFont typeface="Courier New" pitchFamily="49" charset="0"/>
              <a:buChar char="o"/>
            </a:pPr>
            <a:r>
              <a:rPr lang="fr-FR" dirty="0" smtClean="0"/>
              <a:t> Résultat du mode de conduite  du </a:t>
            </a:r>
            <a:r>
              <a:rPr lang="fr-FR" dirty="0" err="1" smtClean="0"/>
              <a:t>process</a:t>
            </a:r>
            <a:r>
              <a:rPr lang="fr-FR" dirty="0" smtClean="0"/>
              <a:t> : faible débit </a:t>
            </a:r>
            <a:r>
              <a:rPr lang="fr-FR" dirty="0" smtClean="0">
                <a:sym typeface="Wingdings" pitchFamily="2" charset="2"/>
              </a:rPr>
              <a:t> mauvais mouillage  encrassement</a:t>
            </a:r>
          </a:p>
          <a:p>
            <a:pPr lvl="2">
              <a:buFont typeface="Courier New" pitchFamily="49" charset="0"/>
              <a:buChar char="o"/>
            </a:pPr>
            <a:r>
              <a:rPr lang="fr-FR" dirty="0" smtClean="0">
                <a:sym typeface="Wingdings" pitchFamily="2" charset="2"/>
              </a:rPr>
              <a:t> Résultat du lavage</a:t>
            </a:r>
          </a:p>
          <a:p>
            <a:pPr lvl="1">
              <a:lnSpc>
                <a:spcPct val="150000"/>
              </a:lnSpc>
              <a:buFont typeface="Wingdings" pitchFamily="2" charset="2"/>
              <a:buChar char="ü"/>
            </a:pPr>
            <a:r>
              <a:rPr lang="fr-FR" dirty="0" smtClean="0"/>
              <a:t> Le dégazage des in</a:t>
            </a:r>
            <a:r>
              <a:rPr lang="fr-FR" i="1" dirty="0" smtClean="0"/>
              <a:t>condensables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 calcmode="lin" valueType="num">
                                      <p:cBhvr additive="base">
                                        <p:cTn id="4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 calcmode="lin" valueType="num">
                                      <p:cBhvr additive="base">
                                        <p:cTn id="5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 calcmode="lin" valueType="num">
                                      <p:cBhvr additive="base">
                                        <p:cTn id="5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additive="base">
                                        <p:cTn id="6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28728" y="285728"/>
            <a:ext cx="7215238"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
        <p:nvSpPr>
          <p:cNvPr id="6" name="ZoneTexte 5"/>
          <p:cNvSpPr txBox="1"/>
          <p:nvPr/>
        </p:nvSpPr>
        <p:spPr>
          <a:xfrm>
            <a:off x="1428728" y="1142984"/>
            <a:ext cx="6858048" cy="5584606"/>
          </a:xfrm>
          <a:prstGeom prst="rect">
            <a:avLst/>
          </a:prstGeom>
          <a:noFill/>
        </p:spPr>
        <p:txBody>
          <a:bodyPr wrap="square" rtlCol="0">
            <a:spAutoFit/>
          </a:bodyPr>
          <a:lstStyle/>
          <a:p>
            <a:pPr marL="342900" indent="-342900">
              <a:lnSpc>
                <a:spcPct val="150000"/>
              </a:lnSpc>
              <a:buAutoNum type="arabicPeriod"/>
            </a:pPr>
            <a:r>
              <a:rPr lang="fr-FR" sz="2000" b="1" dirty="0" smtClean="0"/>
              <a:t>Jeu de questions</a:t>
            </a:r>
          </a:p>
          <a:p>
            <a:pPr marL="342900" indent="-342900">
              <a:lnSpc>
                <a:spcPct val="150000"/>
              </a:lnSpc>
              <a:buAutoNum type="arabicPeriod"/>
            </a:pPr>
            <a:r>
              <a:rPr lang="fr-FR" sz="2000" dirty="0" smtClean="0"/>
              <a:t>Définitions – grandeurs physiques</a:t>
            </a:r>
          </a:p>
          <a:p>
            <a:pPr marL="342900" indent="-342900">
              <a:lnSpc>
                <a:spcPct val="150000"/>
              </a:lnSpc>
              <a:buAutoNum type="arabicPeriod"/>
            </a:pPr>
            <a:r>
              <a:rPr lang="fr-FR" sz="2000" dirty="0" smtClean="0"/>
              <a:t>Chaleur échangée – coefficient d’échange</a:t>
            </a:r>
          </a:p>
          <a:p>
            <a:pPr marL="342900" indent="-342900">
              <a:lnSpc>
                <a:spcPct val="150000"/>
              </a:lnSpc>
              <a:buAutoNum type="arabicPeriod"/>
            </a:pPr>
            <a:r>
              <a:rPr lang="fr-FR" sz="2000" dirty="0" smtClean="0"/>
              <a:t>Bilan</a:t>
            </a:r>
          </a:p>
          <a:p>
            <a:pPr marL="342900" indent="-342900">
              <a:lnSpc>
                <a:spcPct val="150000"/>
              </a:lnSpc>
              <a:buAutoNum type="arabicPeriod"/>
            </a:pPr>
            <a:r>
              <a:rPr lang="fr-FR" sz="2000" dirty="0" smtClean="0"/>
              <a:t>Types d’évaporateurs</a:t>
            </a:r>
          </a:p>
          <a:p>
            <a:pPr marL="342900" indent="-342900">
              <a:lnSpc>
                <a:spcPct val="150000"/>
              </a:lnSpc>
              <a:buAutoNum type="arabicPeriod"/>
            </a:pPr>
            <a:r>
              <a:rPr lang="fr-FR" sz="2000" dirty="0" smtClean="0"/>
              <a:t>Un corps et un effet d’évaporation</a:t>
            </a:r>
          </a:p>
          <a:p>
            <a:pPr marL="342900" indent="-342900">
              <a:lnSpc>
                <a:spcPct val="150000"/>
              </a:lnSpc>
              <a:buAutoNum type="arabicPeriod"/>
            </a:pPr>
            <a:r>
              <a:rPr lang="fr-FR" sz="2000" dirty="0" smtClean="0"/>
              <a:t>Configurations – schémas </a:t>
            </a:r>
          </a:p>
          <a:p>
            <a:pPr marL="800100" lvl="1" indent="-342900">
              <a:lnSpc>
                <a:spcPct val="150000"/>
              </a:lnSpc>
              <a:buFont typeface="Wingdings" pitchFamily="2" charset="2"/>
              <a:buChar char="ü"/>
            </a:pPr>
            <a:r>
              <a:rPr lang="fr-FR" sz="2000" dirty="0" smtClean="0"/>
              <a:t>Évaporateurs multiples effets</a:t>
            </a:r>
          </a:p>
          <a:p>
            <a:pPr marL="800100" lvl="1" indent="-342900">
              <a:lnSpc>
                <a:spcPct val="150000"/>
              </a:lnSpc>
              <a:buFont typeface="Wingdings" pitchFamily="2" charset="2"/>
              <a:buChar char="ü"/>
            </a:pPr>
            <a:r>
              <a:rPr lang="fr-FR" sz="2000" dirty="0" smtClean="0"/>
              <a:t>Evaporateurs à </a:t>
            </a:r>
            <a:r>
              <a:rPr lang="fr-FR" sz="2000" dirty="0" err="1" smtClean="0"/>
              <a:t>recompression</a:t>
            </a:r>
            <a:r>
              <a:rPr lang="fr-FR" sz="2000" dirty="0" smtClean="0"/>
              <a:t> de vapeur</a:t>
            </a:r>
          </a:p>
          <a:p>
            <a:pPr marL="342900" indent="-342900">
              <a:lnSpc>
                <a:spcPct val="150000"/>
              </a:lnSpc>
              <a:buAutoNum type="arabicPeriod"/>
            </a:pPr>
            <a:r>
              <a:rPr lang="fr-FR" sz="2000" dirty="0" smtClean="0"/>
              <a:t>Equipements annexes</a:t>
            </a:r>
          </a:p>
          <a:p>
            <a:pPr marL="342900" indent="-342900">
              <a:lnSpc>
                <a:spcPct val="150000"/>
              </a:lnSpc>
              <a:buAutoNum type="arabicPeriod"/>
            </a:pPr>
            <a:r>
              <a:rPr lang="fr-FR" sz="2000" dirty="0" smtClean="0"/>
              <a:t>Diagnostics</a:t>
            </a:r>
          </a:p>
          <a:p>
            <a:pPr marL="342900" indent="-342900">
              <a:lnSpc>
                <a:spcPct val="150000"/>
              </a:lnSpc>
              <a:buAutoNum type="arabicPeriod"/>
            </a:pPr>
            <a:r>
              <a:rPr lang="fr-FR" sz="2000" dirty="0" smtClean="0"/>
              <a:t>Questions - réponses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lum bright="-10000"/>
          </a:blip>
          <a:srcRect l="4687" t="20833" r="37305" b="11458"/>
          <a:stretch>
            <a:fillRect/>
          </a:stretch>
        </p:blipFill>
        <p:spPr bwMode="auto">
          <a:xfrm>
            <a:off x="285720" y="1120615"/>
            <a:ext cx="8629712" cy="5665971"/>
          </a:xfrm>
          <a:prstGeom prst="rect">
            <a:avLst/>
          </a:prstGeom>
          <a:noFill/>
          <a:ln w="9525">
            <a:noFill/>
            <a:miter lim="800000"/>
            <a:headEnd/>
            <a:tailEnd/>
          </a:ln>
          <a:effectLst/>
        </p:spPr>
      </p:pic>
      <p:sp>
        <p:nvSpPr>
          <p:cNvPr id="3" name="ZoneTexte 2"/>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6" name="ZoneTexte 5"/>
          <p:cNvSpPr txBox="1"/>
          <p:nvPr/>
        </p:nvSpPr>
        <p:spPr>
          <a:xfrm>
            <a:off x="714348" y="1357298"/>
            <a:ext cx="8072494" cy="4616648"/>
          </a:xfrm>
          <a:prstGeom prst="rect">
            <a:avLst/>
          </a:prstGeom>
          <a:noFill/>
        </p:spPr>
        <p:txBody>
          <a:bodyPr wrap="square" rtlCol="0">
            <a:spAutoFit/>
          </a:bodyPr>
          <a:lstStyle/>
          <a:p>
            <a:pPr>
              <a:buFont typeface="Arial" pitchFamily="34" charset="0"/>
              <a:buChar char="•"/>
            </a:pPr>
            <a:r>
              <a:rPr lang="fr-FR" sz="2400" dirty="0" smtClean="0">
                <a:solidFill>
                  <a:srgbClr val="006600"/>
                </a:solidFill>
              </a:rPr>
              <a:t> Exercice 5 :</a:t>
            </a:r>
          </a:p>
          <a:p>
            <a:pPr lvl="1">
              <a:lnSpc>
                <a:spcPct val="150000"/>
              </a:lnSpc>
              <a:buFont typeface="Wingdings" pitchFamily="2" charset="2"/>
              <a:buChar char="ü"/>
            </a:pPr>
            <a:r>
              <a:rPr lang="fr-FR" sz="2000" dirty="0" smtClean="0">
                <a:solidFill>
                  <a:srgbClr val="006600"/>
                </a:solidFill>
              </a:rPr>
              <a:t> Dans une pièce de 20 m2 et 2.5 m de haut, on installe un chauffage de  1500 W. La porte a une surface de 2 m2, la fenêtre 3 m2. La porte et les murs sont parfaitement isolés. On constate que le chauffage fonctionne pendant moitié du temps pour maintenir une température de 20°C homogène dans la pièce, alors que la température extérieure est de – 10°C.</a:t>
            </a:r>
          </a:p>
          <a:p>
            <a:pPr lvl="1">
              <a:lnSpc>
                <a:spcPct val="150000"/>
              </a:lnSpc>
              <a:buFont typeface="Wingdings" pitchFamily="2" charset="2"/>
              <a:buChar char="ü"/>
            </a:pPr>
            <a:r>
              <a:rPr lang="fr-FR" sz="2000" dirty="0" smtClean="0">
                <a:solidFill>
                  <a:srgbClr val="006600"/>
                </a:solidFill>
              </a:rPr>
              <a:t> Quel est le </a:t>
            </a:r>
            <a:r>
              <a:rPr lang="fr-FR" sz="2000" dirty="0" err="1" smtClean="0">
                <a:solidFill>
                  <a:srgbClr val="006600"/>
                </a:solidFill>
              </a:rPr>
              <a:t>coeficient</a:t>
            </a:r>
            <a:r>
              <a:rPr lang="fr-FR" sz="2000" dirty="0" smtClean="0">
                <a:solidFill>
                  <a:srgbClr val="006600"/>
                </a:solidFill>
              </a:rPr>
              <a:t> d’échange de la fenêtre ?</a:t>
            </a:r>
          </a:p>
          <a:p>
            <a:pPr lvl="1">
              <a:lnSpc>
                <a:spcPct val="150000"/>
              </a:lnSpc>
              <a:buFont typeface="Wingdings" pitchFamily="2" charset="2"/>
              <a:buChar char="ü"/>
            </a:pPr>
            <a:r>
              <a:rPr lang="fr-FR" sz="2000" dirty="0" smtClean="0">
                <a:solidFill>
                  <a:srgbClr val="006600"/>
                </a:solidFill>
              </a:rPr>
              <a:t> Quelle durée de chauffe faudra t’il pour maintenir  la </a:t>
            </a:r>
            <a:r>
              <a:rPr lang="fr-FR" sz="2000" dirty="0" err="1" smtClean="0">
                <a:solidFill>
                  <a:srgbClr val="006600"/>
                </a:solidFill>
              </a:rPr>
              <a:t>m^me</a:t>
            </a:r>
            <a:r>
              <a:rPr lang="fr-FR" sz="2000" dirty="0" smtClean="0">
                <a:solidFill>
                  <a:srgbClr val="006600"/>
                </a:solidFill>
              </a:rPr>
              <a:t> température intérieure par – 15°C ?</a:t>
            </a:r>
            <a:endParaRPr lang="fr-FR" sz="20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1506" y="91197"/>
            <a:ext cx="7143832" cy="837473"/>
          </a:xfrm>
          <a:prstGeom prst="rect">
            <a:avLst/>
          </a:prstGeom>
          <a:noFill/>
        </p:spPr>
        <p:txBody>
          <a:bodyPr wrap="square" rtlCol="0">
            <a:spAutoFit/>
          </a:bodyPr>
          <a:lstStyle/>
          <a:p>
            <a:pPr marL="342900" indent="-342900">
              <a:lnSpc>
                <a:spcPct val="150000"/>
              </a:lnSpc>
            </a:pPr>
            <a:r>
              <a:rPr lang="fr-FR" sz="3600" dirty="0">
                <a:solidFill>
                  <a:srgbClr val="0000FF"/>
                </a:solidFill>
              </a:rPr>
              <a:t>3</a:t>
            </a:r>
            <a:r>
              <a:rPr lang="fr-FR" sz="3600" dirty="0" smtClean="0">
                <a:solidFill>
                  <a:srgbClr val="0000FF"/>
                </a:solidFill>
              </a:rPr>
              <a:t>. Chaleur échangée – coefficient</a:t>
            </a:r>
          </a:p>
        </p:txBody>
      </p:sp>
      <p:sp>
        <p:nvSpPr>
          <p:cNvPr id="4" name="ZoneTexte 3"/>
          <p:cNvSpPr txBox="1"/>
          <p:nvPr/>
        </p:nvSpPr>
        <p:spPr>
          <a:xfrm>
            <a:off x="642910" y="1071546"/>
            <a:ext cx="8215370" cy="5786199"/>
          </a:xfrm>
          <a:prstGeom prst="rect">
            <a:avLst/>
          </a:prstGeom>
          <a:noFill/>
        </p:spPr>
        <p:txBody>
          <a:bodyPr wrap="square" rtlCol="0">
            <a:spAutoFit/>
          </a:bodyPr>
          <a:lstStyle/>
          <a:p>
            <a:pPr>
              <a:buFont typeface="Wingdings" pitchFamily="2" charset="2"/>
              <a:buChar char="q"/>
            </a:pPr>
            <a:r>
              <a:rPr lang="fr-FR" sz="2400" dirty="0" smtClean="0"/>
              <a:t> Utiliser la formule</a:t>
            </a:r>
          </a:p>
          <a:p>
            <a:pPr>
              <a:lnSpc>
                <a:spcPct val="150000"/>
              </a:lnSpc>
            </a:pPr>
            <a:r>
              <a:rPr lang="fr-FR" sz="2400" dirty="0" smtClean="0"/>
              <a:t>	pour diagnostiquer ou dimensionner :</a:t>
            </a:r>
          </a:p>
          <a:p>
            <a:pPr>
              <a:lnSpc>
                <a:spcPct val="150000"/>
              </a:lnSpc>
              <a:buFont typeface="Arial" pitchFamily="34" charset="0"/>
              <a:buChar char="•"/>
            </a:pPr>
            <a:r>
              <a:rPr lang="fr-FR" sz="2000" dirty="0" smtClean="0"/>
              <a:t> Encrassement : </a:t>
            </a:r>
          </a:p>
          <a:p>
            <a:pPr lvl="1">
              <a:lnSpc>
                <a:spcPct val="150000"/>
              </a:lnSpc>
              <a:buFont typeface="Courier New" pitchFamily="49" charset="0"/>
              <a:buChar char="o"/>
            </a:pPr>
            <a:r>
              <a:rPr lang="fr-FR" dirty="0" smtClean="0"/>
              <a:t> K      : il faudra plus de </a:t>
            </a:r>
            <a:r>
              <a:rPr lang="el-GR" dirty="0" smtClean="0"/>
              <a:t>Δ</a:t>
            </a:r>
            <a:r>
              <a:rPr lang="fr-FR" dirty="0" smtClean="0"/>
              <a:t> T pour tenir la capacité, ou à </a:t>
            </a:r>
            <a:r>
              <a:rPr lang="el-GR" dirty="0" smtClean="0"/>
              <a:t>Δ</a:t>
            </a:r>
            <a:r>
              <a:rPr lang="fr-FR" dirty="0" smtClean="0"/>
              <a:t> T constant accepter une perte de capacité.</a:t>
            </a:r>
          </a:p>
          <a:p>
            <a:pPr>
              <a:lnSpc>
                <a:spcPct val="150000"/>
              </a:lnSpc>
              <a:buFont typeface="Arial" pitchFamily="34" charset="0"/>
              <a:buChar char="•"/>
            </a:pPr>
            <a:r>
              <a:rPr lang="fr-FR" sz="2000" dirty="0" smtClean="0"/>
              <a:t> Tubes bouchés : </a:t>
            </a:r>
          </a:p>
          <a:p>
            <a:pPr lvl="1">
              <a:lnSpc>
                <a:spcPct val="150000"/>
              </a:lnSpc>
              <a:buFont typeface="Courier New" pitchFamily="49" charset="0"/>
              <a:buChar char="o"/>
            </a:pPr>
            <a:r>
              <a:rPr lang="fr-FR" dirty="0" smtClean="0"/>
              <a:t> S      : il faudra plus de </a:t>
            </a:r>
            <a:r>
              <a:rPr lang="el-GR" dirty="0" smtClean="0"/>
              <a:t>Δ</a:t>
            </a:r>
            <a:r>
              <a:rPr lang="fr-FR" dirty="0" smtClean="0"/>
              <a:t> T pour tenir la capacité, ou à </a:t>
            </a:r>
            <a:r>
              <a:rPr lang="el-GR" dirty="0" smtClean="0"/>
              <a:t>Δ</a:t>
            </a:r>
            <a:r>
              <a:rPr lang="fr-FR" dirty="0" smtClean="0"/>
              <a:t> T  constant accepter une perte de capacité.</a:t>
            </a:r>
          </a:p>
          <a:p>
            <a:pPr>
              <a:lnSpc>
                <a:spcPct val="150000"/>
              </a:lnSpc>
              <a:buFont typeface="Arial" pitchFamily="34" charset="0"/>
              <a:buChar char="•"/>
            </a:pPr>
            <a:r>
              <a:rPr lang="fr-FR" sz="2000" dirty="0" smtClean="0"/>
              <a:t> Augmentation de capacité :</a:t>
            </a:r>
          </a:p>
          <a:p>
            <a:pPr lvl="1">
              <a:lnSpc>
                <a:spcPct val="150000"/>
              </a:lnSpc>
              <a:buFont typeface="Courier New" pitchFamily="49" charset="0"/>
              <a:buChar char="o"/>
            </a:pPr>
            <a:r>
              <a:rPr lang="fr-FR" dirty="0" smtClean="0"/>
              <a:t> Q      : il faudra plus de </a:t>
            </a:r>
            <a:r>
              <a:rPr lang="el-GR" dirty="0" smtClean="0"/>
              <a:t>Δ</a:t>
            </a:r>
            <a:r>
              <a:rPr lang="fr-FR" dirty="0" smtClean="0"/>
              <a:t> T ou plus de surface S.</a:t>
            </a:r>
          </a:p>
          <a:p>
            <a:pPr>
              <a:lnSpc>
                <a:spcPct val="150000"/>
              </a:lnSpc>
              <a:buFont typeface="Arial" pitchFamily="34" charset="0"/>
              <a:buChar char="•"/>
            </a:pPr>
            <a:r>
              <a:rPr lang="fr-FR" sz="2000" dirty="0" smtClean="0"/>
              <a:t> Pertes de charges côté vapeur :</a:t>
            </a:r>
          </a:p>
          <a:p>
            <a:pPr lvl="1">
              <a:lnSpc>
                <a:spcPct val="150000"/>
              </a:lnSpc>
              <a:buFont typeface="Courier New" pitchFamily="49" charset="0"/>
              <a:buChar char="o"/>
            </a:pPr>
            <a:r>
              <a:rPr lang="fr-FR" dirty="0" smtClean="0"/>
              <a:t> On dispose de moins de </a:t>
            </a:r>
            <a:r>
              <a:rPr lang="el-GR" dirty="0" smtClean="0"/>
              <a:t>Δ</a:t>
            </a:r>
            <a:r>
              <a:rPr lang="fr-FR" dirty="0" smtClean="0"/>
              <a:t> T, on va perdre de la capacité</a:t>
            </a:r>
          </a:p>
          <a:p>
            <a:pPr>
              <a:buFont typeface="Arial" pitchFamily="34" charset="0"/>
              <a:buChar char="•"/>
            </a:pPr>
            <a:r>
              <a:rPr lang="fr-FR" dirty="0" smtClean="0">
                <a:solidFill>
                  <a:srgbClr val="FF0000"/>
                </a:solidFill>
              </a:rPr>
              <a:t>  </a:t>
            </a:r>
            <a:r>
              <a:rPr lang="fr-FR" sz="2800" dirty="0" err="1" smtClean="0">
                <a:solidFill>
                  <a:srgbClr val="FF0000"/>
                </a:solidFill>
              </a:rPr>
              <a:t>Etc</a:t>
            </a:r>
            <a:r>
              <a:rPr lang="fr-FR" sz="2800" dirty="0" smtClean="0">
                <a:solidFill>
                  <a:srgbClr val="FF0000"/>
                </a:solidFill>
              </a:rPr>
              <a:t>  </a:t>
            </a:r>
            <a:r>
              <a:rPr lang="fr-FR" dirty="0" smtClean="0">
                <a:solidFill>
                  <a:srgbClr val="FF0000"/>
                </a:solidFill>
              </a:rPr>
              <a:t> </a:t>
            </a:r>
            <a:r>
              <a:rPr lang="fr-FR" sz="2400" dirty="0" err="1" smtClean="0">
                <a:solidFill>
                  <a:srgbClr val="FF0000"/>
                </a:solidFill>
              </a:rPr>
              <a:t>Etc</a:t>
            </a:r>
            <a:r>
              <a:rPr lang="fr-FR" sz="2400" dirty="0" smtClean="0">
                <a:solidFill>
                  <a:srgbClr val="FF0000"/>
                </a:solidFill>
              </a:rPr>
              <a:t>  </a:t>
            </a:r>
            <a:r>
              <a:rPr lang="fr-FR" dirty="0" smtClean="0">
                <a:solidFill>
                  <a:srgbClr val="FF0000"/>
                </a:solidFill>
              </a:rPr>
              <a:t> </a:t>
            </a:r>
            <a:r>
              <a:rPr lang="fr-FR" dirty="0" err="1" smtClean="0">
                <a:solidFill>
                  <a:srgbClr val="FF0000"/>
                </a:solidFill>
              </a:rPr>
              <a:t>Etc</a:t>
            </a:r>
            <a:r>
              <a:rPr lang="fr-FR" dirty="0" smtClean="0">
                <a:solidFill>
                  <a:srgbClr val="FF0000"/>
                </a:solidFill>
              </a:rPr>
              <a:t> ….</a:t>
            </a:r>
          </a:p>
        </p:txBody>
      </p:sp>
      <p:sp>
        <p:nvSpPr>
          <p:cNvPr id="5" name="ZoneTexte 4"/>
          <p:cNvSpPr txBox="1"/>
          <p:nvPr/>
        </p:nvSpPr>
        <p:spPr>
          <a:xfrm>
            <a:off x="3643306" y="1142984"/>
            <a:ext cx="2286016" cy="400110"/>
          </a:xfrm>
          <a:prstGeom prst="rect">
            <a:avLst/>
          </a:prstGeom>
          <a:solidFill>
            <a:srgbClr val="FFFF00"/>
          </a:solidFill>
        </p:spPr>
        <p:txBody>
          <a:bodyPr wrap="square" rtlCol="0">
            <a:spAutoFit/>
          </a:bodyPr>
          <a:lstStyle/>
          <a:p>
            <a:pPr algn="ctr"/>
            <a:r>
              <a:rPr lang="fr-FR" sz="2000" b="1" dirty="0" smtClean="0"/>
              <a:t>Q = K . S . </a:t>
            </a:r>
            <a:r>
              <a:rPr lang="el-GR" sz="2000" b="1" dirty="0" smtClean="0"/>
              <a:t>Δ</a:t>
            </a:r>
            <a:r>
              <a:rPr lang="fr-FR" sz="2000" b="1" dirty="0" smtClean="0"/>
              <a:t> T</a:t>
            </a:r>
          </a:p>
        </p:txBody>
      </p:sp>
      <p:cxnSp>
        <p:nvCxnSpPr>
          <p:cNvPr id="7" name="Connecteur droit avec flèche 6"/>
          <p:cNvCxnSpPr/>
          <p:nvPr/>
        </p:nvCxnSpPr>
        <p:spPr>
          <a:xfrm rot="16200000" flipH="1">
            <a:off x="1571604" y="2714621"/>
            <a:ext cx="142876" cy="142876"/>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rot="16200000" flipH="1">
            <a:off x="1571604" y="3929066"/>
            <a:ext cx="142876" cy="142876"/>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rot="5400000" flipH="1" flipV="1">
            <a:off x="1643042" y="5214950"/>
            <a:ext cx="142876" cy="142876"/>
          </a:xfrm>
          <a:prstGeom prst="straightConnector1">
            <a:avLst/>
          </a:prstGeom>
          <a:ln w="222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xEl>
                                              <p:pRg st="9" end="9"/>
                                            </p:txEl>
                                          </p:spTgt>
                                        </p:tgtEl>
                                        <p:attrNameLst>
                                          <p:attrName>style.visibility</p:attrName>
                                        </p:attrNameLst>
                                      </p:cBhvr>
                                      <p:to>
                                        <p:strVal val="visible"/>
                                      </p:to>
                                    </p:set>
                                    <p:anim calcmode="lin" valueType="num">
                                      <p:cBhvr additive="base">
                                        <p:cTn id="6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anim calcmode="lin" valueType="num">
                                      <p:cBhvr additive="base">
                                        <p:cTn id="7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00166" y="500042"/>
            <a:ext cx="8286808"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
        <p:nvSpPr>
          <p:cNvPr id="3" name="ZoneTexte 2"/>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dirty="0">
                <a:solidFill>
                  <a:schemeClr val="bg1">
                    <a:lumMod val="50000"/>
                  </a:schemeClr>
                </a:solidFill>
              </a:rPr>
              <a:t>Définitions – grandeurs physiques</a:t>
            </a:r>
          </a:p>
          <a:p>
            <a:pPr marL="342900" indent="-342900">
              <a:lnSpc>
                <a:spcPct val="150000"/>
              </a:lnSpc>
              <a:buAutoNum type="arabicPeriod"/>
            </a:pPr>
            <a:r>
              <a:rPr lang="fr-FR" sz="2000" dirty="0" smtClean="0">
                <a:solidFill>
                  <a:schemeClr val="bg1">
                    <a:lumMod val="50000"/>
                  </a:schemeClr>
                </a:solidFill>
              </a:rPr>
              <a:t>Chaleur échangée – coefficient d’échange</a:t>
            </a:r>
          </a:p>
          <a:p>
            <a:pPr marL="342900" indent="-342900">
              <a:lnSpc>
                <a:spcPct val="150000"/>
              </a:lnSpc>
              <a:buAutoNum type="arabicPeriod"/>
            </a:pPr>
            <a:r>
              <a:rPr lang="fr-FR" sz="2000" b="1" dirty="0" smtClean="0"/>
              <a:t>Bilan</a:t>
            </a:r>
          </a:p>
          <a:p>
            <a:pPr marL="342900" indent="-342900">
              <a:lnSpc>
                <a:spcPct val="150000"/>
              </a:lnSpc>
              <a:buAutoNum type="arabicPeriod"/>
            </a:pPr>
            <a:r>
              <a:rPr lang="fr-FR" sz="2000" dirty="0" smtClean="0">
                <a:solidFill>
                  <a:schemeClr val="bg1">
                    <a:lumMod val="50000"/>
                  </a:schemeClr>
                </a:solidFill>
              </a:rPr>
              <a:t>Types d’évaporateurs</a:t>
            </a:r>
          </a:p>
          <a:p>
            <a:pPr marL="342900" indent="-342900">
              <a:lnSpc>
                <a:spcPct val="150000"/>
              </a:lnSpc>
              <a:buAutoNum type="arabicPeriod"/>
            </a:pPr>
            <a:r>
              <a:rPr lang="fr-FR" sz="2000" dirty="0" smtClean="0">
                <a:solidFill>
                  <a:schemeClr val="bg1">
                    <a:lumMod val="50000"/>
                  </a:schemeClr>
                </a:solidFill>
              </a:rPr>
              <a:t>Un corps et un effet d’évaporation</a:t>
            </a:r>
          </a:p>
          <a:p>
            <a:pPr marL="342900" indent="-342900">
              <a:lnSpc>
                <a:spcPct val="150000"/>
              </a:lnSpc>
              <a:buAutoNum type="arabicPeriod"/>
            </a:pPr>
            <a:r>
              <a:rPr lang="fr-FR" sz="2000" dirty="0" smtClean="0">
                <a:solidFill>
                  <a:schemeClr val="bg1">
                    <a:lumMod val="50000"/>
                  </a:schemeClr>
                </a:solidFill>
              </a:rPr>
              <a:t>Configurations – schémas </a:t>
            </a:r>
          </a:p>
          <a:p>
            <a:pPr marL="800100" lvl="1" indent="-342900">
              <a:lnSpc>
                <a:spcPct val="150000"/>
              </a:lnSpc>
              <a:buFont typeface="Wingdings" pitchFamily="2" charset="2"/>
              <a:buChar char="ü"/>
            </a:pPr>
            <a:r>
              <a:rPr lang="fr-FR" sz="2000" dirty="0" smtClean="0">
                <a:solidFill>
                  <a:schemeClr val="bg1">
                    <a:lumMod val="50000"/>
                  </a:schemeClr>
                </a:solidFill>
              </a:rPr>
              <a:t>Évaporateurs multiples effets</a:t>
            </a:r>
          </a:p>
          <a:p>
            <a:pPr marL="800100" lvl="1" indent="-342900">
              <a:lnSpc>
                <a:spcPct val="150000"/>
              </a:lnSpc>
              <a:buFont typeface="Wingdings" pitchFamily="2" charset="2"/>
              <a:buChar char="ü"/>
            </a:pPr>
            <a:r>
              <a:rPr lang="fr-FR" sz="2000" dirty="0" smtClean="0">
                <a:solidFill>
                  <a:schemeClr val="bg1">
                    <a:lumMod val="50000"/>
                  </a:schemeClr>
                </a:solidFill>
              </a:rPr>
              <a:t>Evaporateurs à </a:t>
            </a:r>
            <a:r>
              <a:rPr lang="fr-FR" sz="2000" dirty="0" err="1" smtClean="0">
                <a:solidFill>
                  <a:schemeClr val="bg1">
                    <a:lumMod val="50000"/>
                  </a:schemeClr>
                </a:solidFill>
              </a:rPr>
              <a:t>recompression</a:t>
            </a:r>
            <a:r>
              <a:rPr lang="fr-FR" sz="2000" dirty="0" smtClean="0">
                <a:solidFill>
                  <a:schemeClr val="bg1">
                    <a:lumMod val="50000"/>
                  </a:schemeClr>
                </a:solidFill>
              </a:rPr>
              <a:t> de vapeur</a:t>
            </a:r>
          </a:p>
          <a:p>
            <a:pPr marL="342900" indent="-342900">
              <a:lnSpc>
                <a:spcPct val="150000"/>
              </a:lnSpc>
              <a:buAutoNum type="arabicPeriod"/>
            </a:pPr>
            <a:r>
              <a:rPr lang="fr-FR" sz="2000" dirty="0" smtClean="0">
                <a:solidFill>
                  <a:schemeClr val="bg1">
                    <a:lumMod val="50000"/>
                  </a:schemeClr>
                </a:solidFill>
              </a:rPr>
              <a:t>Equipements annexes</a:t>
            </a:r>
          </a:p>
          <a:p>
            <a:pPr marL="342900" indent="-342900">
              <a:lnSpc>
                <a:spcPct val="150000"/>
              </a:lnSpc>
              <a:buAutoNum type="arabicPeriod"/>
            </a:pPr>
            <a:r>
              <a:rPr lang="fr-FR" sz="2000" dirty="0" smtClean="0">
                <a:solidFill>
                  <a:schemeClr val="bg1">
                    <a:lumMod val="50000"/>
                  </a:schemeClr>
                </a:solidFill>
              </a:rPr>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1506" y="91197"/>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4. Bilan</a:t>
            </a:r>
          </a:p>
        </p:txBody>
      </p:sp>
      <p:sp>
        <p:nvSpPr>
          <p:cNvPr id="4" name="ZoneTexte 3"/>
          <p:cNvSpPr txBox="1"/>
          <p:nvPr/>
        </p:nvSpPr>
        <p:spPr>
          <a:xfrm>
            <a:off x="857224" y="1585855"/>
            <a:ext cx="7929618" cy="3414781"/>
          </a:xfrm>
          <a:prstGeom prst="rect">
            <a:avLst/>
          </a:prstGeom>
          <a:noFill/>
        </p:spPr>
        <p:txBody>
          <a:bodyPr wrap="square" rtlCol="0">
            <a:spAutoFit/>
          </a:bodyPr>
          <a:lstStyle/>
          <a:p>
            <a:pPr>
              <a:lnSpc>
                <a:spcPct val="150000"/>
              </a:lnSpc>
              <a:buFont typeface="Arial" pitchFamily="34" charset="0"/>
              <a:buChar char="•"/>
            </a:pPr>
            <a:r>
              <a:rPr lang="fr-FR" dirty="0" smtClean="0"/>
              <a:t> </a:t>
            </a:r>
            <a:r>
              <a:rPr lang="fr-FR" sz="2400" dirty="0" smtClean="0"/>
              <a:t>Réaliser un bilan matière simple</a:t>
            </a:r>
          </a:p>
          <a:p>
            <a:pPr lvl="1">
              <a:lnSpc>
                <a:spcPct val="150000"/>
              </a:lnSpc>
              <a:buFont typeface="Courier New" pitchFamily="49" charset="0"/>
              <a:buChar char="o"/>
            </a:pPr>
            <a:r>
              <a:rPr lang="fr-FR" sz="2000" dirty="0" smtClean="0"/>
              <a:t> Equilibre des entrées et sorties</a:t>
            </a:r>
          </a:p>
          <a:p>
            <a:pPr lvl="2">
              <a:lnSpc>
                <a:spcPct val="150000"/>
              </a:lnSpc>
              <a:buFont typeface="Wingdings" pitchFamily="2" charset="2"/>
              <a:buChar char="§"/>
            </a:pPr>
            <a:r>
              <a:rPr lang="fr-FR" dirty="0" smtClean="0"/>
              <a:t> Conservation de la matière et de l’eau</a:t>
            </a:r>
          </a:p>
          <a:p>
            <a:pPr>
              <a:lnSpc>
                <a:spcPct val="150000"/>
              </a:lnSpc>
              <a:buFont typeface="Arial" pitchFamily="34" charset="0"/>
              <a:buChar char="•"/>
            </a:pPr>
            <a:r>
              <a:rPr lang="fr-FR" sz="2400" dirty="0" smtClean="0"/>
              <a:t> Objectif, calculer :</a:t>
            </a:r>
          </a:p>
          <a:p>
            <a:pPr lvl="1">
              <a:lnSpc>
                <a:spcPct val="150000"/>
              </a:lnSpc>
              <a:buFont typeface="Courier New" pitchFamily="49" charset="0"/>
              <a:buChar char="o"/>
            </a:pPr>
            <a:r>
              <a:rPr lang="fr-FR" sz="2000" dirty="0" smtClean="0"/>
              <a:t> Une quantité d’eau évaporée</a:t>
            </a:r>
          </a:p>
          <a:p>
            <a:pPr lvl="1">
              <a:lnSpc>
                <a:spcPct val="150000"/>
              </a:lnSpc>
              <a:buFont typeface="Courier New" pitchFamily="49" charset="0"/>
              <a:buChar char="o"/>
            </a:pPr>
            <a:r>
              <a:rPr lang="fr-FR" sz="2000" dirty="0" smtClean="0"/>
              <a:t>Une matière sèche de sortie</a:t>
            </a:r>
          </a:p>
          <a:p>
            <a:pPr lvl="1">
              <a:lnSpc>
                <a:spcPct val="150000"/>
              </a:lnSpc>
              <a:buFont typeface="Courier New" pitchFamily="49" charset="0"/>
              <a:buChar char="o"/>
            </a:pPr>
            <a:r>
              <a:rPr lang="fr-FR" sz="2000" dirty="0" smtClean="0"/>
              <a:t> </a:t>
            </a:r>
            <a:r>
              <a:rPr lang="fr-FR" sz="2000" dirty="0" err="1" smtClean="0"/>
              <a:t>Etc</a:t>
            </a:r>
            <a:r>
              <a:rPr lang="fr-FR" sz="2000" dirty="0" smtClean="0"/>
              <a:t> ……</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27539" t="46875" r="39062" b="30208"/>
          <a:stretch>
            <a:fillRect/>
          </a:stretch>
        </p:blipFill>
        <p:spPr bwMode="auto">
          <a:xfrm>
            <a:off x="844235" y="2143116"/>
            <a:ext cx="7588664" cy="2928958"/>
          </a:xfrm>
          <a:prstGeom prst="rect">
            <a:avLst/>
          </a:prstGeom>
          <a:noFill/>
          <a:ln w="9525">
            <a:noFill/>
            <a:miter lim="800000"/>
            <a:headEnd/>
            <a:tailEnd/>
          </a:ln>
          <a:effectLst/>
        </p:spPr>
      </p:pic>
      <p:sp>
        <p:nvSpPr>
          <p:cNvPr id="3" name="ZoneTexte 2"/>
          <p:cNvSpPr txBox="1"/>
          <p:nvPr/>
        </p:nvSpPr>
        <p:spPr>
          <a:xfrm>
            <a:off x="1071506" y="91197"/>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4. Bilan matière simple – exercice 6</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1506" y="91197"/>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4. Bilan matière simple – exercice 7</a:t>
            </a:r>
          </a:p>
        </p:txBody>
      </p:sp>
      <p:pic>
        <p:nvPicPr>
          <p:cNvPr id="12290" name="Picture 2"/>
          <p:cNvPicPr>
            <a:picLocks noChangeAspect="1" noChangeArrowheads="1"/>
          </p:cNvPicPr>
          <p:nvPr/>
        </p:nvPicPr>
        <p:blipFill>
          <a:blip r:embed="rId2"/>
          <a:srcRect l="27539" t="46875" r="38476" b="30208"/>
          <a:stretch>
            <a:fillRect/>
          </a:stretch>
        </p:blipFill>
        <p:spPr bwMode="auto">
          <a:xfrm>
            <a:off x="967628" y="2071678"/>
            <a:ext cx="7533462"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00166" y="500042"/>
            <a:ext cx="8286808"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
        <p:nvSpPr>
          <p:cNvPr id="3" name="ZoneTexte 2"/>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dirty="0">
                <a:solidFill>
                  <a:schemeClr val="bg1">
                    <a:lumMod val="50000"/>
                  </a:schemeClr>
                </a:solidFill>
              </a:rPr>
              <a:t>Définitions – grandeurs physiques</a:t>
            </a:r>
          </a:p>
          <a:p>
            <a:pPr marL="342900" indent="-342900">
              <a:lnSpc>
                <a:spcPct val="150000"/>
              </a:lnSpc>
              <a:buAutoNum type="arabicPeriod"/>
            </a:pPr>
            <a:r>
              <a:rPr lang="fr-FR" sz="2000" dirty="0" smtClean="0">
                <a:solidFill>
                  <a:schemeClr val="bg1">
                    <a:lumMod val="50000"/>
                  </a:schemeClr>
                </a:solidFill>
              </a:rPr>
              <a:t>Chaleur échangée – coefficient d’échange</a:t>
            </a:r>
          </a:p>
          <a:p>
            <a:pPr marL="342900" indent="-342900">
              <a:lnSpc>
                <a:spcPct val="150000"/>
              </a:lnSpc>
              <a:buAutoNum type="arabicPeriod"/>
            </a:pPr>
            <a:r>
              <a:rPr lang="fr-FR" sz="2000" dirty="0" smtClean="0">
                <a:solidFill>
                  <a:schemeClr val="bg1">
                    <a:lumMod val="50000"/>
                  </a:schemeClr>
                </a:solidFill>
              </a:rPr>
              <a:t>Bilan</a:t>
            </a:r>
          </a:p>
          <a:p>
            <a:pPr marL="342900" indent="-342900">
              <a:lnSpc>
                <a:spcPct val="150000"/>
              </a:lnSpc>
              <a:buAutoNum type="arabicPeriod"/>
            </a:pPr>
            <a:r>
              <a:rPr lang="fr-FR" sz="2000" b="1" dirty="0" smtClean="0"/>
              <a:t>Types d’évaporateurs</a:t>
            </a:r>
          </a:p>
          <a:p>
            <a:pPr marL="342900" indent="-342900">
              <a:lnSpc>
                <a:spcPct val="150000"/>
              </a:lnSpc>
              <a:buAutoNum type="arabicPeriod"/>
            </a:pPr>
            <a:r>
              <a:rPr lang="fr-FR" sz="2000" dirty="0" smtClean="0">
                <a:solidFill>
                  <a:schemeClr val="bg1">
                    <a:lumMod val="50000"/>
                  </a:schemeClr>
                </a:solidFill>
              </a:rPr>
              <a:t>Un corps et un effet d’évaporation</a:t>
            </a:r>
          </a:p>
          <a:p>
            <a:pPr marL="342900" indent="-342900">
              <a:lnSpc>
                <a:spcPct val="150000"/>
              </a:lnSpc>
              <a:buAutoNum type="arabicPeriod"/>
            </a:pPr>
            <a:r>
              <a:rPr lang="fr-FR" sz="2000" dirty="0" smtClean="0">
                <a:solidFill>
                  <a:schemeClr val="bg1">
                    <a:lumMod val="50000"/>
                  </a:schemeClr>
                </a:solidFill>
              </a:rPr>
              <a:t>Configurations – schémas </a:t>
            </a:r>
          </a:p>
          <a:p>
            <a:pPr marL="800100" lvl="1" indent="-342900">
              <a:lnSpc>
                <a:spcPct val="150000"/>
              </a:lnSpc>
              <a:buFont typeface="Wingdings" pitchFamily="2" charset="2"/>
              <a:buChar char="ü"/>
            </a:pPr>
            <a:r>
              <a:rPr lang="fr-FR" sz="2000" dirty="0" smtClean="0">
                <a:solidFill>
                  <a:schemeClr val="bg1">
                    <a:lumMod val="50000"/>
                  </a:schemeClr>
                </a:solidFill>
              </a:rPr>
              <a:t>Évaporateurs multiples effets</a:t>
            </a:r>
          </a:p>
          <a:p>
            <a:pPr marL="800100" lvl="1" indent="-342900">
              <a:lnSpc>
                <a:spcPct val="150000"/>
              </a:lnSpc>
              <a:buFont typeface="Wingdings" pitchFamily="2" charset="2"/>
              <a:buChar char="ü"/>
            </a:pPr>
            <a:r>
              <a:rPr lang="fr-FR" sz="2000" dirty="0" smtClean="0">
                <a:solidFill>
                  <a:schemeClr val="bg1">
                    <a:lumMod val="50000"/>
                  </a:schemeClr>
                </a:solidFill>
              </a:rPr>
              <a:t>Evaporateurs à </a:t>
            </a:r>
            <a:r>
              <a:rPr lang="fr-FR" sz="2000" dirty="0" err="1" smtClean="0">
                <a:solidFill>
                  <a:schemeClr val="bg1">
                    <a:lumMod val="50000"/>
                  </a:schemeClr>
                </a:solidFill>
              </a:rPr>
              <a:t>recompression</a:t>
            </a:r>
            <a:r>
              <a:rPr lang="fr-FR" sz="2000" dirty="0" smtClean="0">
                <a:solidFill>
                  <a:schemeClr val="bg1">
                    <a:lumMod val="50000"/>
                  </a:schemeClr>
                </a:solidFill>
              </a:rPr>
              <a:t> de vapeur</a:t>
            </a:r>
          </a:p>
          <a:p>
            <a:pPr marL="342900" indent="-342900">
              <a:lnSpc>
                <a:spcPct val="150000"/>
              </a:lnSpc>
              <a:buAutoNum type="arabicPeriod"/>
            </a:pPr>
            <a:r>
              <a:rPr lang="fr-FR" sz="2000" dirty="0" smtClean="0">
                <a:solidFill>
                  <a:schemeClr val="bg1">
                    <a:lumMod val="50000"/>
                  </a:schemeClr>
                </a:solidFill>
              </a:rPr>
              <a:t>Equipements annexes</a:t>
            </a:r>
          </a:p>
          <a:p>
            <a:pPr marL="342900" indent="-342900">
              <a:lnSpc>
                <a:spcPct val="150000"/>
              </a:lnSpc>
              <a:buAutoNum type="arabicPeriod"/>
            </a:pPr>
            <a:r>
              <a:rPr lang="fr-FR" sz="2000" dirty="0" smtClean="0">
                <a:solidFill>
                  <a:schemeClr val="bg1">
                    <a:lumMod val="50000"/>
                  </a:schemeClr>
                </a:solidFill>
              </a:rPr>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14382" y="91197"/>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Types d’évaporateurs</a:t>
            </a:r>
          </a:p>
        </p:txBody>
      </p:sp>
      <p:sp>
        <p:nvSpPr>
          <p:cNvPr id="4" name="ZoneTexte 3"/>
          <p:cNvSpPr txBox="1"/>
          <p:nvPr/>
        </p:nvSpPr>
        <p:spPr>
          <a:xfrm>
            <a:off x="1071538" y="1714488"/>
            <a:ext cx="7786742" cy="3359061"/>
          </a:xfrm>
          <a:prstGeom prst="rect">
            <a:avLst/>
          </a:prstGeom>
          <a:noFill/>
        </p:spPr>
        <p:txBody>
          <a:bodyPr wrap="square" rtlCol="0">
            <a:spAutoFit/>
          </a:bodyPr>
          <a:lstStyle/>
          <a:p>
            <a:pPr>
              <a:lnSpc>
                <a:spcPct val="150000"/>
              </a:lnSpc>
              <a:buFont typeface="Arial" pitchFamily="34" charset="0"/>
              <a:buChar char="•"/>
            </a:pPr>
            <a:r>
              <a:rPr lang="fr-FR" sz="2400" dirty="0" smtClean="0"/>
              <a:t> A flot tombant</a:t>
            </a:r>
          </a:p>
          <a:p>
            <a:pPr>
              <a:lnSpc>
                <a:spcPct val="150000"/>
              </a:lnSpc>
              <a:buFont typeface="Arial" pitchFamily="34" charset="0"/>
              <a:buChar char="•"/>
            </a:pPr>
            <a:r>
              <a:rPr lang="fr-FR" sz="2400" dirty="0" smtClean="0"/>
              <a:t> A circulation forcée</a:t>
            </a:r>
          </a:p>
          <a:p>
            <a:pPr>
              <a:lnSpc>
                <a:spcPct val="150000"/>
              </a:lnSpc>
              <a:buFont typeface="Arial" pitchFamily="34" charset="0"/>
              <a:buChar char="•"/>
            </a:pPr>
            <a:r>
              <a:rPr lang="fr-FR" sz="2400" dirty="0" smtClean="0">
                <a:solidFill>
                  <a:schemeClr val="tx1">
                    <a:lumMod val="50000"/>
                    <a:lumOff val="50000"/>
                  </a:schemeClr>
                </a:solidFill>
              </a:rPr>
              <a:t> A </a:t>
            </a:r>
            <a:r>
              <a:rPr lang="fr-FR" sz="2400" dirty="0" err="1" smtClean="0">
                <a:solidFill>
                  <a:schemeClr val="tx1">
                    <a:lumMod val="50000"/>
                    <a:lumOff val="50000"/>
                  </a:schemeClr>
                </a:solidFill>
              </a:rPr>
              <a:t>grimpage</a:t>
            </a:r>
            <a:endParaRPr lang="fr-FR" sz="2400" dirty="0" smtClean="0">
              <a:solidFill>
                <a:schemeClr val="tx1">
                  <a:lumMod val="50000"/>
                  <a:lumOff val="50000"/>
                </a:schemeClr>
              </a:solidFill>
            </a:endParaRPr>
          </a:p>
          <a:p>
            <a:pPr>
              <a:lnSpc>
                <a:spcPct val="150000"/>
              </a:lnSpc>
              <a:buFont typeface="Arial" pitchFamily="34" charset="0"/>
              <a:buChar char="•"/>
            </a:pPr>
            <a:r>
              <a:rPr lang="fr-FR" sz="2400" dirty="0" smtClean="0">
                <a:solidFill>
                  <a:schemeClr val="tx1">
                    <a:lumMod val="50000"/>
                    <a:lumOff val="50000"/>
                  </a:schemeClr>
                </a:solidFill>
              </a:rPr>
              <a:t> Centrifuge</a:t>
            </a:r>
          </a:p>
          <a:p>
            <a:pPr>
              <a:lnSpc>
                <a:spcPct val="150000"/>
              </a:lnSpc>
              <a:buFont typeface="Arial" pitchFamily="34" charset="0"/>
              <a:buChar char="•"/>
            </a:pPr>
            <a:r>
              <a:rPr lang="fr-FR" sz="2400" dirty="0" smtClean="0">
                <a:solidFill>
                  <a:schemeClr val="tx1">
                    <a:lumMod val="50000"/>
                    <a:lumOff val="50000"/>
                  </a:schemeClr>
                </a:solidFill>
              </a:rPr>
              <a:t> A plaques, flot tombant ou circulation forcée</a:t>
            </a:r>
          </a:p>
          <a:p>
            <a:pPr>
              <a:lnSpc>
                <a:spcPct val="150000"/>
              </a:lnSpc>
              <a:buFont typeface="Arial" pitchFamily="34" charset="0"/>
              <a:buChar char="•"/>
            </a:pPr>
            <a:r>
              <a:rPr lang="fr-FR" sz="2400" dirty="0" smtClean="0">
                <a:solidFill>
                  <a:schemeClr val="tx1">
                    <a:lumMod val="50000"/>
                    <a:lumOff val="50000"/>
                  </a:schemeClr>
                </a:solidFill>
              </a:rPr>
              <a:t> A surface raclée</a:t>
            </a:r>
            <a:endParaRPr lang="fr-FR" sz="24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14382" y="91197"/>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flot tombant</a:t>
            </a:r>
          </a:p>
        </p:txBody>
      </p:sp>
      <p:sp>
        <p:nvSpPr>
          <p:cNvPr id="7" name="ZoneTexte 6"/>
          <p:cNvSpPr txBox="1"/>
          <p:nvPr/>
        </p:nvSpPr>
        <p:spPr>
          <a:xfrm>
            <a:off x="1142976" y="1643050"/>
            <a:ext cx="7572428" cy="4001095"/>
          </a:xfrm>
          <a:prstGeom prst="rect">
            <a:avLst/>
          </a:prstGeom>
          <a:noFill/>
        </p:spPr>
        <p:txBody>
          <a:bodyPr wrap="square" rtlCol="0">
            <a:spAutoFit/>
          </a:bodyPr>
          <a:lstStyle/>
          <a:p>
            <a:pPr>
              <a:lnSpc>
                <a:spcPct val="150000"/>
              </a:lnSpc>
              <a:buFont typeface="Arial" pitchFamily="34" charset="0"/>
              <a:buChar char="•"/>
            </a:pPr>
            <a:r>
              <a:rPr lang="fr-FR" sz="2400" dirty="0" smtClean="0"/>
              <a:t> Largement utilisé en laiterie</a:t>
            </a:r>
          </a:p>
          <a:p>
            <a:pPr>
              <a:lnSpc>
                <a:spcPct val="150000"/>
              </a:lnSpc>
              <a:buFont typeface="Arial" pitchFamily="34" charset="0"/>
              <a:buChar char="•"/>
            </a:pPr>
            <a:r>
              <a:rPr lang="fr-FR" sz="2400" dirty="0" smtClean="0"/>
              <a:t> Papeterie, sucrerie, effluents</a:t>
            </a:r>
          </a:p>
          <a:p>
            <a:pPr>
              <a:lnSpc>
                <a:spcPct val="150000"/>
              </a:lnSpc>
              <a:buFont typeface="Arial" pitchFamily="34" charset="0"/>
              <a:buChar char="•"/>
            </a:pPr>
            <a:r>
              <a:rPr lang="fr-FR" sz="2400" dirty="0" smtClean="0"/>
              <a:t> Faibles viscosités</a:t>
            </a:r>
          </a:p>
          <a:p>
            <a:pPr>
              <a:lnSpc>
                <a:spcPct val="150000"/>
              </a:lnSpc>
              <a:buFont typeface="Arial" pitchFamily="34" charset="0"/>
              <a:buChar char="•"/>
            </a:pPr>
            <a:r>
              <a:rPr lang="fr-FR" sz="2400" dirty="0" smtClean="0"/>
              <a:t> Faibles temps de séjour </a:t>
            </a:r>
            <a:r>
              <a:rPr lang="fr-FR" sz="2400" dirty="0" smtClean="0">
                <a:sym typeface="Wingdings" pitchFamily="2" charset="2"/>
              </a:rPr>
              <a:t>+ produits thermosensibles</a:t>
            </a:r>
          </a:p>
          <a:p>
            <a:pPr>
              <a:lnSpc>
                <a:spcPct val="150000"/>
              </a:lnSpc>
              <a:buFont typeface="Arial" pitchFamily="34" charset="0"/>
              <a:buChar char="•"/>
            </a:pPr>
            <a:r>
              <a:rPr lang="fr-FR" sz="2400" dirty="0" smtClean="0">
                <a:sym typeface="Wingdings" pitchFamily="2" charset="2"/>
              </a:rPr>
              <a:t> Grande capacité + 250 tonnes / heure</a:t>
            </a:r>
          </a:p>
          <a:p>
            <a:pPr>
              <a:lnSpc>
                <a:spcPct val="150000"/>
              </a:lnSpc>
              <a:buFont typeface="Arial" pitchFamily="34" charset="0"/>
              <a:buChar char="•"/>
            </a:pPr>
            <a:r>
              <a:rPr lang="fr-FR" sz="2400" dirty="0" smtClean="0">
                <a:sym typeface="Wingdings" pitchFamily="2" charset="2"/>
              </a:rPr>
              <a:t> Peux couteux en pompage</a:t>
            </a:r>
          </a:p>
          <a:p>
            <a:pPr>
              <a:buFont typeface="Arial" pitchFamily="34" charset="0"/>
              <a:buChar char="•"/>
            </a:pPr>
            <a:endParaRPr lang="fr-FR" dirty="0" smtClean="0">
              <a:sym typeface="Wingdings" pitchFamily="2" charset="2"/>
            </a:endParaRPr>
          </a:p>
          <a:p>
            <a:pPr lvl="1">
              <a:buFont typeface="Courier New" pitchFamily="49" charset="0"/>
              <a:buChar char="o"/>
            </a:pPr>
            <a:r>
              <a:rPr lang="fr-FR" sz="2000" dirty="0" smtClean="0">
                <a:sym typeface="Wingdings" pitchFamily="2" charset="2"/>
              </a:rPr>
              <a:t> Synonyme : flot tombant  = </a:t>
            </a:r>
            <a:r>
              <a:rPr lang="fr-FR" sz="2000" dirty="0" err="1" smtClean="0">
                <a:sym typeface="Wingdings" pitchFamily="2" charset="2"/>
              </a:rPr>
              <a:t>descendage</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500166" y="500042"/>
            <a:ext cx="7500990" cy="646331"/>
          </a:xfrm>
          <a:prstGeom prst="rect">
            <a:avLst/>
          </a:prstGeom>
          <a:noFill/>
        </p:spPr>
        <p:txBody>
          <a:bodyPr wrap="square" rtlCol="0">
            <a:spAutoFit/>
          </a:bodyPr>
          <a:lstStyle/>
          <a:p>
            <a:r>
              <a:rPr lang="fr-FR" sz="3600" dirty="0" smtClean="0">
                <a:solidFill>
                  <a:srgbClr val="0000FF"/>
                </a:solidFill>
              </a:rPr>
              <a:t>1. Jeu de Questions Réponses</a:t>
            </a:r>
            <a:endParaRPr lang="fr-FR" sz="3600" dirty="0">
              <a:solidFill>
                <a:srgbClr val="0000FF"/>
              </a:solidFill>
            </a:endParaRPr>
          </a:p>
        </p:txBody>
      </p:sp>
      <p:sp>
        <p:nvSpPr>
          <p:cNvPr id="6" name="ZoneTexte 5"/>
          <p:cNvSpPr txBox="1"/>
          <p:nvPr/>
        </p:nvSpPr>
        <p:spPr>
          <a:xfrm>
            <a:off x="1571604" y="1571612"/>
            <a:ext cx="6929486" cy="4154984"/>
          </a:xfrm>
          <a:prstGeom prst="rect">
            <a:avLst/>
          </a:prstGeom>
          <a:noFill/>
        </p:spPr>
        <p:txBody>
          <a:bodyPr wrap="square" rtlCol="0">
            <a:spAutoFit/>
          </a:bodyPr>
          <a:lstStyle/>
          <a:p>
            <a:pPr>
              <a:buFont typeface="Arial" pitchFamily="34" charset="0"/>
              <a:buChar char="•"/>
            </a:pPr>
            <a:r>
              <a:rPr lang="fr-FR" sz="2400" dirty="0" smtClean="0"/>
              <a:t> Qu’est ce que l’évaporation ?</a:t>
            </a:r>
          </a:p>
          <a:p>
            <a:pPr>
              <a:buFont typeface="Arial" pitchFamily="34" charset="0"/>
              <a:buChar char="•"/>
            </a:pPr>
            <a:endParaRPr lang="fr-FR" sz="2400" dirty="0"/>
          </a:p>
          <a:p>
            <a:pPr>
              <a:buFont typeface="Arial" pitchFamily="34" charset="0"/>
              <a:buChar char="•"/>
            </a:pPr>
            <a:r>
              <a:rPr lang="fr-FR" sz="2400" dirty="0"/>
              <a:t> </a:t>
            </a:r>
            <a:r>
              <a:rPr lang="fr-FR" sz="2400" dirty="0" smtClean="0"/>
              <a:t>Où trouve t’on des évaporateurs</a:t>
            </a:r>
          </a:p>
          <a:p>
            <a:pPr>
              <a:buFont typeface="Arial" pitchFamily="34" charset="0"/>
              <a:buChar char="•"/>
            </a:pPr>
            <a:endParaRPr lang="fr-FR" sz="2400" dirty="0"/>
          </a:p>
          <a:p>
            <a:pPr>
              <a:buFont typeface="Arial" pitchFamily="34" charset="0"/>
              <a:buChar char="•"/>
            </a:pPr>
            <a:r>
              <a:rPr lang="fr-FR" sz="2400" dirty="0"/>
              <a:t> </a:t>
            </a:r>
            <a:r>
              <a:rPr lang="fr-FR" sz="2400" dirty="0" smtClean="0"/>
              <a:t>Pouvez vous dessiner votre schéma d’évaporateur  actuel ?</a:t>
            </a:r>
          </a:p>
          <a:p>
            <a:pPr>
              <a:buFont typeface="Arial" pitchFamily="34" charset="0"/>
              <a:buChar char="•"/>
            </a:pPr>
            <a:endParaRPr lang="fr-FR" sz="2400" dirty="0"/>
          </a:p>
          <a:p>
            <a:pPr>
              <a:buFont typeface="Arial" pitchFamily="34" charset="0"/>
              <a:buChar char="•"/>
            </a:pPr>
            <a:r>
              <a:rPr lang="fr-FR" sz="2400" dirty="0" smtClean="0"/>
              <a:t> Qu’est ce qu’une table de vapeur ?</a:t>
            </a:r>
          </a:p>
          <a:p>
            <a:pPr>
              <a:buFont typeface="Arial" pitchFamily="34" charset="0"/>
              <a:buChar char="•"/>
            </a:pPr>
            <a:endParaRPr lang="fr-FR" sz="2400" dirty="0"/>
          </a:p>
          <a:p>
            <a:pPr>
              <a:buFont typeface="Arial" pitchFamily="34" charset="0"/>
              <a:buChar char="•"/>
            </a:pPr>
            <a:endParaRPr lang="fr-FR" sz="2400" dirty="0" smtClean="0"/>
          </a:p>
          <a:p>
            <a:pPr lvl="1">
              <a:buFont typeface="Wingdings" pitchFamily="2" charset="2"/>
              <a:buChar char="ü"/>
            </a:pPr>
            <a:r>
              <a:rPr lang="fr-FR" sz="2400" dirty="0">
                <a:solidFill>
                  <a:srgbClr val="FF0000"/>
                </a:solidFill>
              </a:rPr>
              <a:t> </a:t>
            </a:r>
            <a:r>
              <a:rPr lang="fr-FR" sz="2400" dirty="0" smtClean="0">
                <a:solidFill>
                  <a:srgbClr val="FF0000"/>
                </a:solidFill>
              </a:rPr>
              <a:t>Par 2 ou 3, 10 minutes max.</a:t>
            </a:r>
            <a:endParaRPr lang="fr-FR"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additive="base">
                                        <p:cTn id="2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857356" y="1000108"/>
            <a:ext cx="5500726" cy="5786454"/>
            <a:chOff x="1214414" y="1071546"/>
            <a:chExt cx="5143536" cy="5429288"/>
          </a:xfrm>
        </p:grpSpPr>
        <p:pic>
          <p:nvPicPr>
            <p:cNvPr id="15362" name="Picture 2"/>
            <p:cNvPicPr>
              <a:picLocks noChangeAspect="1" noChangeArrowheads="1"/>
            </p:cNvPicPr>
            <p:nvPr/>
          </p:nvPicPr>
          <p:blipFill>
            <a:blip r:embed="rId2">
              <a:lum bright="-10000"/>
            </a:blip>
            <a:srcRect l="12305" t="22916" r="61328" b="28399"/>
            <a:stretch>
              <a:fillRect/>
            </a:stretch>
          </p:blipFill>
          <p:spPr bwMode="auto">
            <a:xfrm>
              <a:off x="1214414" y="1071546"/>
              <a:ext cx="5089958" cy="5286412"/>
            </a:xfrm>
            <a:prstGeom prst="rect">
              <a:avLst/>
            </a:prstGeom>
            <a:noFill/>
            <a:ln w="9525">
              <a:noFill/>
              <a:miter lim="800000"/>
              <a:headEnd/>
              <a:tailEnd/>
            </a:ln>
            <a:effectLst/>
          </p:spPr>
        </p:pic>
        <p:sp>
          <p:nvSpPr>
            <p:cNvPr id="3" name="Rectangle 2"/>
            <p:cNvSpPr/>
            <p:nvPr/>
          </p:nvSpPr>
          <p:spPr>
            <a:xfrm>
              <a:off x="5786446" y="5072074"/>
              <a:ext cx="571504" cy="1428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1214382"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flot tombant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214382"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flot tombant</a:t>
            </a:r>
          </a:p>
        </p:txBody>
      </p:sp>
      <p:grpSp>
        <p:nvGrpSpPr>
          <p:cNvPr id="8" name="Groupe 7"/>
          <p:cNvGrpSpPr/>
          <p:nvPr/>
        </p:nvGrpSpPr>
        <p:grpSpPr>
          <a:xfrm>
            <a:off x="1285852" y="1357298"/>
            <a:ext cx="3643338" cy="5143536"/>
            <a:chOff x="4357686" y="1214422"/>
            <a:chExt cx="3143272" cy="4643470"/>
          </a:xfrm>
        </p:grpSpPr>
        <p:pic>
          <p:nvPicPr>
            <p:cNvPr id="69634" name="Picture 2"/>
            <p:cNvPicPr>
              <a:picLocks noChangeAspect="1" noChangeArrowheads="1"/>
            </p:cNvPicPr>
            <p:nvPr/>
          </p:nvPicPr>
          <p:blipFill>
            <a:blip r:embed="rId2"/>
            <a:srcRect l="35742" t="17708" r="38476" b="14583"/>
            <a:stretch>
              <a:fillRect/>
            </a:stretch>
          </p:blipFill>
          <p:spPr bwMode="auto">
            <a:xfrm>
              <a:off x="4357686" y="1214422"/>
              <a:ext cx="3143272" cy="4643470"/>
            </a:xfrm>
            <a:prstGeom prst="rect">
              <a:avLst/>
            </a:prstGeom>
            <a:noFill/>
            <a:ln w="9525">
              <a:noFill/>
              <a:miter lim="800000"/>
              <a:headEnd/>
              <a:tailEnd/>
            </a:ln>
            <a:effectLst/>
          </p:spPr>
        </p:pic>
        <p:sp>
          <p:nvSpPr>
            <p:cNvPr id="7" name="Rectangle 6"/>
            <p:cNvSpPr/>
            <p:nvPr/>
          </p:nvSpPr>
          <p:spPr>
            <a:xfrm>
              <a:off x="4357686" y="4000504"/>
              <a:ext cx="285752"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9635" name="Picture 3"/>
          <p:cNvPicPr>
            <a:picLocks noChangeAspect="1" noChangeArrowheads="1"/>
          </p:cNvPicPr>
          <p:nvPr/>
        </p:nvPicPr>
        <p:blipFill>
          <a:blip r:embed="rId3" cstate="print"/>
          <a:srcRect t="10403" r="12277"/>
          <a:stretch>
            <a:fillRect/>
          </a:stretch>
        </p:blipFill>
        <p:spPr bwMode="auto">
          <a:xfrm>
            <a:off x="5715008" y="1357298"/>
            <a:ext cx="2766603" cy="2119266"/>
          </a:xfrm>
          <a:prstGeom prst="rect">
            <a:avLst/>
          </a:prstGeom>
          <a:noFill/>
          <a:ln w="9525">
            <a:noFill/>
            <a:miter lim="800000"/>
            <a:headEnd/>
            <a:tailEnd/>
          </a:ln>
          <a:effectLst/>
        </p:spPr>
      </p:pic>
      <p:pic>
        <p:nvPicPr>
          <p:cNvPr id="69636" name="Picture 4"/>
          <p:cNvPicPr>
            <a:picLocks noChangeAspect="1" noChangeArrowheads="1"/>
          </p:cNvPicPr>
          <p:nvPr/>
        </p:nvPicPr>
        <p:blipFill>
          <a:blip r:embed="rId4" cstate="print"/>
          <a:srcRect t="9638"/>
          <a:stretch>
            <a:fillRect/>
          </a:stretch>
        </p:blipFill>
        <p:spPr bwMode="auto">
          <a:xfrm>
            <a:off x="5715008" y="3643314"/>
            <a:ext cx="2571768" cy="30985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ssociée">
            <a:hlinkClick r:id="rId2"/>
          </p:cNvPr>
          <p:cNvPicPr>
            <a:picLocks noChangeAspect="1" noChangeArrowheads="1"/>
          </p:cNvPicPr>
          <p:nvPr/>
        </p:nvPicPr>
        <p:blipFill>
          <a:blip r:embed="rId3"/>
          <a:srcRect/>
          <a:stretch>
            <a:fillRect/>
          </a:stretch>
        </p:blipFill>
        <p:spPr bwMode="auto">
          <a:xfrm>
            <a:off x="428595" y="1714488"/>
            <a:ext cx="5138987" cy="2082109"/>
          </a:xfrm>
          <a:prstGeom prst="rect">
            <a:avLst/>
          </a:prstGeom>
          <a:noFill/>
        </p:spPr>
      </p:pic>
      <p:pic>
        <p:nvPicPr>
          <p:cNvPr id="1028" name="Picture 4" descr="Résultat de recherche d'images pour &quot;évaporateur à flot tombant principe&quot;">
            <a:hlinkClick r:id="rId4"/>
          </p:cNvPr>
          <p:cNvPicPr>
            <a:picLocks noChangeAspect="1" noChangeArrowheads="1"/>
          </p:cNvPicPr>
          <p:nvPr/>
        </p:nvPicPr>
        <p:blipFill>
          <a:blip r:embed="rId5"/>
          <a:srcRect/>
          <a:stretch>
            <a:fillRect/>
          </a:stretch>
        </p:blipFill>
        <p:spPr bwMode="auto">
          <a:xfrm>
            <a:off x="5072066" y="4036224"/>
            <a:ext cx="3286146" cy="2464610"/>
          </a:xfrm>
          <a:prstGeom prst="rect">
            <a:avLst/>
          </a:prstGeom>
          <a:noFill/>
        </p:spPr>
      </p:pic>
      <p:pic>
        <p:nvPicPr>
          <p:cNvPr id="1030" name="Picture 6" descr="Résultat de recherche d'images pour &quot;évaporateur à flot tombant principe&quot;">
            <a:hlinkClick r:id="rId6"/>
          </p:cNvPr>
          <p:cNvPicPr>
            <a:picLocks noChangeAspect="1" noChangeArrowheads="1"/>
          </p:cNvPicPr>
          <p:nvPr/>
        </p:nvPicPr>
        <p:blipFill>
          <a:blip r:embed="rId7"/>
          <a:srcRect/>
          <a:stretch>
            <a:fillRect/>
          </a:stretch>
        </p:blipFill>
        <p:spPr bwMode="auto">
          <a:xfrm>
            <a:off x="642910" y="4000504"/>
            <a:ext cx="3786214" cy="2506808"/>
          </a:xfrm>
          <a:prstGeom prst="rect">
            <a:avLst/>
          </a:prstGeom>
          <a:noFill/>
        </p:spPr>
      </p:pic>
      <p:sp>
        <p:nvSpPr>
          <p:cNvPr id="7" name="ZoneTexte 6"/>
          <p:cNvSpPr txBox="1"/>
          <p:nvPr/>
        </p:nvSpPr>
        <p:spPr>
          <a:xfrm>
            <a:off x="1214382"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flot tombant</a:t>
            </a:r>
          </a:p>
        </p:txBody>
      </p:sp>
      <p:pic>
        <p:nvPicPr>
          <p:cNvPr id="1032" name="Picture 8" descr="Résultat de recherche d'images pour &quot;évaporateur à flot tombant principe&quot;">
            <a:hlinkClick r:id="rId8"/>
          </p:cNvPr>
          <p:cNvPicPr>
            <a:picLocks noChangeAspect="1" noChangeArrowheads="1"/>
          </p:cNvPicPr>
          <p:nvPr/>
        </p:nvPicPr>
        <p:blipFill>
          <a:blip r:embed="rId9" cstate="print"/>
          <a:srcRect/>
          <a:stretch>
            <a:fillRect/>
          </a:stretch>
        </p:blipFill>
        <p:spPr bwMode="auto">
          <a:xfrm>
            <a:off x="5715008" y="1785926"/>
            <a:ext cx="2819379" cy="211453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l="24023" t="35417" r="64258" b="33333"/>
          <a:stretch>
            <a:fillRect/>
          </a:stretch>
        </p:blipFill>
        <p:spPr bwMode="auto">
          <a:xfrm>
            <a:off x="523847" y="1500174"/>
            <a:ext cx="3190897" cy="4786346"/>
          </a:xfrm>
          <a:prstGeom prst="rect">
            <a:avLst/>
          </a:prstGeom>
          <a:noFill/>
          <a:ln w="9525">
            <a:noFill/>
            <a:miter lim="800000"/>
            <a:headEnd/>
            <a:tailEnd/>
          </a:ln>
          <a:effectLst/>
        </p:spPr>
      </p:pic>
      <p:sp>
        <p:nvSpPr>
          <p:cNvPr id="3" name="ZoneTexte 2"/>
          <p:cNvSpPr txBox="1"/>
          <p:nvPr/>
        </p:nvSpPr>
        <p:spPr>
          <a:xfrm>
            <a:off x="1214382"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flot tombant</a:t>
            </a:r>
          </a:p>
        </p:txBody>
      </p:sp>
      <p:sp>
        <p:nvSpPr>
          <p:cNvPr id="5" name="ZoneTexte 4"/>
          <p:cNvSpPr txBox="1"/>
          <p:nvPr/>
        </p:nvSpPr>
        <p:spPr>
          <a:xfrm>
            <a:off x="3857620" y="1285860"/>
            <a:ext cx="5143536" cy="5016758"/>
          </a:xfrm>
          <a:prstGeom prst="rect">
            <a:avLst/>
          </a:prstGeom>
          <a:noFill/>
        </p:spPr>
        <p:txBody>
          <a:bodyPr wrap="square" rtlCol="0">
            <a:spAutoFit/>
          </a:bodyPr>
          <a:lstStyle/>
          <a:p>
            <a:pPr>
              <a:lnSpc>
                <a:spcPct val="200000"/>
              </a:lnSpc>
              <a:buFont typeface="Arial" pitchFamily="34" charset="0"/>
              <a:buChar char="•"/>
            </a:pPr>
            <a:r>
              <a:rPr lang="fr-FR" sz="2000" dirty="0" smtClean="0"/>
              <a:t> Couche fine de produit, tube non plein</a:t>
            </a:r>
          </a:p>
          <a:p>
            <a:pPr>
              <a:lnSpc>
                <a:spcPct val="200000"/>
              </a:lnSpc>
              <a:buFont typeface="Arial" pitchFamily="34" charset="0"/>
              <a:buChar char="•"/>
            </a:pPr>
            <a:r>
              <a:rPr lang="fr-FR" sz="2000" dirty="0" smtClean="0"/>
              <a:t> Ecoulement gravitaire, vitesse non maitrisée</a:t>
            </a:r>
          </a:p>
          <a:p>
            <a:pPr>
              <a:lnSpc>
                <a:spcPct val="200000"/>
              </a:lnSpc>
              <a:buFont typeface="Arial" pitchFamily="34" charset="0"/>
              <a:buChar char="•"/>
            </a:pPr>
            <a:r>
              <a:rPr lang="fr-FR" sz="2000" dirty="0" smtClean="0"/>
              <a:t> Ebullition dans le tube</a:t>
            </a:r>
          </a:p>
          <a:p>
            <a:pPr>
              <a:lnSpc>
                <a:spcPct val="200000"/>
              </a:lnSpc>
              <a:buFont typeface="Arial" pitchFamily="34" charset="0"/>
              <a:buChar char="•"/>
            </a:pPr>
            <a:r>
              <a:rPr lang="fr-FR" sz="2000" dirty="0" smtClean="0"/>
              <a:t> </a:t>
            </a:r>
            <a:r>
              <a:rPr lang="fr-FR" sz="2000" dirty="0" smtClean="0">
                <a:solidFill>
                  <a:srgbClr val="FF0000"/>
                </a:solidFill>
              </a:rPr>
              <a:t>Importance de la distribution</a:t>
            </a:r>
          </a:p>
          <a:p>
            <a:pPr>
              <a:lnSpc>
                <a:spcPct val="200000"/>
              </a:lnSpc>
              <a:buFont typeface="Arial" pitchFamily="34" charset="0"/>
              <a:buChar char="•"/>
            </a:pPr>
            <a:r>
              <a:rPr lang="fr-FR" sz="2000" dirty="0" smtClean="0"/>
              <a:t> Notion de mouillage / Passes</a:t>
            </a:r>
          </a:p>
          <a:p>
            <a:pPr>
              <a:lnSpc>
                <a:spcPct val="200000"/>
              </a:lnSpc>
              <a:buFont typeface="Arial" pitchFamily="34" charset="0"/>
              <a:buChar char="•"/>
            </a:pPr>
            <a:r>
              <a:rPr lang="fr-FR" sz="2000" dirty="0" smtClean="0"/>
              <a:t> Très bon coefficient de transfert</a:t>
            </a:r>
          </a:p>
          <a:p>
            <a:pPr>
              <a:lnSpc>
                <a:spcPct val="200000"/>
              </a:lnSpc>
              <a:buFont typeface="Arial" pitchFamily="34" charset="0"/>
              <a:buChar char="•"/>
            </a:pPr>
            <a:r>
              <a:rPr lang="fr-FR" sz="2000" dirty="0" smtClean="0"/>
              <a:t> Faible volume de liquide</a:t>
            </a:r>
          </a:p>
          <a:p>
            <a:pPr>
              <a:lnSpc>
                <a:spcPct val="200000"/>
              </a:lnSpc>
              <a:buFont typeface="Arial" pitchFamily="34" charset="0"/>
              <a:buChar char="•"/>
            </a:pPr>
            <a:r>
              <a:rPr lang="fr-FR" sz="2000" dirty="0" smtClean="0"/>
              <a:t> Séparateur de buées séparé ou intégré</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4382"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flot tombant</a:t>
            </a:r>
          </a:p>
        </p:txBody>
      </p:sp>
      <p:pic>
        <p:nvPicPr>
          <p:cNvPr id="17410" name="Picture 2"/>
          <p:cNvPicPr>
            <a:picLocks noChangeAspect="1" noChangeArrowheads="1"/>
          </p:cNvPicPr>
          <p:nvPr/>
        </p:nvPicPr>
        <p:blipFill>
          <a:blip r:embed="rId2"/>
          <a:srcRect l="32813" t="30208" r="36718" b="9375"/>
          <a:stretch>
            <a:fillRect/>
          </a:stretch>
        </p:blipFill>
        <p:spPr bwMode="auto">
          <a:xfrm>
            <a:off x="2039646" y="1643050"/>
            <a:ext cx="4675494" cy="5214974"/>
          </a:xfrm>
          <a:prstGeom prst="rect">
            <a:avLst/>
          </a:prstGeom>
          <a:noFill/>
          <a:ln w="9525">
            <a:noFill/>
            <a:miter lim="800000"/>
            <a:headEnd/>
            <a:tailEnd/>
          </a:ln>
          <a:effectLst/>
        </p:spPr>
      </p:pic>
      <p:sp>
        <p:nvSpPr>
          <p:cNvPr id="4" name="ZoneTexte 3"/>
          <p:cNvSpPr txBox="1"/>
          <p:nvPr/>
        </p:nvSpPr>
        <p:spPr>
          <a:xfrm>
            <a:off x="1071538" y="1142984"/>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Symbolisation d’un tube d’évaporation :</a:t>
            </a:r>
            <a:endParaRPr lang="fr-FR"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ésultat de recherche d'images pour &quot;evaporateur à flot tombant&quot;">
            <a:hlinkClick r:id="rId2"/>
          </p:cNvPr>
          <p:cNvPicPr>
            <a:picLocks noChangeAspect="1" noChangeArrowheads="1"/>
          </p:cNvPicPr>
          <p:nvPr/>
        </p:nvPicPr>
        <p:blipFill>
          <a:blip r:embed="rId3"/>
          <a:srcRect/>
          <a:stretch>
            <a:fillRect/>
          </a:stretch>
        </p:blipFill>
        <p:spPr bwMode="auto">
          <a:xfrm>
            <a:off x="1571604" y="1714468"/>
            <a:ext cx="6000792" cy="4500594"/>
          </a:xfrm>
          <a:prstGeom prst="rect">
            <a:avLst/>
          </a:prstGeom>
          <a:noFill/>
        </p:spPr>
      </p:pic>
      <p:sp>
        <p:nvSpPr>
          <p:cNvPr id="3" name="ZoneTexte 2"/>
          <p:cNvSpPr txBox="1"/>
          <p:nvPr/>
        </p:nvSpPr>
        <p:spPr>
          <a:xfrm>
            <a:off x="1214382"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flot tombant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4382" y="7141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circulation forcée</a:t>
            </a:r>
          </a:p>
        </p:txBody>
      </p:sp>
      <p:sp>
        <p:nvSpPr>
          <p:cNvPr id="5" name="ZoneTexte 4"/>
          <p:cNvSpPr txBox="1"/>
          <p:nvPr/>
        </p:nvSpPr>
        <p:spPr>
          <a:xfrm>
            <a:off x="1071538" y="1571612"/>
            <a:ext cx="7358114" cy="4420890"/>
          </a:xfrm>
          <a:prstGeom prst="rect">
            <a:avLst/>
          </a:prstGeom>
          <a:noFill/>
        </p:spPr>
        <p:txBody>
          <a:bodyPr wrap="square" rtlCol="0">
            <a:spAutoFit/>
          </a:bodyPr>
          <a:lstStyle/>
          <a:p>
            <a:pPr>
              <a:lnSpc>
                <a:spcPct val="200000"/>
              </a:lnSpc>
              <a:buFont typeface="Arial" pitchFamily="34" charset="0"/>
              <a:buChar char="•"/>
            </a:pPr>
            <a:r>
              <a:rPr lang="fr-FR" sz="2400" dirty="0" smtClean="0"/>
              <a:t> Largement utilisé en chimie</a:t>
            </a:r>
          </a:p>
          <a:p>
            <a:pPr>
              <a:lnSpc>
                <a:spcPct val="200000"/>
              </a:lnSpc>
              <a:buFont typeface="Arial" pitchFamily="34" charset="0"/>
              <a:buChar char="•"/>
            </a:pPr>
            <a:r>
              <a:rPr lang="fr-FR" sz="2400" dirty="0" smtClean="0"/>
              <a:t> Hautes viscosités</a:t>
            </a:r>
          </a:p>
          <a:p>
            <a:pPr>
              <a:lnSpc>
                <a:spcPct val="200000"/>
              </a:lnSpc>
              <a:buFont typeface="Arial" pitchFamily="34" charset="0"/>
              <a:buChar char="•"/>
            </a:pPr>
            <a:r>
              <a:rPr lang="fr-FR" sz="2400" dirty="0" smtClean="0"/>
              <a:t> Adapté aux produits </a:t>
            </a:r>
            <a:r>
              <a:rPr lang="fr-FR" sz="2400" dirty="0" err="1" smtClean="0"/>
              <a:t>encrassants</a:t>
            </a:r>
            <a:endParaRPr lang="fr-FR" sz="2400" dirty="0" smtClean="0"/>
          </a:p>
          <a:p>
            <a:pPr>
              <a:lnSpc>
                <a:spcPct val="200000"/>
              </a:lnSpc>
              <a:buFont typeface="Arial" pitchFamily="34" charset="0"/>
              <a:buChar char="•"/>
            </a:pPr>
            <a:r>
              <a:rPr lang="fr-FR" sz="2400" dirty="0" smtClean="0"/>
              <a:t> Temps de séjour élevé</a:t>
            </a:r>
          </a:p>
          <a:p>
            <a:pPr>
              <a:lnSpc>
                <a:spcPct val="200000"/>
              </a:lnSpc>
              <a:buFont typeface="Arial" pitchFamily="34" charset="0"/>
              <a:buChar char="•"/>
            </a:pPr>
            <a:r>
              <a:rPr lang="fr-FR" sz="2400" dirty="0" smtClean="0"/>
              <a:t> Grandes capacités, 250 tonnes / heure</a:t>
            </a:r>
          </a:p>
          <a:p>
            <a:pPr>
              <a:lnSpc>
                <a:spcPct val="200000"/>
              </a:lnSpc>
              <a:buFont typeface="Arial" pitchFamily="34" charset="0"/>
              <a:buChar char="•"/>
            </a:pPr>
            <a:r>
              <a:rPr lang="fr-FR" sz="2400" dirty="0" smtClean="0"/>
              <a:t> Couteux en pompage</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associée">
            <a:hlinkClick r:id="rId2"/>
          </p:cNvPr>
          <p:cNvPicPr>
            <a:picLocks noChangeAspect="1" noChangeArrowheads="1"/>
          </p:cNvPicPr>
          <p:nvPr/>
        </p:nvPicPr>
        <p:blipFill>
          <a:blip r:embed="rId3"/>
          <a:srcRect l="17813" r="16562"/>
          <a:stretch>
            <a:fillRect/>
          </a:stretch>
        </p:blipFill>
        <p:spPr bwMode="auto">
          <a:xfrm>
            <a:off x="285720" y="1214422"/>
            <a:ext cx="3429024" cy="2939143"/>
          </a:xfrm>
          <a:prstGeom prst="rect">
            <a:avLst/>
          </a:prstGeom>
          <a:noFill/>
        </p:spPr>
      </p:pic>
      <p:sp>
        <p:nvSpPr>
          <p:cNvPr id="3" name="ZoneTexte 2"/>
          <p:cNvSpPr txBox="1"/>
          <p:nvPr/>
        </p:nvSpPr>
        <p:spPr>
          <a:xfrm>
            <a:off x="1214382" y="7141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5. Evaporateur à circulation forcée</a:t>
            </a:r>
          </a:p>
        </p:txBody>
      </p:sp>
      <p:sp>
        <p:nvSpPr>
          <p:cNvPr id="5" name="ZoneTexte 4"/>
          <p:cNvSpPr txBox="1"/>
          <p:nvPr/>
        </p:nvSpPr>
        <p:spPr>
          <a:xfrm>
            <a:off x="4572000" y="1000108"/>
            <a:ext cx="4572000" cy="2814617"/>
          </a:xfrm>
          <a:prstGeom prst="rect">
            <a:avLst/>
          </a:prstGeom>
          <a:noFill/>
        </p:spPr>
        <p:txBody>
          <a:bodyPr wrap="square" rtlCol="0">
            <a:spAutoFit/>
          </a:bodyPr>
          <a:lstStyle/>
          <a:p>
            <a:pPr>
              <a:lnSpc>
                <a:spcPct val="150000"/>
              </a:lnSpc>
              <a:buFont typeface="Arial" pitchFamily="34" charset="0"/>
              <a:buChar char="•"/>
            </a:pPr>
            <a:r>
              <a:rPr lang="fr-FR" sz="2000" dirty="0" smtClean="0"/>
              <a:t> Réchauffage sans ébullition</a:t>
            </a:r>
          </a:p>
          <a:p>
            <a:pPr>
              <a:lnSpc>
                <a:spcPct val="150000"/>
              </a:lnSpc>
              <a:buFont typeface="Arial" pitchFamily="34" charset="0"/>
              <a:buChar char="•"/>
            </a:pPr>
            <a:r>
              <a:rPr lang="fr-FR" sz="2000" dirty="0" smtClean="0"/>
              <a:t> Tubes pleins</a:t>
            </a:r>
          </a:p>
          <a:p>
            <a:pPr>
              <a:lnSpc>
                <a:spcPct val="150000"/>
              </a:lnSpc>
              <a:buFont typeface="Arial" pitchFamily="34" charset="0"/>
              <a:buChar char="•"/>
            </a:pPr>
            <a:r>
              <a:rPr lang="fr-FR" sz="2000" dirty="0" smtClean="0"/>
              <a:t> Vitesse imposée dans les tubes</a:t>
            </a:r>
          </a:p>
          <a:p>
            <a:pPr>
              <a:lnSpc>
                <a:spcPct val="150000"/>
              </a:lnSpc>
              <a:buFont typeface="Arial" pitchFamily="34" charset="0"/>
              <a:buChar char="•"/>
            </a:pPr>
            <a:r>
              <a:rPr lang="fr-FR" sz="2000" dirty="0" smtClean="0"/>
              <a:t> Importance du pompage</a:t>
            </a:r>
          </a:p>
          <a:p>
            <a:pPr>
              <a:lnSpc>
                <a:spcPct val="150000"/>
              </a:lnSpc>
              <a:buFont typeface="Arial" pitchFamily="34" charset="0"/>
              <a:buChar char="•"/>
            </a:pPr>
            <a:r>
              <a:rPr lang="fr-FR" sz="2000" dirty="0" smtClean="0"/>
              <a:t> Bon coefficient de transfert</a:t>
            </a:r>
          </a:p>
          <a:p>
            <a:pPr>
              <a:lnSpc>
                <a:spcPct val="150000"/>
              </a:lnSpc>
              <a:buFont typeface="Arial" pitchFamily="34" charset="0"/>
              <a:buChar char="•"/>
            </a:pPr>
            <a:r>
              <a:rPr lang="fr-FR" sz="2000" dirty="0" smtClean="0"/>
              <a:t> Echangeur horizontal ou    vertical</a:t>
            </a:r>
            <a:endParaRPr lang="fr-FR" sz="2000" dirty="0"/>
          </a:p>
        </p:txBody>
      </p:sp>
      <p:pic>
        <p:nvPicPr>
          <p:cNvPr id="57346" name="Picture 2"/>
          <p:cNvPicPr>
            <a:picLocks noChangeAspect="1" noChangeArrowheads="1"/>
          </p:cNvPicPr>
          <p:nvPr/>
        </p:nvPicPr>
        <p:blipFill>
          <a:blip r:embed="rId4"/>
          <a:srcRect l="26953" t="25000" r="37305" b="34375"/>
          <a:stretch>
            <a:fillRect/>
          </a:stretch>
        </p:blipFill>
        <p:spPr bwMode="auto">
          <a:xfrm>
            <a:off x="2093651" y="3786191"/>
            <a:ext cx="4692927" cy="3000396"/>
          </a:xfrm>
          <a:prstGeom prst="rect">
            <a:avLst/>
          </a:prstGeom>
          <a:noFill/>
          <a:ln w="9525">
            <a:solidFill>
              <a:srgbClr val="00B0F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00166" y="500042"/>
            <a:ext cx="8286808"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
        <p:nvSpPr>
          <p:cNvPr id="3" name="ZoneTexte 2"/>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dirty="0">
                <a:solidFill>
                  <a:schemeClr val="bg1">
                    <a:lumMod val="50000"/>
                  </a:schemeClr>
                </a:solidFill>
              </a:rPr>
              <a:t>Définitions – grandeurs physiques</a:t>
            </a:r>
          </a:p>
          <a:p>
            <a:pPr marL="342900" indent="-342900">
              <a:lnSpc>
                <a:spcPct val="150000"/>
              </a:lnSpc>
              <a:buAutoNum type="arabicPeriod"/>
            </a:pPr>
            <a:r>
              <a:rPr lang="fr-FR" sz="2000" dirty="0" smtClean="0">
                <a:solidFill>
                  <a:schemeClr val="bg1">
                    <a:lumMod val="50000"/>
                  </a:schemeClr>
                </a:solidFill>
              </a:rPr>
              <a:t>Chaleur échangée – coefficient d’échange</a:t>
            </a:r>
          </a:p>
          <a:p>
            <a:pPr marL="342900" indent="-342900">
              <a:lnSpc>
                <a:spcPct val="150000"/>
              </a:lnSpc>
              <a:buAutoNum type="arabicPeriod"/>
            </a:pPr>
            <a:r>
              <a:rPr lang="fr-FR" sz="2000" dirty="0" smtClean="0">
                <a:solidFill>
                  <a:schemeClr val="bg1">
                    <a:lumMod val="50000"/>
                  </a:schemeClr>
                </a:solidFill>
              </a:rPr>
              <a:t>Bilan</a:t>
            </a:r>
          </a:p>
          <a:p>
            <a:pPr marL="342900" indent="-342900">
              <a:lnSpc>
                <a:spcPct val="150000"/>
              </a:lnSpc>
              <a:buAutoNum type="arabicPeriod"/>
            </a:pPr>
            <a:r>
              <a:rPr lang="fr-FR" sz="2000" dirty="0" smtClean="0">
                <a:solidFill>
                  <a:schemeClr val="bg1">
                    <a:lumMod val="50000"/>
                  </a:schemeClr>
                </a:solidFill>
              </a:rPr>
              <a:t>Types d’évaporateurs</a:t>
            </a:r>
          </a:p>
          <a:p>
            <a:pPr marL="342900" indent="-342900">
              <a:lnSpc>
                <a:spcPct val="150000"/>
              </a:lnSpc>
              <a:buAutoNum type="arabicPeriod"/>
            </a:pPr>
            <a:r>
              <a:rPr lang="fr-FR" sz="2000" b="1" dirty="0" smtClean="0"/>
              <a:t>Un corps et un effet d’évaporation</a:t>
            </a:r>
          </a:p>
          <a:p>
            <a:pPr marL="342900" indent="-342900">
              <a:lnSpc>
                <a:spcPct val="150000"/>
              </a:lnSpc>
              <a:buAutoNum type="arabicPeriod"/>
            </a:pPr>
            <a:r>
              <a:rPr lang="fr-FR" sz="2000" dirty="0" smtClean="0">
                <a:solidFill>
                  <a:schemeClr val="bg1">
                    <a:lumMod val="50000"/>
                  </a:schemeClr>
                </a:solidFill>
              </a:rPr>
              <a:t>Configurations – schémas </a:t>
            </a:r>
          </a:p>
          <a:p>
            <a:pPr marL="800100" lvl="1" indent="-342900">
              <a:lnSpc>
                <a:spcPct val="150000"/>
              </a:lnSpc>
              <a:buFont typeface="Wingdings" pitchFamily="2" charset="2"/>
              <a:buChar char="ü"/>
            </a:pPr>
            <a:r>
              <a:rPr lang="fr-FR" sz="2000" dirty="0" smtClean="0">
                <a:solidFill>
                  <a:schemeClr val="bg1">
                    <a:lumMod val="50000"/>
                  </a:schemeClr>
                </a:solidFill>
              </a:rPr>
              <a:t>Évaporateurs multiples effets</a:t>
            </a:r>
          </a:p>
          <a:p>
            <a:pPr marL="800100" lvl="1" indent="-342900">
              <a:lnSpc>
                <a:spcPct val="150000"/>
              </a:lnSpc>
              <a:buFont typeface="Wingdings" pitchFamily="2" charset="2"/>
              <a:buChar char="ü"/>
            </a:pPr>
            <a:r>
              <a:rPr lang="fr-FR" sz="2000" dirty="0" smtClean="0">
                <a:solidFill>
                  <a:schemeClr val="bg1">
                    <a:lumMod val="50000"/>
                  </a:schemeClr>
                </a:solidFill>
              </a:rPr>
              <a:t>Evaporateurs à </a:t>
            </a:r>
            <a:r>
              <a:rPr lang="fr-FR" sz="2000" dirty="0" err="1" smtClean="0">
                <a:solidFill>
                  <a:schemeClr val="bg1">
                    <a:lumMod val="50000"/>
                  </a:schemeClr>
                </a:solidFill>
              </a:rPr>
              <a:t>recompression</a:t>
            </a:r>
            <a:r>
              <a:rPr lang="fr-FR" sz="2000" dirty="0" smtClean="0">
                <a:solidFill>
                  <a:schemeClr val="bg1">
                    <a:lumMod val="50000"/>
                  </a:schemeClr>
                </a:solidFill>
              </a:rPr>
              <a:t> de vapeur</a:t>
            </a:r>
          </a:p>
          <a:p>
            <a:pPr marL="342900" indent="-342900">
              <a:lnSpc>
                <a:spcPct val="150000"/>
              </a:lnSpc>
              <a:buAutoNum type="arabicPeriod"/>
            </a:pPr>
            <a:r>
              <a:rPr lang="fr-FR" sz="2000" dirty="0" smtClean="0">
                <a:solidFill>
                  <a:schemeClr val="bg1">
                    <a:lumMod val="50000"/>
                  </a:schemeClr>
                </a:solidFill>
              </a:rPr>
              <a:t>Equipements annexes</a:t>
            </a:r>
          </a:p>
          <a:p>
            <a:pPr marL="342900" indent="-342900">
              <a:lnSpc>
                <a:spcPct val="150000"/>
              </a:lnSpc>
              <a:buAutoNum type="arabicPeriod"/>
            </a:pPr>
            <a:r>
              <a:rPr lang="fr-FR" sz="2000" dirty="0" smtClean="0">
                <a:solidFill>
                  <a:schemeClr val="bg1">
                    <a:lumMod val="50000"/>
                  </a:schemeClr>
                </a:solidFill>
              </a:rPr>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4382" y="7141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6. Un corps et un effet d’évaporation</a:t>
            </a:r>
          </a:p>
        </p:txBody>
      </p:sp>
      <p:pic>
        <p:nvPicPr>
          <p:cNvPr id="79874" name="Picture 2"/>
          <p:cNvPicPr>
            <a:picLocks noChangeAspect="1" noChangeArrowheads="1"/>
          </p:cNvPicPr>
          <p:nvPr/>
        </p:nvPicPr>
        <p:blipFill>
          <a:blip r:embed="rId2"/>
          <a:srcRect l="28125" t="23958" r="45508" b="22917"/>
          <a:stretch>
            <a:fillRect/>
          </a:stretch>
        </p:blipFill>
        <p:spPr bwMode="auto">
          <a:xfrm>
            <a:off x="2071669" y="1357298"/>
            <a:ext cx="4790527" cy="5429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500166" y="500042"/>
            <a:ext cx="8286808"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
        <p:nvSpPr>
          <p:cNvPr id="6" name="ZoneTexte 5"/>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b="1" dirty="0" smtClean="0"/>
              <a:t>Définitions – grandeurs physiques</a:t>
            </a:r>
          </a:p>
          <a:p>
            <a:pPr marL="342900" indent="-342900">
              <a:lnSpc>
                <a:spcPct val="150000"/>
              </a:lnSpc>
              <a:buAutoNum type="arabicPeriod"/>
            </a:pPr>
            <a:r>
              <a:rPr lang="fr-FR" sz="2000" dirty="0" smtClean="0">
                <a:solidFill>
                  <a:schemeClr val="bg1">
                    <a:lumMod val="50000"/>
                  </a:schemeClr>
                </a:solidFill>
              </a:rPr>
              <a:t>Chaleur échangée – coefficient d’échange</a:t>
            </a:r>
          </a:p>
          <a:p>
            <a:pPr marL="342900" indent="-342900">
              <a:lnSpc>
                <a:spcPct val="150000"/>
              </a:lnSpc>
              <a:buAutoNum type="arabicPeriod"/>
            </a:pPr>
            <a:r>
              <a:rPr lang="fr-FR" sz="2000" dirty="0" smtClean="0">
                <a:solidFill>
                  <a:schemeClr val="bg1">
                    <a:lumMod val="50000"/>
                  </a:schemeClr>
                </a:solidFill>
              </a:rPr>
              <a:t>Bilan</a:t>
            </a:r>
          </a:p>
          <a:p>
            <a:pPr marL="342900" indent="-342900">
              <a:lnSpc>
                <a:spcPct val="150000"/>
              </a:lnSpc>
              <a:buAutoNum type="arabicPeriod"/>
            </a:pPr>
            <a:r>
              <a:rPr lang="fr-FR" sz="2000" dirty="0" smtClean="0">
                <a:solidFill>
                  <a:schemeClr val="bg1">
                    <a:lumMod val="50000"/>
                  </a:schemeClr>
                </a:solidFill>
              </a:rPr>
              <a:t>Types d’évaporateurs</a:t>
            </a:r>
          </a:p>
          <a:p>
            <a:pPr marL="342900" indent="-342900">
              <a:lnSpc>
                <a:spcPct val="150000"/>
              </a:lnSpc>
              <a:buAutoNum type="arabicPeriod"/>
            </a:pPr>
            <a:r>
              <a:rPr lang="fr-FR" sz="2000" dirty="0" smtClean="0">
                <a:solidFill>
                  <a:schemeClr val="bg1">
                    <a:lumMod val="50000"/>
                  </a:schemeClr>
                </a:solidFill>
              </a:rPr>
              <a:t>Un corps et un effet d’évaporation</a:t>
            </a:r>
          </a:p>
          <a:p>
            <a:pPr marL="342900" indent="-342900">
              <a:lnSpc>
                <a:spcPct val="150000"/>
              </a:lnSpc>
              <a:buAutoNum type="arabicPeriod"/>
            </a:pPr>
            <a:r>
              <a:rPr lang="fr-FR" sz="2000" dirty="0" smtClean="0">
                <a:solidFill>
                  <a:schemeClr val="bg1">
                    <a:lumMod val="50000"/>
                  </a:schemeClr>
                </a:solidFill>
              </a:rPr>
              <a:t>Configurations – schémas </a:t>
            </a:r>
          </a:p>
          <a:p>
            <a:pPr marL="800100" lvl="1" indent="-342900">
              <a:lnSpc>
                <a:spcPct val="150000"/>
              </a:lnSpc>
              <a:buFont typeface="Wingdings" pitchFamily="2" charset="2"/>
              <a:buChar char="ü"/>
            </a:pPr>
            <a:r>
              <a:rPr lang="fr-FR" sz="2000" dirty="0" smtClean="0">
                <a:solidFill>
                  <a:schemeClr val="bg1">
                    <a:lumMod val="50000"/>
                  </a:schemeClr>
                </a:solidFill>
              </a:rPr>
              <a:t>Évaporateurs multiples effets</a:t>
            </a:r>
          </a:p>
          <a:p>
            <a:pPr marL="800100" lvl="1" indent="-342900">
              <a:lnSpc>
                <a:spcPct val="150000"/>
              </a:lnSpc>
              <a:buFont typeface="Wingdings" pitchFamily="2" charset="2"/>
              <a:buChar char="ü"/>
            </a:pPr>
            <a:r>
              <a:rPr lang="fr-FR" sz="2000" dirty="0" smtClean="0">
                <a:solidFill>
                  <a:schemeClr val="bg1">
                    <a:lumMod val="50000"/>
                  </a:schemeClr>
                </a:solidFill>
              </a:rPr>
              <a:t>Evaporateurs à </a:t>
            </a:r>
            <a:r>
              <a:rPr lang="fr-FR" sz="2000" dirty="0" err="1" smtClean="0">
                <a:solidFill>
                  <a:schemeClr val="bg1">
                    <a:lumMod val="50000"/>
                  </a:schemeClr>
                </a:solidFill>
              </a:rPr>
              <a:t>recompression</a:t>
            </a:r>
            <a:r>
              <a:rPr lang="fr-FR" sz="2000" dirty="0" smtClean="0">
                <a:solidFill>
                  <a:schemeClr val="bg1">
                    <a:lumMod val="50000"/>
                  </a:schemeClr>
                </a:solidFill>
              </a:rPr>
              <a:t> de vapeur</a:t>
            </a:r>
          </a:p>
          <a:p>
            <a:pPr marL="342900" indent="-342900">
              <a:lnSpc>
                <a:spcPct val="150000"/>
              </a:lnSpc>
              <a:buAutoNum type="arabicPeriod"/>
            </a:pPr>
            <a:r>
              <a:rPr lang="fr-FR" sz="2000" dirty="0" smtClean="0">
                <a:solidFill>
                  <a:schemeClr val="bg1">
                    <a:lumMod val="50000"/>
                  </a:schemeClr>
                </a:solidFill>
              </a:rPr>
              <a:t>Equipements annexes</a:t>
            </a:r>
          </a:p>
          <a:p>
            <a:pPr marL="342900" indent="-342900">
              <a:lnSpc>
                <a:spcPct val="150000"/>
              </a:lnSpc>
              <a:buAutoNum type="arabicPeriod"/>
            </a:pPr>
            <a:r>
              <a:rPr lang="fr-FR" sz="2000" dirty="0" smtClean="0">
                <a:solidFill>
                  <a:schemeClr val="bg1">
                    <a:lumMod val="50000"/>
                  </a:schemeClr>
                </a:solidFill>
              </a:rPr>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4382" y="7141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6. Un corps et un effet d’évaporation</a:t>
            </a:r>
          </a:p>
        </p:txBody>
      </p:sp>
      <p:pic>
        <p:nvPicPr>
          <p:cNvPr id="58370" name="Picture 2"/>
          <p:cNvPicPr>
            <a:picLocks noChangeAspect="1" noChangeArrowheads="1"/>
          </p:cNvPicPr>
          <p:nvPr/>
        </p:nvPicPr>
        <p:blipFill>
          <a:blip r:embed="rId2">
            <a:lum bright="-10000"/>
          </a:blip>
          <a:srcRect l="14648" t="17708" r="27930" b="14583"/>
          <a:stretch>
            <a:fillRect/>
          </a:stretch>
        </p:blipFill>
        <p:spPr bwMode="auto">
          <a:xfrm>
            <a:off x="500034" y="1000108"/>
            <a:ext cx="8293402" cy="5500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7258" y="7141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6. Un corps d’évaporation</a:t>
            </a:r>
          </a:p>
        </p:txBody>
      </p:sp>
      <p:sp>
        <p:nvSpPr>
          <p:cNvPr id="3" name="ZoneTexte 2"/>
          <p:cNvSpPr txBox="1"/>
          <p:nvPr/>
        </p:nvSpPr>
        <p:spPr>
          <a:xfrm>
            <a:off x="1071538" y="128586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Symbolisation schématique d’un effet :</a:t>
            </a:r>
            <a:endParaRPr lang="fr-FR" sz="2400" dirty="0">
              <a:effectLst>
                <a:outerShdw blurRad="38100" dist="38100" dir="2700000" algn="tl">
                  <a:srgbClr val="000000">
                    <a:alpha val="43137"/>
                  </a:srgbClr>
                </a:outerShdw>
              </a:effectLst>
            </a:endParaRPr>
          </a:p>
        </p:txBody>
      </p:sp>
      <p:pic>
        <p:nvPicPr>
          <p:cNvPr id="59394" name="Picture 2"/>
          <p:cNvPicPr>
            <a:picLocks noChangeAspect="1" noChangeArrowheads="1"/>
          </p:cNvPicPr>
          <p:nvPr/>
        </p:nvPicPr>
        <p:blipFill>
          <a:blip r:embed="rId2">
            <a:lum bright="-10000"/>
          </a:blip>
          <a:srcRect l="16992" t="33333" r="29687" b="13541"/>
          <a:stretch>
            <a:fillRect/>
          </a:stretch>
        </p:blipFill>
        <p:spPr bwMode="auto">
          <a:xfrm>
            <a:off x="785786" y="2071678"/>
            <a:ext cx="8030472"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dirty="0">
                <a:solidFill>
                  <a:schemeClr val="bg1">
                    <a:lumMod val="50000"/>
                  </a:schemeClr>
                </a:solidFill>
              </a:rPr>
              <a:t>Définitions – grandeurs physiques</a:t>
            </a:r>
          </a:p>
          <a:p>
            <a:pPr marL="342900" indent="-342900">
              <a:lnSpc>
                <a:spcPct val="150000"/>
              </a:lnSpc>
              <a:buAutoNum type="arabicPeriod"/>
            </a:pPr>
            <a:r>
              <a:rPr lang="fr-FR" sz="2000" dirty="0" smtClean="0">
                <a:solidFill>
                  <a:schemeClr val="bg1">
                    <a:lumMod val="50000"/>
                  </a:schemeClr>
                </a:solidFill>
              </a:rPr>
              <a:t>Chaleur échangée – coefficient d’échange</a:t>
            </a:r>
          </a:p>
          <a:p>
            <a:pPr marL="342900" indent="-342900">
              <a:lnSpc>
                <a:spcPct val="150000"/>
              </a:lnSpc>
              <a:buAutoNum type="arabicPeriod"/>
            </a:pPr>
            <a:r>
              <a:rPr lang="fr-FR" sz="2000" dirty="0" smtClean="0">
                <a:solidFill>
                  <a:schemeClr val="bg1">
                    <a:lumMod val="50000"/>
                  </a:schemeClr>
                </a:solidFill>
              </a:rPr>
              <a:t>Bilan</a:t>
            </a:r>
          </a:p>
          <a:p>
            <a:pPr marL="342900" indent="-342900">
              <a:lnSpc>
                <a:spcPct val="150000"/>
              </a:lnSpc>
              <a:buAutoNum type="arabicPeriod"/>
            </a:pPr>
            <a:r>
              <a:rPr lang="fr-FR" sz="2000" dirty="0" smtClean="0">
                <a:solidFill>
                  <a:schemeClr val="bg1">
                    <a:lumMod val="50000"/>
                  </a:schemeClr>
                </a:solidFill>
              </a:rPr>
              <a:t>Types d’évaporateurs</a:t>
            </a:r>
          </a:p>
          <a:p>
            <a:pPr marL="342900" indent="-342900">
              <a:lnSpc>
                <a:spcPct val="150000"/>
              </a:lnSpc>
              <a:buAutoNum type="arabicPeriod"/>
            </a:pPr>
            <a:r>
              <a:rPr lang="fr-FR" sz="2000" dirty="0" smtClean="0">
                <a:solidFill>
                  <a:schemeClr val="bg1">
                    <a:lumMod val="50000"/>
                  </a:schemeClr>
                </a:solidFill>
              </a:rPr>
              <a:t>Un corps et un effet d’évaporation</a:t>
            </a:r>
          </a:p>
          <a:p>
            <a:pPr marL="342900" indent="-342900">
              <a:lnSpc>
                <a:spcPct val="150000"/>
              </a:lnSpc>
              <a:buAutoNum type="arabicPeriod"/>
            </a:pPr>
            <a:r>
              <a:rPr lang="fr-FR" sz="2000" b="1" dirty="0" smtClean="0"/>
              <a:t>Configurations – schémas </a:t>
            </a:r>
          </a:p>
          <a:p>
            <a:pPr marL="800100" lvl="1" indent="-342900">
              <a:lnSpc>
                <a:spcPct val="150000"/>
              </a:lnSpc>
              <a:buFont typeface="Wingdings" pitchFamily="2" charset="2"/>
              <a:buChar char="ü"/>
            </a:pPr>
            <a:r>
              <a:rPr lang="fr-FR" sz="2000" b="1" dirty="0" smtClean="0"/>
              <a:t>Évaporateurs multiples effets</a:t>
            </a:r>
          </a:p>
          <a:p>
            <a:pPr marL="800100" lvl="1" indent="-342900">
              <a:lnSpc>
                <a:spcPct val="150000"/>
              </a:lnSpc>
              <a:buFont typeface="Wingdings" pitchFamily="2" charset="2"/>
              <a:buChar char="ü"/>
            </a:pPr>
            <a:r>
              <a:rPr lang="fr-FR" sz="2000" b="1" dirty="0" smtClean="0"/>
              <a:t>Evaporateurs à </a:t>
            </a:r>
            <a:r>
              <a:rPr lang="fr-FR" sz="2000" b="1" dirty="0" err="1" smtClean="0"/>
              <a:t>recompression</a:t>
            </a:r>
            <a:r>
              <a:rPr lang="fr-FR" sz="2000" b="1" dirty="0" smtClean="0"/>
              <a:t> de vapeur</a:t>
            </a:r>
          </a:p>
          <a:p>
            <a:pPr marL="342900" indent="-342900">
              <a:lnSpc>
                <a:spcPct val="150000"/>
              </a:lnSpc>
              <a:buAutoNum type="arabicPeriod"/>
            </a:pPr>
            <a:r>
              <a:rPr lang="fr-FR" sz="2000" dirty="0" smtClean="0">
                <a:solidFill>
                  <a:schemeClr val="bg1">
                    <a:lumMod val="50000"/>
                  </a:schemeClr>
                </a:solidFill>
              </a:rPr>
              <a:t>Equipements annexes</a:t>
            </a:r>
          </a:p>
          <a:p>
            <a:pPr marL="342900" indent="-342900">
              <a:lnSpc>
                <a:spcPct val="150000"/>
              </a:lnSpc>
              <a:buAutoNum type="arabicPeriod"/>
            </a:pPr>
            <a:r>
              <a:rPr lang="fr-FR" sz="2000" dirty="0" smtClean="0">
                <a:solidFill>
                  <a:schemeClr val="bg1">
                    <a:lumMod val="50000"/>
                  </a:schemeClr>
                </a:solidFill>
              </a:rPr>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
        <p:nvSpPr>
          <p:cNvPr id="3" name="ZoneTexte 2"/>
          <p:cNvSpPr txBox="1"/>
          <p:nvPr/>
        </p:nvSpPr>
        <p:spPr>
          <a:xfrm>
            <a:off x="1500166" y="500042"/>
            <a:ext cx="8286808"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785786" y="1929768"/>
            <a:ext cx="7786742" cy="4785380"/>
            <a:chOff x="0" y="0"/>
            <a:chExt cx="6972300" cy="3855720"/>
          </a:xfrm>
        </p:grpSpPr>
        <p:pic>
          <p:nvPicPr>
            <p:cNvPr id="4" name="Picture 2"/>
            <p:cNvPicPr>
              <a:picLocks noChangeAspect="1" noChangeArrowheads="1"/>
            </p:cNvPicPr>
            <p:nvPr/>
          </p:nvPicPr>
          <p:blipFill>
            <a:blip r:embed="rId2">
              <a:lum bright="-10000"/>
            </a:blip>
            <a:srcRect l="15820" t="38542" r="27929" b="6569"/>
            <a:stretch>
              <a:fillRect/>
            </a:stretch>
          </p:blipFill>
          <p:spPr bwMode="auto">
            <a:xfrm>
              <a:off x="38100" y="0"/>
              <a:ext cx="6858048" cy="3764280"/>
            </a:xfrm>
            <a:prstGeom prst="rect">
              <a:avLst/>
            </a:prstGeom>
            <a:noFill/>
            <a:ln w="9525">
              <a:noFill/>
              <a:miter lim="800000"/>
              <a:headEnd/>
              <a:tailEnd/>
            </a:ln>
            <a:effectLst/>
            <a:scene3d>
              <a:camera prst="orthographicFront">
                <a:rot lat="0" lon="0" rev="60000"/>
              </a:camera>
              <a:lightRig rig="threePt" dir="t"/>
            </a:scene3d>
          </p:spPr>
        </p:pic>
        <p:sp>
          <p:nvSpPr>
            <p:cNvPr id="5" name="Rectangle 4"/>
            <p:cNvSpPr/>
            <p:nvPr/>
          </p:nvSpPr>
          <p:spPr>
            <a:xfrm>
              <a:off x="0" y="3710940"/>
              <a:ext cx="697230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100"/>
            </a:p>
          </p:txBody>
        </p:sp>
      </p:grpSp>
      <p:sp>
        <p:nvSpPr>
          <p:cNvPr id="6" name="ZoneTexte 5"/>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7" name="ZoneTexte 6"/>
          <p:cNvSpPr txBox="1"/>
          <p:nvPr/>
        </p:nvSpPr>
        <p:spPr>
          <a:xfrm>
            <a:off x="1071538" y="1285860"/>
            <a:ext cx="592935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Evaporateur  double effets</a:t>
            </a:r>
            <a:endParaRPr lang="fr-FR"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7" name="ZoneTexte 6"/>
          <p:cNvSpPr txBox="1"/>
          <p:nvPr/>
        </p:nvSpPr>
        <p:spPr>
          <a:xfrm>
            <a:off x="1071538" y="1500174"/>
            <a:ext cx="7286676" cy="4339650"/>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Généralisation</a:t>
            </a:r>
          </a:p>
          <a:p>
            <a:pPr lvl="1">
              <a:lnSpc>
                <a:spcPct val="150000"/>
              </a:lnSpc>
              <a:buFont typeface="Courier New" pitchFamily="49" charset="0"/>
              <a:buChar char="o"/>
            </a:pPr>
            <a:r>
              <a:rPr lang="fr-FR" sz="2000" dirty="0" smtClean="0"/>
              <a:t> Dans un évaporateur </a:t>
            </a:r>
            <a:r>
              <a:rPr lang="fr-FR" sz="2000" dirty="0" smtClean="0">
                <a:solidFill>
                  <a:srgbClr val="FF0000"/>
                </a:solidFill>
              </a:rPr>
              <a:t>n</a:t>
            </a:r>
            <a:r>
              <a:rPr lang="fr-FR" sz="2000" dirty="0" smtClean="0"/>
              <a:t> effets, on évapore </a:t>
            </a:r>
            <a:r>
              <a:rPr lang="fr-FR" sz="2000" dirty="0" smtClean="0">
                <a:solidFill>
                  <a:srgbClr val="FF0000"/>
                </a:solidFill>
              </a:rPr>
              <a:t>n</a:t>
            </a:r>
            <a:r>
              <a:rPr lang="fr-FR" sz="2000" dirty="0" smtClean="0"/>
              <a:t> fois la quantité de vapeur utilisée</a:t>
            </a:r>
          </a:p>
          <a:p>
            <a:pPr lvl="1">
              <a:lnSpc>
                <a:spcPct val="150000"/>
              </a:lnSpc>
              <a:buFont typeface="Courier New" pitchFamily="49" charset="0"/>
              <a:buChar char="o"/>
            </a:pPr>
            <a:r>
              <a:rPr lang="fr-FR" sz="2000" dirty="0" smtClean="0"/>
              <a:t> La consommation de vapeur d’un évaporateur à </a:t>
            </a:r>
            <a:r>
              <a:rPr lang="fr-FR" sz="2000" dirty="0" smtClean="0">
                <a:solidFill>
                  <a:srgbClr val="FF0000"/>
                </a:solidFill>
              </a:rPr>
              <a:t>n</a:t>
            </a:r>
            <a:r>
              <a:rPr lang="fr-FR" sz="2000" dirty="0" smtClean="0"/>
              <a:t> effets = eau évaporée / </a:t>
            </a:r>
            <a:r>
              <a:rPr lang="fr-FR" sz="2000" dirty="0" smtClean="0">
                <a:solidFill>
                  <a:srgbClr val="FF0000"/>
                </a:solidFill>
              </a:rPr>
              <a:t>n</a:t>
            </a:r>
          </a:p>
          <a:p>
            <a:pPr lvl="1">
              <a:lnSpc>
                <a:spcPct val="150000"/>
              </a:lnSpc>
              <a:buFont typeface="Courier New" pitchFamily="49" charset="0"/>
              <a:buChar char="o"/>
            </a:pPr>
            <a:r>
              <a:rPr lang="fr-FR" sz="2000" dirty="0" smtClean="0"/>
              <a:t> Exemple : un évaporateur 6 effets, 30 tonnes / heure d’eau évaporée, consomme environ 30 / 6 = 5 t / h de vapeur</a:t>
            </a:r>
          </a:p>
          <a:p>
            <a:pPr lvl="1">
              <a:lnSpc>
                <a:spcPct val="150000"/>
              </a:lnSpc>
              <a:buFont typeface="Courier New" pitchFamily="49" charset="0"/>
              <a:buChar char="o"/>
            </a:pPr>
            <a:endParaRPr lang="fr-FR" sz="2000" dirty="0" smtClean="0"/>
          </a:p>
          <a:p>
            <a:pPr lvl="1">
              <a:lnSpc>
                <a:spcPct val="150000"/>
              </a:lnSpc>
              <a:buFont typeface="Courier New" pitchFamily="49" charset="0"/>
              <a:buChar char="o"/>
            </a:pPr>
            <a:r>
              <a:rPr lang="fr-FR" sz="2000" dirty="0" smtClean="0"/>
              <a:t> </a:t>
            </a:r>
            <a:r>
              <a:rPr lang="fr-FR" sz="2000" dirty="0" smtClean="0">
                <a:solidFill>
                  <a:srgbClr val="FF0000"/>
                </a:solidFill>
              </a:rPr>
              <a:t>Attention, ces chiffres sont simplifiés </a:t>
            </a:r>
            <a:endParaRPr lang="fr-FR"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4" name="ZoneTexte 3"/>
          <p:cNvSpPr txBox="1"/>
          <p:nvPr/>
        </p:nvSpPr>
        <p:spPr>
          <a:xfrm>
            <a:off x="1071538" y="1285860"/>
            <a:ext cx="485778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Evaporateur à thermo-compression</a:t>
            </a:r>
            <a:endParaRPr lang="fr-FR" sz="2400" dirty="0">
              <a:effectLst>
                <a:outerShdw blurRad="38100" dist="38100" dir="2700000" algn="tl">
                  <a:srgbClr val="000000">
                    <a:alpha val="43137"/>
                  </a:srgbClr>
                </a:outerShdw>
              </a:effectLst>
            </a:endParaRPr>
          </a:p>
        </p:txBody>
      </p:sp>
      <p:grpSp>
        <p:nvGrpSpPr>
          <p:cNvPr id="6" name="Groupe 5"/>
          <p:cNvGrpSpPr/>
          <p:nvPr/>
        </p:nvGrpSpPr>
        <p:grpSpPr>
          <a:xfrm>
            <a:off x="642910" y="2071678"/>
            <a:ext cx="7913132" cy="4286280"/>
            <a:chOff x="642910" y="2071678"/>
            <a:chExt cx="7913132" cy="4286280"/>
          </a:xfrm>
        </p:grpSpPr>
        <p:pic>
          <p:nvPicPr>
            <p:cNvPr id="62466" name="Picture 2"/>
            <p:cNvPicPr>
              <a:picLocks noChangeAspect="1" noChangeArrowheads="1"/>
            </p:cNvPicPr>
            <p:nvPr/>
          </p:nvPicPr>
          <p:blipFill>
            <a:blip r:embed="rId2">
              <a:lum bright="-10000"/>
            </a:blip>
            <a:srcRect l="15234" t="20833" r="28515" b="25000"/>
            <a:stretch>
              <a:fillRect/>
            </a:stretch>
          </p:blipFill>
          <p:spPr bwMode="auto">
            <a:xfrm>
              <a:off x="642910" y="2071678"/>
              <a:ext cx="7913132" cy="4286280"/>
            </a:xfrm>
            <a:prstGeom prst="rect">
              <a:avLst/>
            </a:prstGeom>
            <a:noFill/>
            <a:ln w="9525">
              <a:noFill/>
              <a:miter lim="800000"/>
              <a:headEnd/>
              <a:tailEnd/>
            </a:ln>
            <a:effectLst/>
          </p:spPr>
        </p:pic>
        <p:sp>
          <p:nvSpPr>
            <p:cNvPr id="5" name="Rectangle 4"/>
            <p:cNvSpPr/>
            <p:nvPr/>
          </p:nvSpPr>
          <p:spPr>
            <a:xfrm>
              <a:off x="1857356" y="3000372"/>
              <a:ext cx="214314"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4" name="ZoneTexte 3"/>
          <p:cNvSpPr txBox="1"/>
          <p:nvPr/>
        </p:nvSpPr>
        <p:spPr>
          <a:xfrm>
            <a:off x="1071538" y="1285860"/>
            <a:ext cx="7358114" cy="5078313"/>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Généralisation</a:t>
            </a:r>
          </a:p>
          <a:p>
            <a:pPr lvl="1">
              <a:lnSpc>
                <a:spcPct val="150000"/>
              </a:lnSpc>
              <a:buFont typeface="Wingdings" pitchFamily="2" charset="2"/>
              <a:buChar char="ü"/>
            </a:pPr>
            <a:r>
              <a:rPr lang="fr-FR" sz="2000" dirty="0" smtClean="0"/>
              <a:t> Dans un évaporateur </a:t>
            </a:r>
            <a:r>
              <a:rPr lang="fr-FR" sz="2000" dirty="0" smtClean="0">
                <a:solidFill>
                  <a:srgbClr val="FF0000"/>
                </a:solidFill>
              </a:rPr>
              <a:t>n</a:t>
            </a:r>
            <a:r>
              <a:rPr lang="fr-FR" sz="2000" dirty="0" smtClean="0"/>
              <a:t> effets à thermo-compression, on évapore environ </a:t>
            </a:r>
            <a:r>
              <a:rPr lang="fr-FR" sz="2000" dirty="0" smtClean="0">
                <a:solidFill>
                  <a:srgbClr val="FF0000"/>
                </a:solidFill>
              </a:rPr>
              <a:t>n+1</a:t>
            </a:r>
            <a:r>
              <a:rPr lang="fr-FR" sz="2000" dirty="0" smtClean="0"/>
              <a:t> fois </a:t>
            </a:r>
            <a:r>
              <a:rPr lang="fr-FR" sz="2000" dirty="0" smtClean="0">
                <a:solidFill>
                  <a:srgbClr val="FF0000"/>
                </a:solidFill>
              </a:rPr>
              <a:t>la quantité de vapeur </a:t>
            </a:r>
            <a:r>
              <a:rPr lang="fr-FR" sz="2000" dirty="0" smtClean="0"/>
              <a:t>utilisée</a:t>
            </a:r>
          </a:p>
          <a:p>
            <a:pPr lvl="1">
              <a:lnSpc>
                <a:spcPct val="150000"/>
              </a:lnSpc>
              <a:buFont typeface="Wingdings" pitchFamily="2" charset="2"/>
              <a:buChar char="ü"/>
            </a:pPr>
            <a:r>
              <a:rPr lang="fr-FR" sz="2000" dirty="0" smtClean="0"/>
              <a:t> La consommation de vapeur d’un évaporateur à thermo-compression à </a:t>
            </a:r>
            <a:r>
              <a:rPr lang="fr-FR" sz="2000" dirty="0" smtClean="0">
                <a:solidFill>
                  <a:srgbClr val="FF0000"/>
                </a:solidFill>
              </a:rPr>
              <a:t>n</a:t>
            </a:r>
            <a:r>
              <a:rPr lang="fr-FR" sz="2000" dirty="0" smtClean="0"/>
              <a:t> effets est égale à </a:t>
            </a:r>
            <a:r>
              <a:rPr lang="fr-FR" sz="2000" dirty="0" smtClean="0">
                <a:solidFill>
                  <a:srgbClr val="FF0000"/>
                </a:solidFill>
              </a:rPr>
              <a:t>eau évaporée / n+1</a:t>
            </a:r>
          </a:p>
          <a:p>
            <a:pPr lvl="1">
              <a:lnSpc>
                <a:spcPct val="150000"/>
              </a:lnSpc>
              <a:buFont typeface="Wingdings" pitchFamily="2" charset="2"/>
              <a:buChar char="ü"/>
            </a:pPr>
            <a:endParaRPr lang="fr-FR" sz="2000" dirty="0" smtClean="0"/>
          </a:p>
          <a:p>
            <a:pPr lvl="1">
              <a:lnSpc>
                <a:spcPct val="150000"/>
              </a:lnSpc>
              <a:buFont typeface="Wingdings" pitchFamily="2" charset="2"/>
              <a:buChar char="ü"/>
            </a:pPr>
            <a:r>
              <a:rPr lang="fr-FR" sz="2000" dirty="0" smtClean="0"/>
              <a:t> Exemple : </a:t>
            </a:r>
          </a:p>
          <a:p>
            <a:pPr lvl="1">
              <a:lnSpc>
                <a:spcPct val="150000"/>
              </a:lnSpc>
            </a:pPr>
            <a:r>
              <a:rPr lang="fr-FR" sz="2000" dirty="0" smtClean="0"/>
              <a:t>Un évaporateur  5 effets à thermo-compression,  30 t/h d’eau évaporée consomme environ 30 / 6 = 5 t/h de vapeur</a:t>
            </a:r>
          </a:p>
          <a:p>
            <a:pPr lvl="1">
              <a:lnSpc>
                <a:spcPct val="150000"/>
              </a:lnSpc>
            </a:pPr>
            <a:endParaRPr lang="fr-FR" sz="2000" dirty="0" smtClean="0"/>
          </a:p>
          <a:p>
            <a:pPr lvl="1">
              <a:lnSpc>
                <a:spcPct val="150000"/>
              </a:lnSpc>
            </a:pPr>
            <a:r>
              <a:rPr lang="fr-FR" sz="2000" dirty="0" smtClean="0">
                <a:solidFill>
                  <a:srgbClr val="FF0000"/>
                </a:solidFill>
              </a:rPr>
              <a:t>Attention, ces chiffres sont simplifiés</a:t>
            </a:r>
            <a:endParaRPr lang="fr-FR"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l="18750" t="32292" r="29101" b="25000"/>
          <a:stretch>
            <a:fillRect/>
          </a:stretch>
        </p:blipFill>
        <p:spPr bwMode="auto">
          <a:xfrm>
            <a:off x="559275" y="2500306"/>
            <a:ext cx="8063781" cy="3714776"/>
          </a:xfrm>
          <a:prstGeom prst="rect">
            <a:avLst/>
          </a:prstGeom>
          <a:noFill/>
          <a:ln w="9525">
            <a:noFill/>
            <a:miter lim="800000"/>
            <a:headEnd/>
            <a:tailEnd/>
          </a:ln>
          <a:effectLst/>
        </p:spPr>
      </p:pic>
      <p:sp>
        <p:nvSpPr>
          <p:cNvPr id="5" name="ZoneTexte 4"/>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6" name="ZoneTexte 5"/>
          <p:cNvSpPr txBox="1"/>
          <p:nvPr/>
        </p:nvSpPr>
        <p:spPr>
          <a:xfrm>
            <a:off x="1071538" y="1610013"/>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Evaporateur triple effet à thermo-compression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4" name="ZoneTexte 3"/>
          <p:cNvSpPr txBox="1"/>
          <p:nvPr/>
        </p:nvSpPr>
        <p:spPr>
          <a:xfrm>
            <a:off x="1071538" y="1610013"/>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Evaporateur triple effet à thermo-compression</a:t>
            </a:r>
          </a:p>
        </p:txBody>
      </p:sp>
      <p:pic>
        <p:nvPicPr>
          <p:cNvPr id="5" name="Picture 1"/>
          <p:cNvPicPr>
            <a:picLocks noChangeAspect="1" noChangeArrowheads="1"/>
          </p:cNvPicPr>
          <p:nvPr/>
        </p:nvPicPr>
        <p:blipFill>
          <a:blip r:embed="rId2"/>
          <a:srcRect l="15365" t="30000" r="26667" b="32870"/>
          <a:stretch>
            <a:fillRect/>
          </a:stretch>
        </p:blipFill>
        <p:spPr bwMode="auto">
          <a:xfrm>
            <a:off x="331470" y="2428868"/>
            <a:ext cx="8481060" cy="3055620"/>
          </a:xfrm>
          <a:prstGeom prst="rect">
            <a:avLst/>
          </a:prstGeom>
          <a:noFill/>
          <a:ln w="1">
            <a:noFill/>
            <a:miter lim="800000"/>
            <a:headEnd/>
            <a:tailEnd type="none" w="med" len="med"/>
          </a:ln>
          <a:effectLst/>
          <a:scene3d>
            <a:camera prst="orthographicFront">
              <a:rot lat="0" lon="0" rev="60000"/>
            </a:camera>
            <a:lightRig rig="threePt" dir="t"/>
          </a:scene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4" name="ZoneTexte 3"/>
          <p:cNvSpPr txBox="1"/>
          <p:nvPr/>
        </p:nvSpPr>
        <p:spPr>
          <a:xfrm>
            <a:off x="1071538" y="1395699"/>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Exemple d’un schéma 3 effets 6 corps de chauffe</a:t>
            </a:r>
          </a:p>
        </p:txBody>
      </p:sp>
      <p:pic>
        <p:nvPicPr>
          <p:cNvPr id="5" name="Picture 2"/>
          <p:cNvPicPr>
            <a:picLocks noChangeAspect="1" noChangeArrowheads="1"/>
          </p:cNvPicPr>
          <p:nvPr/>
        </p:nvPicPr>
        <p:blipFill>
          <a:blip r:embed="rId2"/>
          <a:srcRect l="17604" t="23704" r="32865" b="21852"/>
          <a:stretch>
            <a:fillRect/>
          </a:stretch>
        </p:blipFill>
        <p:spPr bwMode="auto">
          <a:xfrm>
            <a:off x="928662" y="2071678"/>
            <a:ext cx="7246620" cy="4480560"/>
          </a:xfrm>
          <a:prstGeom prst="rect">
            <a:avLst/>
          </a:prstGeom>
          <a:noFill/>
          <a:ln w="1">
            <a:noFill/>
            <a:miter lim="800000"/>
            <a:headEnd/>
            <a:tailEnd type="none" w="med" len="med"/>
          </a:ln>
          <a:effectLst/>
          <a:scene3d>
            <a:camera prst="orthographicFront">
              <a:rot lat="0" lon="0" rev="60000"/>
            </a:camera>
            <a:lightRig rig="threePt" dir="t"/>
          </a:scene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28728" y="500042"/>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7" name="ZoneTexte 6"/>
          <p:cNvSpPr txBox="1"/>
          <p:nvPr/>
        </p:nvSpPr>
        <p:spPr>
          <a:xfrm>
            <a:off x="1357290" y="1643050"/>
            <a:ext cx="7072362" cy="4770537"/>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a:t>
            </a:r>
            <a:r>
              <a:rPr lang="fr-FR" sz="2400" dirty="0" smtClean="0">
                <a:solidFill>
                  <a:srgbClr val="FF0000"/>
                </a:solidFill>
                <a:effectLst>
                  <a:outerShdw blurRad="38100" dist="38100" dir="2700000" algn="tl">
                    <a:srgbClr val="000000">
                      <a:alpha val="43137"/>
                    </a:srgbClr>
                  </a:outerShdw>
                </a:effectLst>
              </a:rPr>
              <a:t>Le bon sens </a:t>
            </a:r>
            <a:r>
              <a:rPr lang="fr-FR" sz="2400" dirty="0" smtClean="0">
                <a:effectLst>
                  <a:outerShdw blurRad="38100" dist="38100" dir="2700000" algn="tl">
                    <a:srgbClr val="000000">
                      <a:alpha val="43137"/>
                    </a:srgbClr>
                  </a:outerShdw>
                </a:effectLst>
              </a:rPr>
              <a:t>est un bon moyen de régler certains problèmes</a:t>
            </a:r>
          </a:p>
          <a:p>
            <a:pPr>
              <a:buFont typeface="Arial" pitchFamily="34" charset="0"/>
              <a:buChar char="•"/>
            </a:pPr>
            <a:endParaRPr lang="fr-FR" sz="2400" dirty="0">
              <a:effectLst>
                <a:outerShdw blurRad="38100" dist="38100" dir="2700000" algn="tl">
                  <a:srgbClr val="000000">
                    <a:alpha val="43137"/>
                  </a:srgbClr>
                </a:outerShdw>
              </a:effectLst>
            </a:endParaRPr>
          </a:p>
          <a:p>
            <a:r>
              <a:rPr lang="fr-FR" sz="2400" dirty="0" smtClean="0">
                <a:effectLst>
                  <a:outerShdw blurRad="38100" dist="38100" dir="2700000" algn="tl">
                    <a:srgbClr val="000000">
                      <a:alpha val="43137"/>
                    </a:srgbClr>
                  </a:outerShdw>
                </a:effectLst>
              </a:rPr>
              <a:t>	Mais,</a:t>
            </a:r>
          </a:p>
          <a:p>
            <a:pPr>
              <a:buFont typeface="Arial" pitchFamily="34" charset="0"/>
              <a:buChar char="•"/>
            </a:pPr>
            <a:endParaRPr lang="fr-FR" sz="2400" dirty="0">
              <a:effectLst>
                <a:outerShdw blurRad="38100" dist="38100" dir="2700000" algn="tl">
                  <a:srgbClr val="000000">
                    <a:alpha val="43137"/>
                  </a:srgbClr>
                </a:outerShdw>
              </a:effectLst>
            </a:endParaRPr>
          </a:p>
          <a:p>
            <a:pPr>
              <a:buFont typeface="Arial" pitchFamily="34" charset="0"/>
              <a:buChar char="•"/>
            </a:pPr>
            <a:r>
              <a:rPr lang="fr-FR" sz="2400" dirty="0" smtClean="0">
                <a:effectLst>
                  <a:outerShdw blurRad="38100" dist="38100" dir="2700000" algn="tl">
                    <a:srgbClr val="000000">
                      <a:alpha val="43137"/>
                    </a:srgbClr>
                  </a:outerShdw>
                </a:effectLst>
              </a:rPr>
              <a:t> </a:t>
            </a:r>
            <a:r>
              <a:rPr lang="fr-FR" sz="2400" dirty="0" smtClean="0">
                <a:solidFill>
                  <a:srgbClr val="FF0000"/>
                </a:solidFill>
                <a:effectLst>
                  <a:outerShdw blurRad="38100" dist="38100" dir="2700000" algn="tl">
                    <a:srgbClr val="000000">
                      <a:alpha val="43137"/>
                    </a:srgbClr>
                  </a:outerShdw>
                </a:effectLst>
              </a:rPr>
              <a:t>La science et la connaissance </a:t>
            </a:r>
            <a:r>
              <a:rPr lang="fr-FR" sz="2400" dirty="0" smtClean="0">
                <a:effectLst>
                  <a:outerShdw blurRad="38100" dist="38100" dir="2700000" algn="tl">
                    <a:srgbClr val="000000">
                      <a:alpha val="43137"/>
                    </a:srgbClr>
                  </a:outerShdw>
                </a:effectLst>
              </a:rPr>
              <a:t>sont indispensables pour les règles tous</a:t>
            </a:r>
          </a:p>
          <a:p>
            <a:pPr>
              <a:buFont typeface="Arial" pitchFamily="34" charset="0"/>
              <a:buChar char="•"/>
            </a:pPr>
            <a:endParaRPr lang="fr-FR" sz="2400" dirty="0">
              <a:effectLst>
                <a:outerShdw blurRad="38100" dist="38100" dir="2700000" algn="tl">
                  <a:srgbClr val="000000">
                    <a:alpha val="43137"/>
                  </a:srgbClr>
                </a:outerShdw>
              </a:effectLst>
            </a:endParaRPr>
          </a:p>
          <a:p>
            <a:r>
              <a:rPr lang="fr-FR" sz="2400" dirty="0" smtClean="0">
                <a:effectLst>
                  <a:outerShdw blurRad="38100" dist="38100" dir="2700000" algn="tl">
                    <a:srgbClr val="000000">
                      <a:alpha val="43137"/>
                    </a:srgbClr>
                  </a:outerShdw>
                </a:effectLst>
              </a:rPr>
              <a:t>	……….</a:t>
            </a:r>
          </a:p>
          <a:p>
            <a:pPr>
              <a:buFont typeface="Arial" pitchFamily="34" charset="0"/>
              <a:buChar char="•"/>
            </a:pPr>
            <a:endParaRPr lang="fr-FR" sz="2400" dirty="0">
              <a:effectLst>
                <a:outerShdw blurRad="38100" dist="38100" dir="2700000" algn="tl">
                  <a:srgbClr val="000000">
                    <a:alpha val="43137"/>
                  </a:srgbClr>
                </a:outerShdw>
              </a:effectLst>
            </a:endParaRPr>
          </a:p>
          <a:p>
            <a:pPr>
              <a:buFont typeface="Arial" pitchFamily="34" charset="0"/>
              <a:buChar char="•"/>
            </a:pPr>
            <a:r>
              <a:rPr lang="fr-FR" sz="2400" dirty="0" smtClean="0">
                <a:effectLst>
                  <a:outerShdw blurRad="38100" dist="38100" dir="2700000" algn="tl">
                    <a:srgbClr val="000000">
                      <a:alpha val="43137"/>
                    </a:srgbClr>
                  </a:outerShdw>
                </a:effectLst>
              </a:rPr>
              <a:t> </a:t>
            </a:r>
            <a:r>
              <a:rPr lang="fr-FR" sz="2400" i="1" dirty="0" smtClean="0">
                <a:effectLst>
                  <a:outerShdw blurRad="38100" dist="38100" dir="2700000" algn="tl">
                    <a:srgbClr val="000000">
                      <a:alpha val="43137"/>
                    </a:srgbClr>
                  </a:outerShdw>
                </a:effectLst>
              </a:rPr>
              <a:t>Alors partons des pré-requis</a:t>
            </a:r>
          </a:p>
          <a:p>
            <a:pPr lvl="1"/>
            <a:endParaRPr lang="fr-FR" sz="2000" dirty="0">
              <a:effectLst>
                <a:outerShdw blurRad="38100" dist="38100" dir="2700000" algn="tl">
                  <a:srgbClr val="000000">
                    <a:alpha val="43137"/>
                  </a:srgbClr>
                </a:outerShdw>
              </a:effectLst>
            </a:endParaRPr>
          </a:p>
          <a:p>
            <a:pPr lvl="1"/>
            <a:endParaRPr lang="fr-FR"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4" name="ZoneTexte 3"/>
          <p:cNvSpPr txBox="1"/>
          <p:nvPr/>
        </p:nvSpPr>
        <p:spPr>
          <a:xfrm>
            <a:off x="1071538" y="128586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Evaporation CMV mono-corps</a:t>
            </a:r>
          </a:p>
        </p:txBody>
      </p:sp>
      <p:pic>
        <p:nvPicPr>
          <p:cNvPr id="5" name="Picture 3"/>
          <p:cNvPicPr>
            <a:picLocks noChangeAspect="1" noChangeArrowheads="1"/>
          </p:cNvPicPr>
          <p:nvPr/>
        </p:nvPicPr>
        <p:blipFill>
          <a:blip r:embed="rId2">
            <a:lum bright="-10000"/>
          </a:blip>
          <a:srcRect l="18021" t="24167" r="27292" b="20370"/>
          <a:stretch>
            <a:fillRect/>
          </a:stretch>
        </p:blipFill>
        <p:spPr bwMode="auto">
          <a:xfrm>
            <a:off x="571472" y="1928802"/>
            <a:ext cx="8001000" cy="4564380"/>
          </a:xfrm>
          <a:prstGeom prst="rect">
            <a:avLst/>
          </a:prstGeom>
          <a:noFill/>
          <a:ln w="1">
            <a:noFill/>
            <a:miter lim="800000"/>
            <a:headEnd/>
            <a:tailEnd type="none" w="med" len="med"/>
          </a:ln>
          <a:effectLst/>
          <a:scene3d>
            <a:camera prst="orthographicFront">
              <a:rot lat="0" lon="0" rev="60000"/>
            </a:camera>
            <a:lightRig rig="threePt" dir="t"/>
          </a:scene3d>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pic>
        <p:nvPicPr>
          <p:cNvPr id="5" name="Picture 4"/>
          <p:cNvPicPr>
            <a:picLocks noChangeAspect="1" noChangeArrowheads="1"/>
          </p:cNvPicPr>
          <p:nvPr/>
        </p:nvPicPr>
        <p:blipFill>
          <a:blip r:embed="rId2">
            <a:lum bright="-10000"/>
          </a:blip>
          <a:srcRect l="15677" t="35000" r="28438" b="8148"/>
          <a:stretch>
            <a:fillRect/>
          </a:stretch>
        </p:blipFill>
        <p:spPr bwMode="auto">
          <a:xfrm>
            <a:off x="500034" y="2036468"/>
            <a:ext cx="8176260" cy="4678680"/>
          </a:xfrm>
          <a:prstGeom prst="rect">
            <a:avLst/>
          </a:prstGeom>
          <a:noFill/>
          <a:ln w="1">
            <a:noFill/>
            <a:miter lim="800000"/>
            <a:headEnd/>
            <a:tailEnd type="none" w="med" len="med"/>
          </a:ln>
          <a:effectLst/>
          <a:scene3d>
            <a:camera prst="orthographicFront">
              <a:rot lat="0" lon="0" rev="60000"/>
            </a:camera>
            <a:lightRig rig="threePt" dir="t"/>
          </a:scene3d>
        </p:spPr>
      </p:pic>
      <p:sp>
        <p:nvSpPr>
          <p:cNvPr id="7" name="ZoneTexte 6"/>
          <p:cNvSpPr txBox="1"/>
          <p:nvPr/>
        </p:nvSpPr>
        <p:spPr>
          <a:xfrm>
            <a:off x="1071538" y="128586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Evaporation CMV 2 corps de chauffe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l="19515" t="27869" r="45006" b="31909"/>
          <a:stretch>
            <a:fillRect/>
          </a:stretch>
        </p:blipFill>
        <p:spPr bwMode="auto">
          <a:xfrm>
            <a:off x="1428728" y="2043724"/>
            <a:ext cx="6429420" cy="4099920"/>
          </a:xfrm>
          <a:prstGeom prst="rect">
            <a:avLst/>
          </a:prstGeom>
          <a:noFill/>
          <a:ln w="9525">
            <a:noFill/>
            <a:miter lim="800000"/>
            <a:headEnd/>
            <a:tailEnd/>
          </a:ln>
          <a:effectLst/>
        </p:spPr>
      </p:pic>
      <p:sp>
        <p:nvSpPr>
          <p:cNvPr id="5" name="ZoneTexte 4"/>
          <p:cNvSpPr txBox="1"/>
          <p:nvPr/>
        </p:nvSpPr>
        <p:spPr>
          <a:xfrm>
            <a:off x="1357258" y="71414"/>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7. Configurations - Schémas</a:t>
            </a:r>
          </a:p>
        </p:txBody>
      </p:sp>
      <p:sp>
        <p:nvSpPr>
          <p:cNvPr id="6" name="ZoneTexte 5"/>
          <p:cNvSpPr txBox="1"/>
          <p:nvPr/>
        </p:nvSpPr>
        <p:spPr>
          <a:xfrm>
            <a:off x="1071538" y="128586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Evaporation CMV 3 corps de chauffe en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dirty="0">
                <a:solidFill>
                  <a:schemeClr val="bg1">
                    <a:lumMod val="50000"/>
                  </a:schemeClr>
                </a:solidFill>
              </a:rPr>
              <a:t>Définitions – grandeurs physiques</a:t>
            </a:r>
          </a:p>
          <a:p>
            <a:pPr marL="342900" indent="-342900">
              <a:lnSpc>
                <a:spcPct val="150000"/>
              </a:lnSpc>
              <a:buAutoNum type="arabicPeriod"/>
            </a:pPr>
            <a:r>
              <a:rPr lang="fr-FR" sz="2000" dirty="0" smtClean="0">
                <a:solidFill>
                  <a:schemeClr val="bg1">
                    <a:lumMod val="50000"/>
                  </a:schemeClr>
                </a:solidFill>
              </a:rPr>
              <a:t>Chaleur échangée – coefficient d’échange</a:t>
            </a:r>
          </a:p>
          <a:p>
            <a:pPr marL="342900" indent="-342900">
              <a:lnSpc>
                <a:spcPct val="150000"/>
              </a:lnSpc>
              <a:buAutoNum type="arabicPeriod"/>
            </a:pPr>
            <a:r>
              <a:rPr lang="fr-FR" sz="2000" dirty="0" smtClean="0">
                <a:solidFill>
                  <a:schemeClr val="bg1">
                    <a:lumMod val="50000"/>
                  </a:schemeClr>
                </a:solidFill>
              </a:rPr>
              <a:t>Bilan</a:t>
            </a:r>
          </a:p>
          <a:p>
            <a:pPr marL="342900" indent="-342900">
              <a:lnSpc>
                <a:spcPct val="150000"/>
              </a:lnSpc>
              <a:buAutoNum type="arabicPeriod"/>
            </a:pPr>
            <a:r>
              <a:rPr lang="fr-FR" sz="2000" dirty="0" smtClean="0">
                <a:solidFill>
                  <a:schemeClr val="bg1">
                    <a:lumMod val="50000"/>
                  </a:schemeClr>
                </a:solidFill>
              </a:rPr>
              <a:t>Types d’évaporateurs</a:t>
            </a:r>
          </a:p>
          <a:p>
            <a:pPr marL="342900" indent="-342900">
              <a:lnSpc>
                <a:spcPct val="150000"/>
              </a:lnSpc>
              <a:buAutoNum type="arabicPeriod"/>
            </a:pPr>
            <a:r>
              <a:rPr lang="fr-FR" sz="2000" dirty="0" smtClean="0">
                <a:solidFill>
                  <a:schemeClr val="bg1">
                    <a:lumMod val="50000"/>
                  </a:schemeClr>
                </a:solidFill>
              </a:rPr>
              <a:t>Un corps et un effet d’évaporation</a:t>
            </a:r>
          </a:p>
          <a:p>
            <a:pPr marL="342900" indent="-342900">
              <a:lnSpc>
                <a:spcPct val="150000"/>
              </a:lnSpc>
              <a:buAutoNum type="arabicPeriod"/>
            </a:pPr>
            <a:r>
              <a:rPr lang="fr-FR" sz="2000" dirty="0" smtClean="0">
                <a:solidFill>
                  <a:schemeClr val="bg1">
                    <a:lumMod val="50000"/>
                  </a:schemeClr>
                </a:solidFill>
              </a:rPr>
              <a:t>Configurations – schémas </a:t>
            </a:r>
          </a:p>
          <a:p>
            <a:pPr marL="800100" lvl="1" indent="-342900">
              <a:lnSpc>
                <a:spcPct val="150000"/>
              </a:lnSpc>
              <a:buFont typeface="Wingdings" pitchFamily="2" charset="2"/>
              <a:buChar char="ü"/>
            </a:pPr>
            <a:r>
              <a:rPr lang="fr-FR" sz="2000" dirty="0" smtClean="0">
                <a:solidFill>
                  <a:schemeClr val="bg1">
                    <a:lumMod val="50000"/>
                  </a:schemeClr>
                </a:solidFill>
              </a:rPr>
              <a:t>Évaporateurs multiples effets</a:t>
            </a:r>
          </a:p>
          <a:p>
            <a:pPr marL="800100" lvl="1" indent="-342900">
              <a:lnSpc>
                <a:spcPct val="150000"/>
              </a:lnSpc>
              <a:buFont typeface="Wingdings" pitchFamily="2" charset="2"/>
              <a:buChar char="ü"/>
            </a:pPr>
            <a:r>
              <a:rPr lang="fr-FR" sz="2000" dirty="0" smtClean="0">
                <a:solidFill>
                  <a:schemeClr val="bg1">
                    <a:lumMod val="50000"/>
                  </a:schemeClr>
                </a:solidFill>
              </a:rPr>
              <a:t>Evaporateurs à </a:t>
            </a:r>
            <a:r>
              <a:rPr lang="fr-FR" sz="2000" dirty="0" err="1" smtClean="0">
                <a:solidFill>
                  <a:schemeClr val="bg1">
                    <a:lumMod val="50000"/>
                  </a:schemeClr>
                </a:solidFill>
              </a:rPr>
              <a:t>recompression</a:t>
            </a:r>
            <a:r>
              <a:rPr lang="fr-FR" sz="2000" dirty="0" smtClean="0">
                <a:solidFill>
                  <a:schemeClr val="bg1">
                    <a:lumMod val="50000"/>
                  </a:schemeClr>
                </a:solidFill>
              </a:rPr>
              <a:t> de vapeur</a:t>
            </a:r>
          </a:p>
          <a:p>
            <a:pPr marL="342900" indent="-342900">
              <a:lnSpc>
                <a:spcPct val="150000"/>
              </a:lnSpc>
              <a:buAutoNum type="arabicPeriod"/>
            </a:pPr>
            <a:r>
              <a:rPr lang="fr-FR" sz="2000" b="1" dirty="0" smtClean="0"/>
              <a:t>Equipements annexes</a:t>
            </a:r>
          </a:p>
          <a:p>
            <a:pPr marL="342900" indent="-342900">
              <a:lnSpc>
                <a:spcPct val="150000"/>
              </a:lnSpc>
              <a:buAutoNum type="arabicPeriod"/>
            </a:pPr>
            <a:r>
              <a:rPr lang="fr-FR" sz="2000" dirty="0" smtClean="0">
                <a:solidFill>
                  <a:schemeClr val="bg1">
                    <a:lumMod val="50000"/>
                  </a:schemeClr>
                </a:solidFill>
              </a:rPr>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
        <p:nvSpPr>
          <p:cNvPr id="6" name="ZoneTexte 5"/>
          <p:cNvSpPr txBox="1"/>
          <p:nvPr/>
        </p:nvSpPr>
        <p:spPr>
          <a:xfrm>
            <a:off x="1500166" y="500042"/>
            <a:ext cx="7286676"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srcRect l="16146" t="25556" r="27604" b="10555"/>
          <a:stretch>
            <a:fillRect/>
          </a:stretch>
        </p:blipFill>
        <p:spPr bwMode="auto">
          <a:xfrm>
            <a:off x="928662" y="1849842"/>
            <a:ext cx="7400948" cy="4728383"/>
          </a:xfrm>
          <a:prstGeom prst="rect">
            <a:avLst/>
          </a:prstGeom>
          <a:noFill/>
          <a:ln w="1">
            <a:noFill/>
            <a:miter lim="800000"/>
            <a:headEnd/>
            <a:tailEnd type="none" w="med" len="med"/>
          </a:ln>
          <a:effectLst/>
          <a:scene3d>
            <a:camera prst="orthographicFront">
              <a:rot lat="0" lon="0" rev="60000"/>
            </a:camera>
            <a:lightRig rig="threePt" dir="t"/>
          </a:scene3d>
        </p:spPr>
      </p:pic>
      <p:sp>
        <p:nvSpPr>
          <p:cNvPr id="6" name="ZoneTexte 5"/>
          <p:cNvSpPr txBox="1"/>
          <p:nvPr/>
        </p:nvSpPr>
        <p:spPr>
          <a:xfrm>
            <a:off x="1357258" y="7141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7" name="ZoneTexte 6"/>
          <p:cNvSpPr txBox="1"/>
          <p:nvPr/>
        </p:nvSpPr>
        <p:spPr>
          <a:xfrm>
            <a:off x="1071538" y="1181385"/>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Le condenseur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Résultat de recherche d'images pour &quot;schéma pompe à vide&quot;">
            <a:hlinkClick r:id="rId2"/>
          </p:cNvPr>
          <p:cNvPicPr>
            <a:picLocks noChangeAspect="1" noChangeArrowheads="1"/>
          </p:cNvPicPr>
          <p:nvPr/>
        </p:nvPicPr>
        <p:blipFill>
          <a:blip r:embed="rId3"/>
          <a:srcRect/>
          <a:stretch>
            <a:fillRect/>
          </a:stretch>
        </p:blipFill>
        <p:spPr bwMode="auto">
          <a:xfrm>
            <a:off x="71438" y="1874311"/>
            <a:ext cx="8929718" cy="4769399"/>
          </a:xfrm>
          <a:prstGeom prst="rect">
            <a:avLst/>
          </a:prstGeom>
          <a:noFill/>
        </p:spPr>
      </p:pic>
      <p:sp>
        <p:nvSpPr>
          <p:cNvPr id="3" name="ZoneTexte 2"/>
          <p:cNvSpPr txBox="1"/>
          <p:nvPr/>
        </p:nvSpPr>
        <p:spPr>
          <a:xfrm>
            <a:off x="1357258" y="7141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4" name="ZoneTexte 3"/>
          <p:cNvSpPr txBox="1"/>
          <p:nvPr/>
        </p:nvSpPr>
        <p:spPr>
          <a:xfrm>
            <a:off x="1071538" y="1181385"/>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La pompe à vide à anneau liquide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rot="21091028">
            <a:off x="2205574" y="4109994"/>
            <a:ext cx="6425421" cy="1323439"/>
          </a:xfrm>
          <a:prstGeom prst="rect">
            <a:avLst/>
          </a:prstGeom>
          <a:solidFill>
            <a:srgbClr val="FFFF00"/>
          </a:solidFill>
        </p:spPr>
        <p:txBody>
          <a:bodyPr wrap="square" rtlCol="0">
            <a:spAutoFit/>
          </a:bodyPr>
          <a:lstStyle/>
          <a:p>
            <a:pPr algn="ctr"/>
            <a:r>
              <a:rPr lang="fr-FR" sz="2000" b="1" dirty="0" smtClean="0"/>
              <a:t>Dans un évaporateur, pendant la concentration, la pompe à vide ne sert qu’à éliminer les gaz incondensables générés par la vaporisation de l’eau et du produit et à compenser les prises d’air</a:t>
            </a:r>
            <a:endParaRPr lang="fr-FR" sz="2000" b="1" dirty="0"/>
          </a:p>
        </p:txBody>
      </p:sp>
      <p:pic>
        <p:nvPicPr>
          <p:cNvPr id="5" name="Picture 7" descr="Résultat de recherche d'images pour &quot;schéma pompe à anneau liquide&quot;">
            <a:hlinkClick r:id="rId2"/>
          </p:cNvPr>
          <p:cNvPicPr>
            <a:picLocks noChangeAspect="1" noChangeArrowheads="1"/>
          </p:cNvPicPr>
          <p:nvPr/>
        </p:nvPicPr>
        <p:blipFill>
          <a:blip r:embed="rId3"/>
          <a:srcRect t="17949" b="20513"/>
          <a:stretch>
            <a:fillRect/>
          </a:stretch>
        </p:blipFill>
        <p:spPr bwMode="auto">
          <a:xfrm>
            <a:off x="857224" y="1857364"/>
            <a:ext cx="3830862" cy="2357454"/>
          </a:xfrm>
          <a:prstGeom prst="rect">
            <a:avLst/>
          </a:prstGeom>
          <a:noFill/>
        </p:spPr>
      </p:pic>
      <p:sp>
        <p:nvSpPr>
          <p:cNvPr id="6" name="ZoneTexte 5"/>
          <p:cNvSpPr txBox="1"/>
          <p:nvPr/>
        </p:nvSpPr>
        <p:spPr>
          <a:xfrm>
            <a:off x="1357258" y="-2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7" name="ZoneTexte 6"/>
          <p:cNvSpPr txBox="1"/>
          <p:nvPr/>
        </p:nvSpPr>
        <p:spPr>
          <a:xfrm>
            <a:off x="1071538" y="1109947"/>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La pompe à vide à anneau liquide</a:t>
            </a:r>
          </a:p>
        </p:txBody>
      </p:sp>
      <p:pic>
        <p:nvPicPr>
          <p:cNvPr id="8" name="Picture 2"/>
          <p:cNvPicPr>
            <a:picLocks noChangeAspect="1" noChangeArrowheads="1"/>
          </p:cNvPicPr>
          <p:nvPr/>
        </p:nvPicPr>
        <p:blipFill>
          <a:blip r:embed="rId4"/>
          <a:srcRect l="20508" t="64145" r="73047" b="26041"/>
          <a:stretch>
            <a:fillRect/>
          </a:stretch>
        </p:blipFill>
        <p:spPr bwMode="auto">
          <a:xfrm>
            <a:off x="500034" y="4500570"/>
            <a:ext cx="1357322" cy="116249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ésultat de recherche d'images pour &quot;schéma pompe à anneau liquide&quot;">
            <a:hlinkClick r:id="rId2"/>
          </p:cNvPr>
          <p:cNvPicPr>
            <a:picLocks noChangeAspect="1" noChangeArrowheads="1"/>
          </p:cNvPicPr>
          <p:nvPr/>
        </p:nvPicPr>
        <p:blipFill>
          <a:blip r:embed="rId3"/>
          <a:srcRect/>
          <a:stretch>
            <a:fillRect/>
          </a:stretch>
        </p:blipFill>
        <p:spPr bwMode="auto">
          <a:xfrm>
            <a:off x="285720" y="2000240"/>
            <a:ext cx="8560473" cy="4614864"/>
          </a:xfrm>
          <a:prstGeom prst="rect">
            <a:avLst/>
          </a:prstGeom>
          <a:noFill/>
        </p:spPr>
      </p:pic>
      <p:sp>
        <p:nvSpPr>
          <p:cNvPr id="5" name="ZoneTexte 4"/>
          <p:cNvSpPr txBox="1"/>
          <p:nvPr/>
        </p:nvSpPr>
        <p:spPr>
          <a:xfrm>
            <a:off x="1357258" y="-24"/>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6" name="ZoneTexte 5"/>
          <p:cNvSpPr txBox="1"/>
          <p:nvPr/>
        </p:nvSpPr>
        <p:spPr>
          <a:xfrm>
            <a:off x="1071538" y="1109947"/>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La pompe à vide : alimentation en eau froide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428596" y="1335273"/>
            <a:ext cx="3200400" cy="2379479"/>
            <a:chOff x="857224" y="2071678"/>
            <a:chExt cx="3200400" cy="2379479"/>
          </a:xfrm>
        </p:grpSpPr>
        <p:pic>
          <p:nvPicPr>
            <p:cNvPr id="70660" name="Picture 4" descr="Image associée">
              <a:hlinkClick r:id="rId2"/>
            </p:cNvPr>
            <p:cNvPicPr>
              <a:picLocks noChangeAspect="1" noChangeArrowheads="1"/>
            </p:cNvPicPr>
            <p:nvPr/>
          </p:nvPicPr>
          <p:blipFill>
            <a:blip r:embed="rId3"/>
            <a:srcRect/>
            <a:stretch>
              <a:fillRect/>
            </a:stretch>
          </p:blipFill>
          <p:spPr bwMode="auto">
            <a:xfrm>
              <a:off x="857224" y="2071678"/>
              <a:ext cx="3200400" cy="2057401"/>
            </a:xfrm>
            <a:prstGeom prst="rect">
              <a:avLst/>
            </a:prstGeom>
            <a:noFill/>
            <a:ln>
              <a:solidFill>
                <a:srgbClr val="00B0F0"/>
              </a:solidFill>
            </a:ln>
          </p:spPr>
        </p:pic>
        <p:cxnSp>
          <p:nvCxnSpPr>
            <p:cNvPr id="5" name="Connecteur droit 4"/>
            <p:cNvCxnSpPr/>
            <p:nvPr/>
          </p:nvCxnSpPr>
          <p:spPr>
            <a:xfrm>
              <a:off x="2143108" y="3305174"/>
              <a:ext cx="1143008"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857224" y="4143380"/>
              <a:ext cx="1857388" cy="307777"/>
            </a:xfrm>
            <a:prstGeom prst="rect">
              <a:avLst/>
            </a:prstGeom>
            <a:noFill/>
          </p:spPr>
          <p:txBody>
            <a:bodyPr wrap="square" rtlCol="0">
              <a:spAutoFit/>
            </a:bodyPr>
            <a:lstStyle/>
            <a:p>
              <a:r>
                <a:rPr lang="fr-FR" sz="1400" dirty="0" smtClean="0"/>
                <a:t>Montage standard</a:t>
              </a:r>
              <a:endParaRPr lang="fr-FR" sz="1400" dirty="0"/>
            </a:p>
          </p:txBody>
        </p:sp>
      </p:grpSp>
      <p:grpSp>
        <p:nvGrpSpPr>
          <p:cNvPr id="10" name="Groupe 9"/>
          <p:cNvGrpSpPr/>
          <p:nvPr/>
        </p:nvGrpSpPr>
        <p:grpSpPr>
          <a:xfrm>
            <a:off x="428596" y="3786190"/>
            <a:ext cx="3500462" cy="3000372"/>
            <a:chOff x="4500562" y="2928934"/>
            <a:chExt cx="3708540" cy="3165297"/>
          </a:xfrm>
        </p:grpSpPr>
        <p:pic>
          <p:nvPicPr>
            <p:cNvPr id="70658" name="Picture 2" descr="Résultat de recherche d'images pour &quot;schéma pompe à vide&quot;">
              <a:hlinkClick r:id="rId4"/>
            </p:cNvPr>
            <p:cNvPicPr>
              <a:picLocks noChangeAspect="1" noChangeArrowheads="1"/>
            </p:cNvPicPr>
            <p:nvPr/>
          </p:nvPicPr>
          <p:blipFill>
            <a:blip r:embed="rId5"/>
            <a:srcRect/>
            <a:stretch>
              <a:fillRect/>
            </a:stretch>
          </p:blipFill>
          <p:spPr bwMode="auto">
            <a:xfrm>
              <a:off x="4500562" y="2928934"/>
              <a:ext cx="3708540" cy="2843214"/>
            </a:xfrm>
            <a:prstGeom prst="rect">
              <a:avLst/>
            </a:prstGeom>
            <a:noFill/>
            <a:ln>
              <a:solidFill>
                <a:srgbClr val="00B0F0"/>
              </a:solidFill>
            </a:ln>
          </p:spPr>
        </p:pic>
        <p:sp>
          <p:nvSpPr>
            <p:cNvPr id="8" name="ZoneTexte 7"/>
            <p:cNvSpPr txBox="1"/>
            <p:nvPr/>
          </p:nvSpPr>
          <p:spPr>
            <a:xfrm>
              <a:off x="4500562" y="5786454"/>
              <a:ext cx="3500462" cy="307777"/>
            </a:xfrm>
            <a:prstGeom prst="rect">
              <a:avLst/>
            </a:prstGeom>
            <a:noFill/>
          </p:spPr>
          <p:txBody>
            <a:bodyPr wrap="square" rtlCol="0">
              <a:spAutoFit/>
            </a:bodyPr>
            <a:lstStyle/>
            <a:p>
              <a:r>
                <a:rPr lang="fr-FR" sz="1400" dirty="0" smtClean="0"/>
                <a:t>Refroidissement de l’eau de service</a:t>
              </a:r>
              <a:endParaRPr lang="fr-FR" sz="1400" dirty="0"/>
            </a:p>
          </p:txBody>
        </p:sp>
      </p:grpSp>
      <p:sp>
        <p:nvSpPr>
          <p:cNvPr id="12" name="ZoneTexte 11"/>
          <p:cNvSpPr txBox="1"/>
          <p:nvPr/>
        </p:nvSpPr>
        <p:spPr>
          <a:xfrm>
            <a:off x="4214810" y="1431274"/>
            <a:ext cx="3929090" cy="5355312"/>
          </a:xfrm>
          <a:prstGeom prst="rect">
            <a:avLst/>
          </a:prstGeom>
          <a:noFill/>
        </p:spPr>
        <p:txBody>
          <a:bodyPr wrap="square" rtlCol="0">
            <a:spAutoFit/>
          </a:bodyPr>
          <a:lstStyle/>
          <a:p>
            <a:r>
              <a:rPr lang="fr-FR" dirty="0" smtClean="0"/>
              <a:t>Remarques :</a:t>
            </a:r>
          </a:p>
          <a:p>
            <a:pPr>
              <a:lnSpc>
                <a:spcPct val="150000"/>
              </a:lnSpc>
              <a:buFont typeface="Arial" pitchFamily="34" charset="0"/>
              <a:buChar char="•"/>
            </a:pPr>
            <a:r>
              <a:rPr lang="fr-FR" dirty="0" smtClean="0"/>
              <a:t> L’anneau liquide assure</a:t>
            </a:r>
          </a:p>
          <a:p>
            <a:pPr lvl="1">
              <a:lnSpc>
                <a:spcPct val="150000"/>
              </a:lnSpc>
              <a:buFont typeface="Courier New" pitchFamily="49" charset="0"/>
              <a:buChar char="o"/>
            </a:pPr>
            <a:r>
              <a:rPr lang="fr-FR" dirty="0" smtClean="0"/>
              <a:t> L’effet piston</a:t>
            </a:r>
          </a:p>
          <a:p>
            <a:pPr lvl="1">
              <a:lnSpc>
                <a:spcPct val="150000"/>
              </a:lnSpc>
              <a:buFont typeface="Courier New" pitchFamily="49" charset="0"/>
              <a:buChar char="o"/>
            </a:pPr>
            <a:r>
              <a:rPr lang="fr-FR" dirty="0" smtClean="0"/>
              <a:t> L’étanchéité</a:t>
            </a:r>
          </a:p>
          <a:p>
            <a:pPr lvl="1">
              <a:lnSpc>
                <a:spcPct val="150000"/>
              </a:lnSpc>
              <a:buFont typeface="Courier New" pitchFamily="49" charset="0"/>
              <a:buChar char="o"/>
            </a:pPr>
            <a:r>
              <a:rPr lang="fr-FR" dirty="0" smtClean="0"/>
              <a:t> Le refroidissement</a:t>
            </a:r>
          </a:p>
          <a:p>
            <a:pPr lvl="1">
              <a:lnSpc>
                <a:spcPct val="150000"/>
              </a:lnSpc>
              <a:buFont typeface="Courier New" pitchFamily="49" charset="0"/>
              <a:buChar char="o"/>
            </a:pPr>
            <a:r>
              <a:rPr lang="fr-FR" dirty="0" smtClean="0"/>
              <a:t> La condensation</a:t>
            </a:r>
          </a:p>
          <a:p>
            <a:pPr>
              <a:lnSpc>
                <a:spcPct val="150000"/>
              </a:lnSpc>
              <a:buFont typeface="Arial" pitchFamily="34" charset="0"/>
              <a:buChar char="•"/>
            </a:pPr>
            <a:r>
              <a:rPr lang="fr-FR" dirty="0" smtClean="0"/>
              <a:t> L’eau doit être froide</a:t>
            </a:r>
          </a:p>
          <a:p>
            <a:pPr lvl="1">
              <a:lnSpc>
                <a:spcPct val="150000"/>
              </a:lnSpc>
              <a:buFont typeface="Courier New" pitchFamily="49" charset="0"/>
              <a:buChar char="o"/>
            </a:pPr>
            <a:r>
              <a:rPr lang="fr-FR" dirty="0" smtClean="0"/>
              <a:t> Pour éviter d’être à l’ébullition dans la pompe : cf. table de la vapeur saturée, </a:t>
            </a:r>
          </a:p>
          <a:p>
            <a:pPr lvl="1">
              <a:lnSpc>
                <a:spcPct val="150000"/>
              </a:lnSpc>
            </a:pPr>
            <a:r>
              <a:rPr lang="fr-FR" dirty="0" smtClean="0"/>
              <a:t>T°C d’aspiration = 25 à 60°C.</a:t>
            </a:r>
          </a:p>
          <a:p>
            <a:r>
              <a:rPr lang="fr-FR" dirty="0" smtClean="0">
                <a:solidFill>
                  <a:srgbClr val="FF0000"/>
                </a:solidFill>
              </a:rPr>
              <a:t>NB : une sortie importante de gaz sortie du séparateur = prise d’air en amont de la pompe à vide</a:t>
            </a:r>
          </a:p>
        </p:txBody>
      </p:sp>
      <p:sp>
        <p:nvSpPr>
          <p:cNvPr id="13" name="ZoneTexte 12"/>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14" name="ZoneTexte 13"/>
          <p:cNvSpPr txBox="1"/>
          <p:nvPr/>
        </p:nvSpPr>
        <p:spPr>
          <a:xfrm>
            <a:off x="1000100" y="857232"/>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La pompe à vide à recyclage d’eau</a:t>
            </a:r>
          </a:p>
        </p:txBody>
      </p:sp>
      <p:pic>
        <p:nvPicPr>
          <p:cNvPr id="70663" name="Picture 7" descr="Résultat de recherche d'images pour &quot;schéma pompe à anneau liquide&quot;">
            <a:hlinkClick r:id="rId6"/>
          </p:cNvPr>
          <p:cNvPicPr>
            <a:picLocks noChangeAspect="1" noChangeArrowheads="1"/>
          </p:cNvPicPr>
          <p:nvPr/>
        </p:nvPicPr>
        <p:blipFill>
          <a:blip r:embed="rId7"/>
          <a:srcRect/>
          <a:stretch>
            <a:fillRect/>
          </a:stretch>
        </p:blipFill>
        <p:spPr bwMode="auto">
          <a:xfrm>
            <a:off x="6738965" y="1666874"/>
            <a:ext cx="2119315" cy="21193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 calcmode="lin" valueType="num">
                                      <p:cBhvr additive="base">
                                        <p:cTn id="2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anim calcmode="lin" valueType="num">
                                      <p:cBhvr additive="base">
                                        <p:cTn id="3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 calcmode="lin" valueType="num">
                                      <p:cBhvr additive="base">
                                        <p:cTn id="39"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xEl>
                                              <p:pRg st="8" end="8"/>
                                            </p:txEl>
                                          </p:spTgt>
                                        </p:tgtEl>
                                        <p:attrNameLst>
                                          <p:attrName>style.visibility</p:attrName>
                                        </p:attrNameLst>
                                      </p:cBhvr>
                                      <p:to>
                                        <p:strVal val="visible"/>
                                      </p:to>
                                    </p:set>
                                    <p:anim calcmode="lin" valueType="num">
                                      <p:cBhvr additive="base">
                                        <p:cTn id="4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xEl>
                                              <p:pRg st="9" end="9"/>
                                            </p:txEl>
                                          </p:spTgt>
                                        </p:tgtEl>
                                        <p:attrNameLst>
                                          <p:attrName>style.visibility</p:attrName>
                                        </p:attrNameLst>
                                      </p:cBhvr>
                                      <p:to>
                                        <p:strVal val="visible"/>
                                      </p:to>
                                    </p:set>
                                    <p:anim calcmode="lin" valueType="num">
                                      <p:cBhvr additive="base">
                                        <p:cTn id="49"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lum bright="-20000"/>
          </a:blip>
          <a:srcRect l="14648" t="29167" r="41406" b="23958"/>
          <a:stretch>
            <a:fillRect/>
          </a:stretch>
        </p:blipFill>
        <p:spPr bwMode="auto">
          <a:xfrm>
            <a:off x="142844" y="1785926"/>
            <a:ext cx="5357850" cy="3214710"/>
          </a:xfrm>
          <a:prstGeom prst="rect">
            <a:avLst/>
          </a:prstGeom>
          <a:noFill/>
          <a:ln w="9525">
            <a:noFill/>
            <a:miter lim="800000"/>
            <a:headEnd/>
            <a:tailEnd/>
          </a:ln>
          <a:effectLst/>
        </p:spPr>
      </p:pic>
      <p:sp>
        <p:nvSpPr>
          <p:cNvPr id="3" name="ZoneTexte 2"/>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4" name="ZoneTexte 3"/>
          <p:cNvSpPr txBox="1"/>
          <p:nvPr/>
        </p:nvSpPr>
        <p:spPr>
          <a:xfrm>
            <a:off x="1000100" y="1109947"/>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La compression mécanique de vapeur (CMV-RMV)</a:t>
            </a:r>
          </a:p>
        </p:txBody>
      </p:sp>
      <p:sp>
        <p:nvSpPr>
          <p:cNvPr id="7" name="ZoneTexte 6"/>
          <p:cNvSpPr txBox="1"/>
          <p:nvPr/>
        </p:nvSpPr>
        <p:spPr>
          <a:xfrm>
            <a:off x="5643570" y="1857364"/>
            <a:ext cx="3286148" cy="4801314"/>
          </a:xfrm>
          <a:prstGeom prst="rect">
            <a:avLst/>
          </a:prstGeom>
          <a:noFill/>
        </p:spPr>
        <p:txBody>
          <a:bodyPr wrap="square" rtlCol="0">
            <a:spAutoFit/>
          </a:bodyPr>
          <a:lstStyle/>
          <a:p>
            <a:pPr>
              <a:buFont typeface="Arial" pitchFamily="34" charset="0"/>
              <a:buChar char="•"/>
            </a:pPr>
            <a:r>
              <a:rPr lang="fr-FR" dirty="0" smtClean="0">
                <a:effectLst>
                  <a:outerShdw blurRad="38100" dist="38100" dir="2700000" algn="tl">
                    <a:srgbClr val="000000">
                      <a:alpha val="43137"/>
                    </a:srgbClr>
                  </a:outerShdw>
                </a:effectLst>
              </a:rPr>
              <a:t> Son rôle</a:t>
            </a:r>
          </a:p>
          <a:p>
            <a:pPr lvl="1">
              <a:buFont typeface="Courier New" pitchFamily="49" charset="0"/>
              <a:buChar char="o"/>
            </a:pPr>
            <a:r>
              <a:rPr lang="fr-FR" dirty="0" smtClean="0"/>
              <a:t> Permet de réutiliser toutes les buées issues du produit.</a:t>
            </a:r>
          </a:p>
          <a:p>
            <a:pPr>
              <a:buFont typeface="Arial" pitchFamily="34" charset="0"/>
              <a:buChar char="•"/>
            </a:pPr>
            <a:r>
              <a:rPr lang="fr-FR" dirty="0" smtClean="0">
                <a:effectLst>
                  <a:outerShdw blurRad="38100" dist="38100" dir="2700000" algn="tl">
                    <a:srgbClr val="000000">
                      <a:alpha val="43137"/>
                    </a:srgbClr>
                  </a:outerShdw>
                </a:effectLst>
              </a:rPr>
              <a:t> Principe</a:t>
            </a:r>
          </a:p>
          <a:p>
            <a:pPr lvl="1">
              <a:buFont typeface="Courier New" pitchFamily="49" charset="0"/>
              <a:buChar char="o"/>
            </a:pPr>
            <a:r>
              <a:rPr lang="fr-FR" dirty="0" smtClean="0"/>
              <a:t> Analogue à celui d’une pompe ou d’un ventilateur.</a:t>
            </a:r>
          </a:p>
          <a:p>
            <a:pPr lvl="1">
              <a:buFont typeface="Courier New" pitchFamily="49" charset="0"/>
              <a:buChar char="o"/>
            </a:pPr>
            <a:r>
              <a:rPr lang="fr-FR" dirty="0" smtClean="0"/>
              <a:t> Production d’une </a:t>
            </a:r>
            <a:r>
              <a:rPr lang="fr-FR" dirty="0" smtClean="0">
                <a:solidFill>
                  <a:srgbClr val="FF0000"/>
                </a:solidFill>
              </a:rPr>
              <a:t>élévation de pression </a:t>
            </a:r>
            <a:r>
              <a:rPr lang="fr-FR" dirty="0" smtClean="0"/>
              <a:t>par effet centrifuge.</a:t>
            </a:r>
          </a:p>
          <a:p>
            <a:r>
              <a:rPr lang="fr-FR" dirty="0" smtClean="0">
                <a:effectLst>
                  <a:outerShdw blurRad="38100" dist="38100" dir="2700000" algn="tl">
                    <a:srgbClr val="000000">
                      <a:alpha val="43137"/>
                    </a:srgbClr>
                  </a:outerShdw>
                </a:effectLst>
              </a:rPr>
              <a:t>NB :</a:t>
            </a:r>
          </a:p>
          <a:p>
            <a:r>
              <a:rPr lang="fr-FR" dirty="0" smtClean="0"/>
              <a:t>1 – La seule énergie consommée est l’énergie mécanique CMV.</a:t>
            </a:r>
          </a:p>
          <a:p>
            <a:endParaRPr lang="fr-FR" dirty="0" smtClean="0"/>
          </a:p>
          <a:p>
            <a:r>
              <a:rPr lang="fr-FR" dirty="0" smtClean="0"/>
              <a:t>2 – Le travail de compression conduit également à une élévation de température.</a:t>
            </a:r>
            <a:endParaRPr lang="fr-FR" dirty="0"/>
          </a:p>
        </p:txBody>
      </p:sp>
      <p:pic>
        <p:nvPicPr>
          <p:cNvPr id="6" name="Picture 2"/>
          <p:cNvPicPr>
            <a:picLocks noChangeAspect="1" noChangeArrowheads="1"/>
          </p:cNvPicPr>
          <p:nvPr/>
        </p:nvPicPr>
        <p:blipFill>
          <a:blip r:embed="rId3"/>
          <a:srcRect l="29297" t="42708" r="56054" b="38542"/>
          <a:stretch>
            <a:fillRect/>
          </a:stretch>
        </p:blipFill>
        <p:spPr bwMode="auto">
          <a:xfrm>
            <a:off x="2500298" y="4572008"/>
            <a:ext cx="3174990" cy="22859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28728" y="500042"/>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pic>
        <p:nvPicPr>
          <p:cNvPr id="7" name="Picture 3" descr="Résultat de recherche d'images pour &quot;changements d'état&quot;"/>
          <p:cNvPicPr>
            <a:picLocks noChangeAspect="1" noChangeArrowheads="1"/>
          </p:cNvPicPr>
          <p:nvPr/>
        </p:nvPicPr>
        <p:blipFill>
          <a:blip r:embed="rId2"/>
          <a:srcRect/>
          <a:stretch>
            <a:fillRect/>
          </a:stretch>
        </p:blipFill>
        <p:spPr bwMode="auto">
          <a:xfrm>
            <a:off x="2321705" y="2571744"/>
            <a:ext cx="4822063" cy="3214710"/>
          </a:xfrm>
          <a:prstGeom prst="rect">
            <a:avLst/>
          </a:prstGeom>
          <a:noFill/>
        </p:spPr>
      </p:pic>
      <p:sp>
        <p:nvSpPr>
          <p:cNvPr id="8" name="ZoneTexte 7"/>
          <p:cNvSpPr txBox="1"/>
          <p:nvPr/>
        </p:nvSpPr>
        <p:spPr>
          <a:xfrm>
            <a:off x="1142976" y="1500174"/>
            <a:ext cx="6500858" cy="461665"/>
          </a:xfrm>
          <a:prstGeom prst="rect">
            <a:avLst/>
          </a:prstGeom>
          <a:noFill/>
        </p:spPr>
        <p:txBody>
          <a:bodyPr wrap="square" rtlCol="0">
            <a:spAutoFit/>
          </a:bodyPr>
          <a:lstStyle/>
          <a:p>
            <a:pPr>
              <a:buFont typeface="Arial" pitchFamily="34" charset="0"/>
              <a:buChar char="•"/>
            </a:pPr>
            <a:r>
              <a:rPr lang="fr-FR" sz="2400" dirty="0" smtClean="0"/>
              <a:t> </a:t>
            </a:r>
            <a:r>
              <a:rPr lang="fr-FR" sz="2400" dirty="0" smtClean="0">
                <a:effectLst>
                  <a:outerShdw blurRad="38100" dist="38100" dir="2700000" algn="tl">
                    <a:srgbClr val="000000">
                      <a:alpha val="43137"/>
                    </a:srgbClr>
                  </a:outerShdw>
                </a:effectLst>
              </a:rPr>
              <a:t>Différents états de la matière et </a:t>
            </a:r>
            <a:r>
              <a:rPr lang="fr-FR" sz="2400" dirty="0" smtClean="0">
                <a:solidFill>
                  <a:srgbClr val="FF0000"/>
                </a:solidFill>
                <a:effectLst>
                  <a:outerShdw blurRad="38100" dist="38100" dir="2700000" algn="tl">
                    <a:srgbClr val="000000">
                      <a:alpha val="43137"/>
                    </a:srgbClr>
                  </a:outerShdw>
                </a:effectLst>
              </a:rPr>
              <a:t>de l’eau</a:t>
            </a:r>
            <a:endParaRPr lang="fr-FR" sz="2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3" name="ZoneTexte 2"/>
          <p:cNvSpPr txBox="1"/>
          <p:nvPr/>
        </p:nvSpPr>
        <p:spPr>
          <a:xfrm>
            <a:off x="785786" y="1109947"/>
            <a:ext cx="5357850"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Le turbo-ventilateur RMV (CMV)</a:t>
            </a:r>
          </a:p>
        </p:txBody>
      </p:sp>
      <p:pic>
        <p:nvPicPr>
          <p:cNvPr id="76805" name="Picture 5"/>
          <p:cNvPicPr>
            <a:picLocks noChangeAspect="1" noChangeArrowheads="1"/>
          </p:cNvPicPr>
          <p:nvPr/>
        </p:nvPicPr>
        <p:blipFill>
          <a:blip r:embed="rId2">
            <a:lum bright="-10000"/>
          </a:blip>
          <a:srcRect l="22266" t="33988" r="60742" b="20833"/>
          <a:stretch>
            <a:fillRect/>
          </a:stretch>
        </p:blipFill>
        <p:spPr bwMode="auto">
          <a:xfrm>
            <a:off x="5143503" y="857232"/>
            <a:ext cx="3964621" cy="5929354"/>
          </a:xfrm>
          <a:prstGeom prst="rect">
            <a:avLst/>
          </a:prstGeom>
          <a:noFill/>
          <a:ln w="9525">
            <a:noFill/>
            <a:miter lim="800000"/>
            <a:headEnd/>
            <a:tailEnd/>
          </a:ln>
          <a:effectLst/>
        </p:spPr>
      </p:pic>
      <p:pic>
        <p:nvPicPr>
          <p:cNvPr id="76802" name="Picture 2" descr="Résultat de recherche d'images pour &quot;compression mécanique de vapeur&quot;">
            <a:hlinkClick r:id="rId3"/>
          </p:cNvPr>
          <p:cNvPicPr>
            <a:picLocks noChangeAspect="1" noChangeArrowheads="1"/>
          </p:cNvPicPr>
          <p:nvPr/>
        </p:nvPicPr>
        <p:blipFill>
          <a:blip r:embed="rId4"/>
          <a:srcRect t="10638" b="14894"/>
          <a:stretch>
            <a:fillRect/>
          </a:stretch>
        </p:blipFill>
        <p:spPr bwMode="auto">
          <a:xfrm>
            <a:off x="2500298" y="1500174"/>
            <a:ext cx="3357584" cy="2500330"/>
          </a:xfrm>
          <a:prstGeom prst="rect">
            <a:avLst/>
          </a:prstGeom>
          <a:noFill/>
        </p:spPr>
      </p:pic>
      <p:pic>
        <p:nvPicPr>
          <p:cNvPr id="76804" name="Picture 4" descr="Image associée">
            <a:hlinkClick r:id="rId5"/>
          </p:cNvPr>
          <p:cNvPicPr>
            <a:picLocks noChangeAspect="1" noChangeArrowheads="1"/>
          </p:cNvPicPr>
          <p:nvPr/>
        </p:nvPicPr>
        <p:blipFill>
          <a:blip r:embed="rId6" cstate="print"/>
          <a:srcRect l="29233" r="34226" b="5844"/>
          <a:stretch>
            <a:fillRect/>
          </a:stretch>
        </p:blipFill>
        <p:spPr bwMode="auto">
          <a:xfrm>
            <a:off x="285720" y="2000240"/>
            <a:ext cx="1928826" cy="2796797"/>
          </a:xfrm>
          <a:prstGeom prst="rect">
            <a:avLst/>
          </a:prstGeom>
          <a:noFill/>
        </p:spPr>
      </p:pic>
      <p:pic>
        <p:nvPicPr>
          <p:cNvPr id="16386" name="Picture 2" descr="Image associée">
            <a:hlinkClick r:id="rId7"/>
          </p:cNvPr>
          <p:cNvPicPr>
            <a:picLocks noChangeAspect="1" noChangeArrowheads="1"/>
          </p:cNvPicPr>
          <p:nvPr/>
        </p:nvPicPr>
        <p:blipFill>
          <a:blip r:embed="rId8" cstate="print"/>
          <a:srcRect/>
          <a:stretch>
            <a:fillRect/>
          </a:stretch>
        </p:blipFill>
        <p:spPr bwMode="auto">
          <a:xfrm>
            <a:off x="2285984" y="3714752"/>
            <a:ext cx="2214578" cy="2957039"/>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lum bright="-10000"/>
          </a:blip>
          <a:srcRect l="18281" t="27222" r="38125" b="14630"/>
          <a:stretch>
            <a:fillRect/>
          </a:stretch>
        </p:blipFill>
        <p:spPr bwMode="auto">
          <a:xfrm>
            <a:off x="1142976" y="1643050"/>
            <a:ext cx="6855317" cy="5143536"/>
          </a:xfrm>
          <a:prstGeom prst="rect">
            <a:avLst/>
          </a:prstGeom>
          <a:noFill/>
          <a:ln w="1">
            <a:noFill/>
            <a:miter lim="800000"/>
            <a:headEnd/>
            <a:tailEnd type="none" w="med" len="med"/>
          </a:ln>
          <a:effectLst/>
        </p:spPr>
      </p:pic>
      <p:sp>
        <p:nvSpPr>
          <p:cNvPr id="3" name="ZoneTexte 2"/>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4" name="ZoneTexte 3"/>
          <p:cNvSpPr txBox="1"/>
          <p:nvPr/>
        </p:nvSpPr>
        <p:spPr>
          <a:xfrm>
            <a:off x="1000100" y="1000108"/>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La compression mécanique de vapeur (CMV-RMV)</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l="46289" t="17708" r="26172" b="20833"/>
          <a:stretch>
            <a:fillRect/>
          </a:stretch>
        </p:blipFill>
        <p:spPr bwMode="auto">
          <a:xfrm>
            <a:off x="2000232" y="1387697"/>
            <a:ext cx="4357718" cy="5470327"/>
          </a:xfrm>
          <a:prstGeom prst="rect">
            <a:avLst/>
          </a:prstGeom>
          <a:noFill/>
          <a:ln w="9525">
            <a:noFill/>
            <a:miter lim="800000"/>
            <a:headEnd/>
            <a:tailEnd/>
          </a:ln>
          <a:effectLst/>
        </p:spPr>
      </p:pic>
      <p:sp>
        <p:nvSpPr>
          <p:cNvPr id="5" name="ZoneTexte 4"/>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6" name="ZoneTexte 5"/>
          <p:cNvSpPr txBox="1"/>
          <p:nvPr/>
        </p:nvSpPr>
        <p:spPr>
          <a:xfrm>
            <a:off x="1000100" y="92867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Evaporateur à CMV : principe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lum bright="-20000"/>
          </a:blip>
          <a:srcRect l="26367" t="17708" r="47852" b="25000"/>
          <a:stretch>
            <a:fillRect/>
          </a:stretch>
        </p:blipFill>
        <p:spPr bwMode="auto">
          <a:xfrm>
            <a:off x="2571736" y="1000108"/>
            <a:ext cx="4572032" cy="5715040"/>
          </a:xfrm>
          <a:prstGeom prst="rect">
            <a:avLst/>
          </a:prstGeom>
          <a:noFill/>
          <a:ln w="9525">
            <a:noFill/>
            <a:miter lim="800000"/>
            <a:headEnd/>
            <a:tailEnd/>
          </a:ln>
          <a:effectLst/>
        </p:spPr>
      </p:pic>
      <p:sp>
        <p:nvSpPr>
          <p:cNvPr id="3" name="ZoneTexte 2"/>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4" name="ZoneTexte 3"/>
          <p:cNvSpPr txBox="1"/>
          <p:nvPr/>
        </p:nvSpPr>
        <p:spPr>
          <a:xfrm>
            <a:off x="285720" y="1071546"/>
            <a:ext cx="2428892"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Courbe CMV</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571472" y="1428736"/>
            <a:ext cx="8072494" cy="5332093"/>
            <a:chOff x="101889" y="0"/>
            <a:chExt cx="8388696" cy="5617845"/>
          </a:xfrm>
        </p:grpSpPr>
        <p:pic>
          <p:nvPicPr>
            <p:cNvPr id="5" name="Picture 8"/>
            <p:cNvPicPr>
              <a:picLocks noChangeAspect="1" noChangeArrowheads="1"/>
            </p:cNvPicPr>
            <p:nvPr/>
          </p:nvPicPr>
          <p:blipFill>
            <a:blip r:embed="rId2">
              <a:lum bright="-10000"/>
            </a:blip>
            <a:srcRect l="15333" t="21852" r="27240" b="9167"/>
            <a:stretch>
              <a:fillRect/>
            </a:stretch>
          </p:blipFill>
          <p:spPr bwMode="auto">
            <a:xfrm>
              <a:off x="101889" y="0"/>
              <a:ext cx="8381076" cy="5617845"/>
            </a:xfrm>
            <a:prstGeom prst="rect">
              <a:avLst/>
            </a:prstGeom>
            <a:noFill/>
            <a:ln w="1">
              <a:noFill/>
              <a:miter lim="800000"/>
              <a:headEnd/>
              <a:tailEnd type="none" w="med" len="med"/>
            </a:ln>
            <a:effectLst/>
          </p:spPr>
        </p:pic>
        <p:sp>
          <p:nvSpPr>
            <p:cNvPr id="6" name="Rectangle 5"/>
            <p:cNvSpPr/>
            <p:nvPr/>
          </p:nvSpPr>
          <p:spPr>
            <a:xfrm>
              <a:off x="6446520" y="15240"/>
              <a:ext cx="2044065" cy="68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100"/>
            </a:p>
          </p:txBody>
        </p:sp>
        <p:sp>
          <p:nvSpPr>
            <p:cNvPr id="7" name="Rectangle 6"/>
            <p:cNvSpPr/>
            <p:nvPr/>
          </p:nvSpPr>
          <p:spPr>
            <a:xfrm>
              <a:off x="6749415" y="160020"/>
              <a:ext cx="171831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100"/>
            </a:p>
          </p:txBody>
        </p:sp>
      </p:grpSp>
      <p:sp>
        <p:nvSpPr>
          <p:cNvPr id="8" name="ZoneTexte 7"/>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9" name="ZoneTexte 8"/>
          <p:cNvSpPr txBox="1"/>
          <p:nvPr/>
        </p:nvSpPr>
        <p:spPr>
          <a:xfrm>
            <a:off x="500034" y="92867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La compression mécanique de vapeur (CMV-RMV)</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3" name="ZoneTexte 2"/>
          <p:cNvSpPr txBox="1"/>
          <p:nvPr/>
        </p:nvSpPr>
        <p:spPr>
          <a:xfrm>
            <a:off x="500034" y="92867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Le thermo-compresseur</a:t>
            </a:r>
          </a:p>
        </p:txBody>
      </p:sp>
      <p:sp>
        <p:nvSpPr>
          <p:cNvPr id="4" name="ZoneTexte 3"/>
          <p:cNvSpPr txBox="1"/>
          <p:nvPr/>
        </p:nvSpPr>
        <p:spPr>
          <a:xfrm>
            <a:off x="5643570" y="1857364"/>
            <a:ext cx="3286148" cy="4801314"/>
          </a:xfrm>
          <a:prstGeom prst="rect">
            <a:avLst/>
          </a:prstGeom>
          <a:noFill/>
        </p:spPr>
        <p:txBody>
          <a:bodyPr wrap="square" rtlCol="0">
            <a:spAutoFit/>
          </a:bodyPr>
          <a:lstStyle/>
          <a:p>
            <a:pPr>
              <a:buFont typeface="Arial" pitchFamily="34" charset="0"/>
              <a:buChar char="•"/>
            </a:pPr>
            <a:r>
              <a:rPr lang="fr-FR" dirty="0" smtClean="0">
                <a:effectLst>
                  <a:outerShdw blurRad="38100" dist="38100" dir="2700000" algn="tl">
                    <a:srgbClr val="000000">
                      <a:alpha val="43137"/>
                    </a:srgbClr>
                  </a:outerShdw>
                </a:effectLst>
              </a:rPr>
              <a:t> Son rôle</a:t>
            </a:r>
          </a:p>
          <a:p>
            <a:pPr lvl="1">
              <a:buFont typeface="Courier New" pitchFamily="49" charset="0"/>
              <a:buChar char="o"/>
            </a:pPr>
            <a:r>
              <a:rPr lang="fr-FR" dirty="0" smtClean="0"/>
              <a:t> Permet de réutiliser une partie des buées issues du produit.</a:t>
            </a:r>
          </a:p>
          <a:p>
            <a:pPr>
              <a:buFont typeface="Arial" pitchFamily="34" charset="0"/>
              <a:buChar char="•"/>
            </a:pPr>
            <a:r>
              <a:rPr lang="fr-FR" dirty="0" smtClean="0">
                <a:effectLst>
                  <a:outerShdw blurRad="38100" dist="38100" dir="2700000" algn="tl">
                    <a:srgbClr val="000000">
                      <a:alpha val="43137"/>
                    </a:srgbClr>
                  </a:outerShdw>
                </a:effectLst>
              </a:rPr>
              <a:t> Principe</a:t>
            </a:r>
          </a:p>
          <a:p>
            <a:pPr lvl="1">
              <a:buFont typeface="Courier New" pitchFamily="49" charset="0"/>
              <a:buChar char="o"/>
            </a:pPr>
            <a:r>
              <a:rPr lang="fr-FR" dirty="0" smtClean="0"/>
              <a:t> La </a:t>
            </a:r>
            <a:r>
              <a:rPr lang="fr-FR" dirty="0" smtClean="0">
                <a:solidFill>
                  <a:srgbClr val="FF0000"/>
                </a:solidFill>
              </a:rPr>
              <a:t>vapeur «vive -motrice» </a:t>
            </a:r>
            <a:r>
              <a:rPr lang="fr-FR" dirty="0" smtClean="0"/>
              <a:t>permet au moyen d’un système </a:t>
            </a:r>
            <a:r>
              <a:rPr lang="fr-FR" dirty="0" smtClean="0">
                <a:solidFill>
                  <a:srgbClr val="FF0000"/>
                </a:solidFill>
              </a:rPr>
              <a:t>«Venturi » </a:t>
            </a:r>
            <a:r>
              <a:rPr lang="fr-FR" dirty="0" smtClean="0"/>
              <a:t>d’aspirer une partie des </a:t>
            </a:r>
            <a:r>
              <a:rPr lang="fr-FR" dirty="0" smtClean="0">
                <a:solidFill>
                  <a:srgbClr val="FF0000"/>
                </a:solidFill>
              </a:rPr>
              <a:t>buées « vapeur molle » </a:t>
            </a:r>
            <a:r>
              <a:rPr lang="fr-FR" dirty="0" smtClean="0"/>
              <a:t>du produit et de les compresser à la pression et température du premier corps de chauffe</a:t>
            </a:r>
          </a:p>
          <a:p>
            <a:r>
              <a:rPr lang="fr-FR" dirty="0" smtClean="0">
                <a:effectLst>
                  <a:outerShdw blurRad="38100" dist="38100" dir="2700000" algn="tl">
                    <a:srgbClr val="000000">
                      <a:alpha val="43137"/>
                    </a:srgbClr>
                  </a:outerShdw>
                </a:effectLst>
              </a:rPr>
              <a:t>NB :</a:t>
            </a:r>
          </a:p>
          <a:p>
            <a:r>
              <a:rPr lang="fr-FR" dirty="0" smtClean="0"/>
              <a:t>La seule énergie consommée est la vapeur vive provenant de la chaudière.</a:t>
            </a:r>
          </a:p>
        </p:txBody>
      </p:sp>
      <p:pic>
        <p:nvPicPr>
          <p:cNvPr id="88066" name="Picture 2" descr="Résultat de recherche d'images pour &quot;thermocompresseur&quot;">
            <a:hlinkClick r:id="rId2"/>
          </p:cNvPr>
          <p:cNvPicPr>
            <a:picLocks noChangeAspect="1" noChangeArrowheads="1"/>
          </p:cNvPicPr>
          <p:nvPr/>
        </p:nvPicPr>
        <p:blipFill>
          <a:blip r:embed="rId3">
            <a:lum bright="-10000"/>
          </a:blip>
          <a:srcRect l="52830"/>
          <a:stretch>
            <a:fillRect/>
          </a:stretch>
        </p:blipFill>
        <p:spPr bwMode="auto">
          <a:xfrm>
            <a:off x="2357422" y="2000240"/>
            <a:ext cx="2507744" cy="4253141"/>
          </a:xfrm>
          <a:prstGeom prst="rect">
            <a:avLst/>
          </a:prstGeom>
          <a:noFill/>
        </p:spPr>
      </p:pic>
      <p:pic>
        <p:nvPicPr>
          <p:cNvPr id="88068" name="Picture 4" descr="Résultat de recherche d'images pour &quot;thermocompresseur&quot;">
            <a:hlinkClick r:id="rId4"/>
          </p:cNvPr>
          <p:cNvPicPr>
            <a:picLocks noChangeAspect="1" noChangeArrowheads="1"/>
          </p:cNvPicPr>
          <p:nvPr/>
        </p:nvPicPr>
        <p:blipFill>
          <a:blip r:embed="rId5"/>
          <a:srcRect/>
          <a:stretch>
            <a:fillRect/>
          </a:stretch>
        </p:blipFill>
        <p:spPr bwMode="auto">
          <a:xfrm>
            <a:off x="642910" y="2000240"/>
            <a:ext cx="1571636" cy="42862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lum bright="-10000"/>
          </a:blip>
          <a:srcRect l="17578" t="14583" r="38476" b="10416"/>
          <a:stretch>
            <a:fillRect/>
          </a:stretch>
        </p:blipFill>
        <p:spPr bwMode="auto">
          <a:xfrm>
            <a:off x="1848426" y="1500174"/>
            <a:ext cx="5581094" cy="5357850"/>
          </a:xfrm>
          <a:prstGeom prst="rect">
            <a:avLst/>
          </a:prstGeom>
          <a:noFill/>
          <a:ln w="9525">
            <a:noFill/>
            <a:miter lim="800000"/>
            <a:headEnd/>
            <a:tailEnd/>
          </a:ln>
          <a:effectLst/>
        </p:spPr>
      </p:pic>
      <p:sp>
        <p:nvSpPr>
          <p:cNvPr id="5" name="ZoneTexte 4"/>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6" name="ZoneTexte 5"/>
          <p:cNvSpPr txBox="1"/>
          <p:nvPr/>
        </p:nvSpPr>
        <p:spPr>
          <a:xfrm>
            <a:off x="500034" y="92867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Le thermo-compresseur</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l="8203" t="17708" r="33789" b="21875"/>
          <a:stretch>
            <a:fillRect/>
          </a:stretch>
        </p:blipFill>
        <p:spPr bwMode="auto">
          <a:xfrm>
            <a:off x="357158" y="1857364"/>
            <a:ext cx="8413672" cy="4929222"/>
          </a:xfrm>
          <a:prstGeom prst="rect">
            <a:avLst/>
          </a:prstGeom>
          <a:noFill/>
          <a:ln w="9525">
            <a:noFill/>
            <a:miter lim="800000"/>
            <a:headEnd/>
            <a:tailEnd/>
          </a:ln>
          <a:effectLst/>
        </p:spPr>
      </p:pic>
      <p:sp>
        <p:nvSpPr>
          <p:cNvPr id="3" name="ZoneTexte 2"/>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4" name="ZoneTexte 3"/>
          <p:cNvSpPr txBox="1"/>
          <p:nvPr/>
        </p:nvSpPr>
        <p:spPr>
          <a:xfrm>
            <a:off x="500034" y="714356"/>
            <a:ext cx="8429684" cy="1569660"/>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Le thermo-compresseur : coefficient de reprise Z (ou r)</a:t>
            </a:r>
          </a:p>
          <a:p>
            <a:pPr lvl="1">
              <a:lnSpc>
                <a:spcPct val="150000"/>
              </a:lnSpc>
              <a:buFont typeface="Courier New" pitchFamily="49" charset="0"/>
              <a:buChar char="o"/>
            </a:pPr>
            <a:r>
              <a:rPr lang="fr-FR" sz="2400" dirty="0" smtClean="0">
                <a:solidFill>
                  <a:srgbClr val="FF0000"/>
                </a:solidFill>
              </a:rPr>
              <a:t> z dépend du </a:t>
            </a:r>
            <a:r>
              <a:rPr lang="el-GR" sz="2400" dirty="0" smtClean="0">
                <a:solidFill>
                  <a:srgbClr val="FF0000"/>
                </a:solidFill>
              </a:rPr>
              <a:t>Δ</a:t>
            </a:r>
            <a:r>
              <a:rPr lang="fr-FR" sz="2400" dirty="0" smtClean="0">
                <a:solidFill>
                  <a:srgbClr val="FF0000"/>
                </a:solidFill>
              </a:rPr>
              <a:t> T entre aspiration et refoulement</a:t>
            </a:r>
          </a:p>
          <a:p>
            <a:pPr lvl="1">
              <a:buFont typeface="Courier New" pitchFamily="49" charset="0"/>
              <a:buChar char="o"/>
            </a:pPr>
            <a:endParaRPr lang="fr-FR" sz="2400" dirty="0" smtClean="0">
              <a:effectLst>
                <a:outerShdw blurRad="38100" dist="38100" dir="2700000" algn="tl">
                  <a:srgbClr val="000000">
                    <a:alpha val="43137"/>
                  </a:srgbClr>
                </a:outerShdw>
              </a:effectLst>
            </a:endParaRPr>
          </a:p>
        </p:txBody>
      </p:sp>
      <p:sp>
        <p:nvSpPr>
          <p:cNvPr id="6" name="Rectangle 5"/>
          <p:cNvSpPr/>
          <p:nvPr/>
        </p:nvSpPr>
        <p:spPr>
          <a:xfrm>
            <a:off x="4857720" y="4214794"/>
            <a:ext cx="428628"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lum bright="-10000"/>
          </a:blip>
          <a:srcRect l="17880" t="29825" r="39115" b="13567"/>
          <a:stretch>
            <a:fillRect/>
          </a:stretch>
        </p:blipFill>
        <p:spPr bwMode="auto">
          <a:xfrm>
            <a:off x="1357290" y="1785926"/>
            <a:ext cx="6500858" cy="4774530"/>
          </a:xfrm>
          <a:prstGeom prst="rect">
            <a:avLst/>
          </a:prstGeom>
          <a:noFill/>
          <a:ln w="1">
            <a:noFill/>
            <a:miter lim="800000"/>
            <a:headEnd/>
            <a:tailEnd type="none" w="med" len="med"/>
          </a:ln>
          <a:effectLst/>
          <a:scene3d>
            <a:camera prst="orthographicFront">
              <a:rot lat="0" lon="0" rev="60000"/>
            </a:camera>
            <a:lightRig rig="threePt" dir="t"/>
          </a:scene3d>
        </p:spPr>
      </p:pic>
      <p:sp>
        <p:nvSpPr>
          <p:cNvPr id="3" name="ZoneTexte 2"/>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4" name="ZoneTexte 3"/>
          <p:cNvSpPr txBox="1"/>
          <p:nvPr/>
        </p:nvSpPr>
        <p:spPr>
          <a:xfrm>
            <a:off x="500034" y="928670"/>
            <a:ext cx="7358114"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Le thermo-compresseur : rendement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3" name="ZoneTexte 2"/>
          <p:cNvSpPr txBox="1"/>
          <p:nvPr/>
        </p:nvSpPr>
        <p:spPr>
          <a:xfrm>
            <a:off x="500034" y="1109947"/>
            <a:ext cx="8286808"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Le thermo-compresseur : reprise en fonction de l’encrassement</a:t>
            </a:r>
          </a:p>
        </p:txBody>
      </p:sp>
      <p:grpSp>
        <p:nvGrpSpPr>
          <p:cNvPr id="7" name="Groupe 6"/>
          <p:cNvGrpSpPr/>
          <p:nvPr/>
        </p:nvGrpSpPr>
        <p:grpSpPr>
          <a:xfrm>
            <a:off x="714348" y="2285992"/>
            <a:ext cx="7358114" cy="4214842"/>
            <a:chOff x="714348" y="2000240"/>
            <a:chExt cx="6929486" cy="3857652"/>
          </a:xfrm>
        </p:grpSpPr>
        <p:pic>
          <p:nvPicPr>
            <p:cNvPr id="84994" name="Picture 2"/>
            <p:cNvPicPr>
              <a:picLocks noChangeAspect="1" noChangeArrowheads="1"/>
            </p:cNvPicPr>
            <p:nvPr/>
          </p:nvPicPr>
          <p:blipFill>
            <a:blip r:embed="rId2"/>
            <a:srcRect l="15820" t="19791" r="27344" b="23958"/>
            <a:stretch>
              <a:fillRect/>
            </a:stretch>
          </p:blipFill>
          <p:spPr bwMode="auto">
            <a:xfrm>
              <a:off x="714348" y="2000240"/>
              <a:ext cx="6929486" cy="3857652"/>
            </a:xfrm>
            <a:prstGeom prst="rect">
              <a:avLst/>
            </a:prstGeom>
            <a:noFill/>
            <a:ln w="9525">
              <a:noFill/>
              <a:miter lim="800000"/>
              <a:headEnd/>
              <a:tailEnd/>
            </a:ln>
            <a:effectLst/>
          </p:spPr>
        </p:pic>
        <p:sp>
          <p:nvSpPr>
            <p:cNvPr id="6" name="Rectangle 5"/>
            <p:cNvSpPr/>
            <p:nvPr/>
          </p:nvSpPr>
          <p:spPr>
            <a:xfrm>
              <a:off x="714348" y="5643578"/>
              <a:ext cx="714380"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28728" y="500042"/>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sp>
        <p:nvSpPr>
          <p:cNvPr id="6" name="ZoneTexte 5"/>
          <p:cNvSpPr txBox="1"/>
          <p:nvPr/>
        </p:nvSpPr>
        <p:spPr>
          <a:xfrm>
            <a:off x="357158" y="1500174"/>
            <a:ext cx="4071966" cy="4462760"/>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Température </a:t>
            </a:r>
          </a:p>
          <a:p>
            <a:pPr>
              <a:buFont typeface="Arial" pitchFamily="34" charset="0"/>
              <a:buChar char="•"/>
            </a:pPr>
            <a:endParaRPr lang="fr-FR" sz="2000" dirty="0"/>
          </a:p>
          <a:p>
            <a:pPr lvl="1">
              <a:buFont typeface="Wingdings" pitchFamily="2" charset="2"/>
              <a:buChar char="ü"/>
            </a:pPr>
            <a:r>
              <a:rPr lang="fr-FR" sz="2000" dirty="0" smtClean="0"/>
              <a:t> image de l’agitation </a:t>
            </a:r>
          </a:p>
          <a:p>
            <a:pPr lvl="1"/>
            <a:r>
              <a:rPr lang="fr-FR" sz="2000" dirty="0" smtClean="0"/>
              <a:t>thermique des particules</a:t>
            </a:r>
          </a:p>
          <a:p>
            <a:pPr lvl="1">
              <a:buFont typeface="Wingdings" pitchFamily="2" charset="2"/>
              <a:buChar char="ü"/>
            </a:pPr>
            <a:endParaRPr lang="fr-FR" sz="2000" dirty="0"/>
          </a:p>
          <a:p>
            <a:pPr lvl="1">
              <a:buFont typeface="Wingdings" pitchFamily="2" charset="2"/>
              <a:buChar char="ü"/>
            </a:pPr>
            <a:r>
              <a:rPr lang="fr-FR" sz="2000" dirty="0" smtClean="0"/>
              <a:t> Mesure par échange thermique</a:t>
            </a:r>
          </a:p>
          <a:p>
            <a:pPr lvl="1">
              <a:buFont typeface="Wingdings" pitchFamily="2" charset="2"/>
              <a:buChar char="ü"/>
            </a:pPr>
            <a:endParaRPr lang="fr-FR" sz="2000" dirty="0" smtClean="0"/>
          </a:p>
          <a:p>
            <a:pPr lvl="1">
              <a:buFont typeface="Wingdings" pitchFamily="2" charset="2"/>
              <a:buChar char="ü"/>
            </a:pPr>
            <a:r>
              <a:rPr lang="fr-FR" sz="2000" dirty="0" smtClean="0"/>
              <a:t> Unité courante : le degré Celsius – t =°C</a:t>
            </a:r>
          </a:p>
          <a:p>
            <a:pPr lvl="1">
              <a:buFont typeface="Wingdings" pitchFamily="2" charset="2"/>
              <a:buChar char="ü"/>
            </a:pPr>
            <a:endParaRPr lang="fr-FR" sz="2000" dirty="0"/>
          </a:p>
          <a:p>
            <a:pPr lvl="1">
              <a:buFont typeface="Wingdings" pitchFamily="2" charset="2"/>
              <a:buChar char="ü"/>
            </a:pPr>
            <a:r>
              <a:rPr lang="fr-FR" sz="2000" dirty="0" smtClean="0"/>
              <a:t> Unité légale : le Kelvin </a:t>
            </a:r>
          </a:p>
          <a:p>
            <a:pPr lvl="1"/>
            <a:r>
              <a:rPr lang="fr-FR" sz="2000" dirty="0" smtClean="0">
                <a:sym typeface="Wingdings" pitchFamily="2" charset="2"/>
              </a:rPr>
              <a:t> k = </a:t>
            </a:r>
            <a:r>
              <a:rPr lang="fr-FR" sz="2000" dirty="0" err="1" smtClean="0">
                <a:sym typeface="Wingdings" pitchFamily="2" charset="2"/>
              </a:rPr>
              <a:t>t°C</a:t>
            </a:r>
            <a:r>
              <a:rPr lang="fr-FR" sz="2000" dirty="0" smtClean="0">
                <a:sym typeface="Wingdings" pitchFamily="2" charset="2"/>
              </a:rPr>
              <a:t> + 273.15</a:t>
            </a:r>
          </a:p>
          <a:p>
            <a:pPr lvl="1">
              <a:buFont typeface="Wingdings" pitchFamily="2" charset="2"/>
              <a:buChar char="ü"/>
            </a:pPr>
            <a:endParaRPr lang="fr-FR" sz="2000" dirty="0">
              <a:sym typeface="Wingdings" pitchFamily="2" charset="2"/>
            </a:endParaRPr>
          </a:p>
        </p:txBody>
      </p:sp>
      <p:pic>
        <p:nvPicPr>
          <p:cNvPr id="46082" name="Picture 2" descr="Image associée">
            <a:hlinkClick r:id="rId2"/>
          </p:cNvPr>
          <p:cNvPicPr>
            <a:picLocks noChangeAspect="1" noChangeArrowheads="1"/>
          </p:cNvPicPr>
          <p:nvPr/>
        </p:nvPicPr>
        <p:blipFill>
          <a:blip r:embed="rId3">
            <a:lum bright="-10000"/>
          </a:blip>
          <a:srcRect/>
          <a:stretch>
            <a:fillRect/>
          </a:stretch>
        </p:blipFill>
        <p:spPr bwMode="auto">
          <a:xfrm>
            <a:off x="3987509" y="2357430"/>
            <a:ext cx="4870771" cy="34290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 calcmode="lin" valueType="num">
                                      <p:cBhvr additive="base">
                                        <p:cTn id="2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anim calcmode="lin" valueType="num">
                                      <p:cBhvr additive="base">
                                        <p:cTn id="2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 calcmode="lin" valueType="num">
                                      <p:cBhvr additive="base">
                                        <p:cTn id="3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5820" y="0"/>
            <a:ext cx="7143832" cy="923330"/>
          </a:xfrm>
          <a:prstGeom prst="rect">
            <a:avLst/>
          </a:prstGeom>
          <a:noFill/>
        </p:spPr>
        <p:txBody>
          <a:bodyPr wrap="square" rtlCol="0">
            <a:spAutoFit/>
          </a:bodyPr>
          <a:lstStyle/>
          <a:p>
            <a:pPr marL="342900" indent="-342900">
              <a:lnSpc>
                <a:spcPct val="150000"/>
              </a:lnSpc>
            </a:pPr>
            <a:r>
              <a:rPr lang="fr-FR" sz="3600" dirty="0" smtClean="0">
                <a:solidFill>
                  <a:srgbClr val="0000FF"/>
                </a:solidFill>
              </a:rPr>
              <a:t>8. Equipements annexes</a:t>
            </a:r>
          </a:p>
        </p:txBody>
      </p:sp>
      <p:sp>
        <p:nvSpPr>
          <p:cNvPr id="3" name="ZoneTexte 2"/>
          <p:cNvSpPr txBox="1"/>
          <p:nvPr/>
        </p:nvSpPr>
        <p:spPr>
          <a:xfrm>
            <a:off x="500034" y="1109947"/>
            <a:ext cx="8286808" cy="461665"/>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Le thermo-compresseur : impact de la pression vapeur</a:t>
            </a:r>
          </a:p>
        </p:txBody>
      </p:sp>
      <p:pic>
        <p:nvPicPr>
          <p:cNvPr id="7" name="Picture 10"/>
          <p:cNvPicPr>
            <a:picLocks noChangeAspect="1" noChangeArrowheads="1"/>
          </p:cNvPicPr>
          <p:nvPr/>
        </p:nvPicPr>
        <p:blipFill>
          <a:blip r:embed="rId2">
            <a:lum bright="-10000"/>
          </a:blip>
          <a:srcRect l="16836" t="28070" r="31741" b="8304"/>
          <a:stretch>
            <a:fillRect/>
          </a:stretch>
        </p:blipFill>
        <p:spPr bwMode="auto">
          <a:xfrm>
            <a:off x="785786" y="1643050"/>
            <a:ext cx="7505700" cy="5181600"/>
          </a:xfrm>
          <a:prstGeom prst="rect">
            <a:avLst/>
          </a:prstGeom>
          <a:noFill/>
          <a:ln w="1">
            <a:noFill/>
            <a:miter lim="800000"/>
            <a:headEnd/>
            <a:tailEnd type="none" w="med" len="med"/>
          </a:ln>
          <a:effectLst/>
          <a:scene3d>
            <a:camera prst="orthographicFront">
              <a:rot lat="0" lon="0" rev="30000"/>
            </a:camera>
            <a:lightRig rig="threePt" dir="t"/>
          </a:scene3d>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28728" y="1214422"/>
            <a:ext cx="6929486" cy="5584606"/>
          </a:xfrm>
          <a:prstGeom prst="rect">
            <a:avLst/>
          </a:prstGeom>
          <a:noFill/>
        </p:spPr>
        <p:txBody>
          <a:bodyPr wrap="square" rtlCol="0">
            <a:spAutoFit/>
          </a:bodyPr>
          <a:lstStyle/>
          <a:p>
            <a:pPr marL="342900" indent="-342900">
              <a:lnSpc>
                <a:spcPct val="150000"/>
              </a:lnSpc>
              <a:buAutoNum type="arabicPeriod"/>
            </a:pPr>
            <a:r>
              <a:rPr lang="fr-FR" sz="2000" dirty="0" smtClean="0">
                <a:solidFill>
                  <a:schemeClr val="bg1">
                    <a:lumMod val="50000"/>
                  </a:schemeClr>
                </a:solidFill>
              </a:rPr>
              <a:t>Jeu de questions</a:t>
            </a:r>
          </a:p>
          <a:p>
            <a:pPr marL="342900" indent="-342900">
              <a:lnSpc>
                <a:spcPct val="150000"/>
              </a:lnSpc>
              <a:buAutoNum type="arabicPeriod"/>
            </a:pPr>
            <a:r>
              <a:rPr lang="fr-FR" sz="2000" dirty="0">
                <a:solidFill>
                  <a:schemeClr val="bg1">
                    <a:lumMod val="50000"/>
                  </a:schemeClr>
                </a:solidFill>
              </a:rPr>
              <a:t>Définitions – grandeurs physiques</a:t>
            </a:r>
          </a:p>
          <a:p>
            <a:pPr marL="342900" indent="-342900">
              <a:lnSpc>
                <a:spcPct val="150000"/>
              </a:lnSpc>
              <a:buAutoNum type="arabicPeriod"/>
            </a:pPr>
            <a:r>
              <a:rPr lang="fr-FR" sz="2000" dirty="0" smtClean="0">
                <a:solidFill>
                  <a:schemeClr val="bg1">
                    <a:lumMod val="50000"/>
                  </a:schemeClr>
                </a:solidFill>
              </a:rPr>
              <a:t>Chaleur échangée – coefficient d’échange</a:t>
            </a:r>
          </a:p>
          <a:p>
            <a:pPr marL="342900" indent="-342900">
              <a:lnSpc>
                <a:spcPct val="150000"/>
              </a:lnSpc>
              <a:buAutoNum type="arabicPeriod"/>
            </a:pPr>
            <a:r>
              <a:rPr lang="fr-FR" sz="2000" dirty="0" smtClean="0">
                <a:solidFill>
                  <a:schemeClr val="bg1">
                    <a:lumMod val="50000"/>
                  </a:schemeClr>
                </a:solidFill>
              </a:rPr>
              <a:t>Bilan</a:t>
            </a:r>
          </a:p>
          <a:p>
            <a:pPr marL="342900" indent="-342900">
              <a:lnSpc>
                <a:spcPct val="150000"/>
              </a:lnSpc>
              <a:buAutoNum type="arabicPeriod"/>
            </a:pPr>
            <a:r>
              <a:rPr lang="fr-FR" sz="2000" dirty="0" smtClean="0">
                <a:solidFill>
                  <a:schemeClr val="bg1">
                    <a:lumMod val="50000"/>
                  </a:schemeClr>
                </a:solidFill>
              </a:rPr>
              <a:t>Types d’évaporateurs</a:t>
            </a:r>
          </a:p>
          <a:p>
            <a:pPr marL="342900" indent="-342900">
              <a:lnSpc>
                <a:spcPct val="150000"/>
              </a:lnSpc>
              <a:buAutoNum type="arabicPeriod"/>
            </a:pPr>
            <a:r>
              <a:rPr lang="fr-FR" sz="2000" dirty="0" smtClean="0">
                <a:solidFill>
                  <a:schemeClr val="bg1">
                    <a:lumMod val="50000"/>
                  </a:schemeClr>
                </a:solidFill>
              </a:rPr>
              <a:t>Un corps et un effet d’évaporation</a:t>
            </a:r>
          </a:p>
          <a:p>
            <a:pPr marL="342900" indent="-342900">
              <a:lnSpc>
                <a:spcPct val="150000"/>
              </a:lnSpc>
              <a:buAutoNum type="arabicPeriod"/>
            </a:pPr>
            <a:r>
              <a:rPr lang="fr-FR" sz="2000" dirty="0" smtClean="0">
                <a:solidFill>
                  <a:schemeClr val="bg1">
                    <a:lumMod val="50000"/>
                  </a:schemeClr>
                </a:solidFill>
              </a:rPr>
              <a:t>Configurations – schémas </a:t>
            </a:r>
          </a:p>
          <a:p>
            <a:pPr marL="800100" lvl="1" indent="-342900">
              <a:lnSpc>
                <a:spcPct val="150000"/>
              </a:lnSpc>
              <a:buFont typeface="Wingdings" pitchFamily="2" charset="2"/>
              <a:buChar char="ü"/>
            </a:pPr>
            <a:r>
              <a:rPr lang="fr-FR" sz="2000" dirty="0" smtClean="0">
                <a:solidFill>
                  <a:schemeClr val="bg1">
                    <a:lumMod val="50000"/>
                  </a:schemeClr>
                </a:solidFill>
              </a:rPr>
              <a:t>Évaporateurs multiples effets</a:t>
            </a:r>
          </a:p>
          <a:p>
            <a:pPr marL="800100" lvl="1" indent="-342900">
              <a:lnSpc>
                <a:spcPct val="150000"/>
              </a:lnSpc>
              <a:buFont typeface="Wingdings" pitchFamily="2" charset="2"/>
              <a:buChar char="ü"/>
            </a:pPr>
            <a:r>
              <a:rPr lang="fr-FR" sz="2000" dirty="0" smtClean="0">
                <a:solidFill>
                  <a:schemeClr val="bg1">
                    <a:lumMod val="50000"/>
                  </a:schemeClr>
                </a:solidFill>
              </a:rPr>
              <a:t>Evaporateurs à </a:t>
            </a:r>
            <a:r>
              <a:rPr lang="fr-FR" sz="2000" dirty="0" err="1" smtClean="0">
                <a:solidFill>
                  <a:schemeClr val="bg1">
                    <a:lumMod val="50000"/>
                  </a:schemeClr>
                </a:solidFill>
              </a:rPr>
              <a:t>recompression</a:t>
            </a:r>
            <a:r>
              <a:rPr lang="fr-FR" sz="2000" dirty="0" smtClean="0">
                <a:solidFill>
                  <a:schemeClr val="bg1">
                    <a:lumMod val="50000"/>
                  </a:schemeClr>
                </a:solidFill>
              </a:rPr>
              <a:t> de vapeur</a:t>
            </a:r>
          </a:p>
          <a:p>
            <a:pPr marL="342900" indent="-342900">
              <a:lnSpc>
                <a:spcPct val="150000"/>
              </a:lnSpc>
              <a:buAutoNum type="arabicPeriod"/>
            </a:pPr>
            <a:r>
              <a:rPr lang="fr-FR" sz="2000" dirty="0" smtClean="0">
                <a:solidFill>
                  <a:schemeClr val="bg1">
                    <a:lumMod val="50000"/>
                  </a:schemeClr>
                </a:solidFill>
              </a:rPr>
              <a:t>Equipements annexes</a:t>
            </a:r>
          </a:p>
          <a:p>
            <a:pPr marL="342900" indent="-342900">
              <a:lnSpc>
                <a:spcPct val="150000"/>
              </a:lnSpc>
              <a:buAutoNum type="arabicPeriod"/>
            </a:pPr>
            <a:r>
              <a:rPr lang="fr-FR" sz="2000" b="1" dirty="0" smtClean="0"/>
              <a:t>Diagnostics</a:t>
            </a:r>
          </a:p>
          <a:p>
            <a:pPr marL="342900" indent="-342900">
              <a:lnSpc>
                <a:spcPct val="150000"/>
              </a:lnSpc>
              <a:buAutoNum type="arabicPeriod"/>
            </a:pPr>
            <a:r>
              <a:rPr lang="fr-FR" sz="2000" dirty="0" smtClean="0">
                <a:solidFill>
                  <a:schemeClr val="bg1">
                    <a:lumMod val="50000"/>
                  </a:schemeClr>
                </a:solidFill>
              </a:rPr>
              <a:t>Questions - réponses</a:t>
            </a:r>
          </a:p>
        </p:txBody>
      </p:sp>
      <p:sp>
        <p:nvSpPr>
          <p:cNvPr id="5" name="ZoneTexte 4"/>
          <p:cNvSpPr txBox="1"/>
          <p:nvPr/>
        </p:nvSpPr>
        <p:spPr>
          <a:xfrm>
            <a:off x="1500166" y="500042"/>
            <a:ext cx="7286676" cy="646331"/>
          </a:xfrm>
          <a:prstGeom prst="rect">
            <a:avLst/>
          </a:prstGeom>
          <a:noFill/>
        </p:spPr>
        <p:txBody>
          <a:bodyPr wrap="square" rtlCol="0">
            <a:spAutoFit/>
          </a:bodyPr>
          <a:lstStyle/>
          <a:p>
            <a:r>
              <a:rPr lang="fr-FR" sz="3600" dirty="0" smtClean="0">
                <a:solidFill>
                  <a:srgbClr val="0000FF"/>
                </a:solidFill>
              </a:rPr>
              <a:t>Sommaire</a:t>
            </a:r>
            <a:endParaRPr lang="fr-FR" sz="3600" dirty="0">
              <a:solidFill>
                <a:srgbClr val="0000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5820" y="0"/>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9. Diagnostics</a:t>
            </a:r>
          </a:p>
        </p:txBody>
      </p:sp>
      <p:sp>
        <p:nvSpPr>
          <p:cNvPr id="4" name="ZoneTexte 3"/>
          <p:cNvSpPr txBox="1"/>
          <p:nvPr/>
        </p:nvSpPr>
        <p:spPr>
          <a:xfrm>
            <a:off x="857224" y="1428736"/>
            <a:ext cx="8072494" cy="4770537"/>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Diagnostics d’un évaporateur</a:t>
            </a:r>
          </a:p>
          <a:p>
            <a:pPr>
              <a:buFont typeface="Arial" pitchFamily="34" charset="0"/>
              <a:buChar char="•"/>
            </a:pPr>
            <a:endParaRPr lang="fr-FR" sz="2000" dirty="0" smtClean="0"/>
          </a:p>
          <a:p>
            <a:pPr lvl="1">
              <a:buFont typeface="Courier New" pitchFamily="49" charset="0"/>
              <a:buChar char="o"/>
            </a:pPr>
            <a:r>
              <a:rPr lang="fr-FR" sz="2000" dirty="0" smtClean="0"/>
              <a:t> Que faire quand ça va mal ?</a:t>
            </a:r>
          </a:p>
          <a:p>
            <a:pPr lvl="1">
              <a:buFont typeface="Courier New" pitchFamily="49" charset="0"/>
              <a:buChar char="o"/>
            </a:pPr>
            <a:endParaRPr lang="fr-FR" sz="2000" dirty="0" smtClean="0"/>
          </a:p>
          <a:p>
            <a:pPr lvl="1">
              <a:buFont typeface="Courier New" pitchFamily="49" charset="0"/>
              <a:buChar char="o"/>
            </a:pPr>
            <a:r>
              <a:rPr lang="fr-FR" sz="2000" dirty="0" smtClean="0"/>
              <a:t> Déterminer ce qui va mal ? …</a:t>
            </a:r>
          </a:p>
          <a:p>
            <a:pPr lvl="1">
              <a:buFont typeface="Courier New" pitchFamily="49" charset="0"/>
              <a:buChar char="o"/>
            </a:pPr>
            <a:endParaRPr lang="fr-FR" sz="2000" dirty="0" smtClean="0"/>
          </a:p>
          <a:p>
            <a:pPr lvl="2">
              <a:buFont typeface="Wingdings" pitchFamily="2" charset="2"/>
              <a:buChar char="ü"/>
            </a:pPr>
            <a:r>
              <a:rPr lang="fr-FR" sz="2000" dirty="0" smtClean="0"/>
              <a:t> Débit réduit ?</a:t>
            </a:r>
          </a:p>
          <a:p>
            <a:pPr lvl="2">
              <a:buFont typeface="Wingdings" pitchFamily="2" charset="2"/>
              <a:buChar char="ü"/>
            </a:pPr>
            <a:endParaRPr lang="fr-FR" sz="2000" dirty="0" smtClean="0"/>
          </a:p>
          <a:p>
            <a:pPr lvl="2">
              <a:buFont typeface="Wingdings" pitchFamily="2" charset="2"/>
              <a:buChar char="ü"/>
            </a:pPr>
            <a:r>
              <a:rPr lang="fr-FR" sz="2000" dirty="0" smtClean="0"/>
              <a:t> Températures trop élevées ?</a:t>
            </a:r>
          </a:p>
          <a:p>
            <a:pPr lvl="2">
              <a:buFont typeface="Wingdings" pitchFamily="2" charset="2"/>
              <a:buChar char="ü"/>
            </a:pPr>
            <a:endParaRPr lang="fr-FR" sz="2000" dirty="0" smtClean="0"/>
          </a:p>
          <a:p>
            <a:pPr lvl="2">
              <a:buFont typeface="Wingdings" pitchFamily="2" charset="2"/>
              <a:buChar char="ü"/>
            </a:pPr>
            <a:r>
              <a:rPr lang="fr-FR" sz="2000" dirty="0" smtClean="0"/>
              <a:t> Problème qualité ?</a:t>
            </a:r>
          </a:p>
          <a:p>
            <a:pPr lvl="2">
              <a:buFont typeface="Wingdings" pitchFamily="2" charset="2"/>
              <a:buChar char="ü"/>
            </a:pPr>
            <a:endParaRPr lang="fr-FR" sz="2000" dirty="0" smtClean="0"/>
          </a:p>
          <a:p>
            <a:pPr lvl="2">
              <a:buFont typeface="Wingdings" pitchFamily="2" charset="2"/>
              <a:buChar char="ü"/>
            </a:pPr>
            <a:r>
              <a:rPr lang="fr-FR" sz="2000" dirty="0" smtClean="0"/>
              <a:t> Matière sèche sortie instable ?</a:t>
            </a:r>
          </a:p>
          <a:p>
            <a:pPr lvl="2">
              <a:buFont typeface="Wingdings" pitchFamily="2" charset="2"/>
              <a:buChar char="ü"/>
            </a:pPr>
            <a:endParaRPr lang="fr-FR" sz="2000" dirty="0" smtClean="0"/>
          </a:p>
          <a:p>
            <a:pPr lvl="3"/>
            <a:r>
              <a:rPr lang="fr-FR" sz="2000" dirty="0" smtClean="0"/>
              <a:t>…</a:t>
            </a:r>
            <a:r>
              <a:rPr lang="fr-FR" sz="2000" dirty="0" err="1" smtClean="0"/>
              <a:t>etc</a:t>
            </a:r>
            <a:r>
              <a:rPr lang="fr-FR" sz="2000" dirty="0" smtClean="0"/>
              <a:t>…</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 calcmode="lin" valueType="num">
                                      <p:cBhvr additive="base">
                                        <p:cTn id="2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 calcmode="lin" valueType="num">
                                      <p:cBhvr additive="base">
                                        <p:cTn id="2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anim calcmode="lin" valueType="num">
                                      <p:cBhvr additive="base">
                                        <p:cTn id="3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anim calcmode="lin" valueType="num">
                                      <p:cBhvr additive="base">
                                        <p:cTn id="3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5820" y="0"/>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9. Diagnostics</a:t>
            </a:r>
          </a:p>
        </p:txBody>
      </p:sp>
      <p:pic>
        <p:nvPicPr>
          <p:cNvPr id="93186" name="Picture 2"/>
          <p:cNvPicPr>
            <a:picLocks noChangeAspect="1" noChangeArrowheads="1"/>
          </p:cNvPicPr>
          <p:nvPr/>
        </p:nvPicPr>
        <p:blipFill>
          <a:blip r:embed="rId2"/>
          <a:srcRect l="16406" t="25000" r="25000" b="17708"/>
          <a:stretch>
            <a:fillRect/>
          </a:stretch>
        </p:blipFill>
        <p:spPr bwMode="auto">
          <a:xfrm>
            <a:off x="214282" y="1643050"/>
            <a:ext cx="8702408" cy="4786346"/>
          </a:xfrm>
          <a:prstGeom prst="rect">
            <a:avLst/>
          </a:prstGeom>
          <a:noFill/>
          <a:ln w="9525">
            <a:noFill/>
            <a:miter lim="800000"/>
            <a:headEnd/>
            <a:tailEnd/>
          </a:ln>
          <a:effectLst/>
        </p:spPr>
      </p:pic>
      <p:sp>
        <p:nvSpPr>
          <p:cNvPr id="4" name="Rectangle 3"/>
          <p:cNvSpPr/>
          <p:nvPr/>
        </p:nvSpPr>
        <p:spPr>
          <a:xfrm>
            <a:off x="714348" y="1214422"/>
            <a:ext cx="3867277" cy="369332"/>
          </a:xfrm>
          <a:prstGeom prst="rect">
            <a:avLst/>
          </a:prstGeom>
        </p:spPr>
        <p:txBody>
          <a:bodyPr wrap="none">
            <a:spAutoFit/>
          </a:bodyPr>
          <a:lstStyle/>
          <a:p>
            <a:pPr>
              <a:buFont typeface="Arial" pitchFamily="34" charset="0"/>
              <a:buChar char="•"/>
            </a:pPr>
            <a:r>
              <a:rPr lang="fr-FR" dirty="0" smtClean="0">
                <a:effectLst>
                  <a:outerShdw blurRad="38100" dist="38100" dir="2700000" algn="tl">
                    <a:srgbClr val="000000">
                      <a:alpha val="43137"/>
                    </a:srgbClr>
                  </a:outerShdw>
                </a:effectLst>
              </a:rPr>
              <a:t> Table de diagnostics d’un évaporateur</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85820" y="19759"/>
            <a:ext cx="7143832" cy="837473"/>
          </a:xfrm>
          <a:prstGeom prst="rect">
            <a:avLst/>
          </a:prstGeom>
          <a:noFill/>
        </p:spPr>
        <p:txBody>
          <a:bodyPr wrap="square" rtlCol="0">
            <a:spAutoFit/>
          </a:bodyPr>
          <a:lstStyle/>
          <a:p>
            <a:pPr marL="342900" indent="-342900">
              <a:lnSpc>
                <a:spcPct val="150000"/>
              </a:lnSpc>
            </a:pPr>
            <a:r>
              <a:rPr lang="fr-FR" sz="3600" dirty="0" smtClean="0">
                <a:solidFill>
                  <a:srgbClr val="0000FF"/>
                </a:solidFill>
              </a:rPr>
              <a:t>9. Diagnostics</a:t>
            </a:r>
          </a:p>
        </p:txBody>
      </p:sp>
      <p:sp>
        <p:nvSpPr>
          <p:cNvPr id="5" name="ZoneTexte 4"/>
          <p:cNvSpPr txBox="1"/>
          <p:nvPr/>
        </p:nvSpPr>
        <p:spPr>
          <a:xfrm>
            <a:off x="714348" y="1357298"/>
            <a:ext cx="4429156" cy="523220"/>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rPr>
              <a:t>Et c’est se souvenir que : </a:t>
            </a:r>
            <a:endParaRPr lang="fr-FR" sz="2800" b="1" dirty="0">
              <a:effectLst>
                <a:outerShdw blurRad="38100" dist="38100" dir="2700000" algn="tl">
                  <a:srgbClr val="000000">
                    <a:alpha val="43137"/>
                  </a:srgbClr>
                </a:outerShdw>
              </a:effectLst>
            </a:endParaRPr>
          </a:p>
        </p:txBody>
      </p:sp>
      <p:sp>
        <p:nvSpPr>
          <p:cNvPr id="6" name="ZoneTexte 5"/>
          <p:cNvSpPr txBox="1"/>
          <p:nvPr/>
        </p:nvSpPr>
        <p:spPr>
          <a:xfrm>
            <a:off x="1928794" y="2214554"/>
            <a:ext cx="2714644" cy="461665"/>
          </a:xfrm>
          <a:prstGeom prst="rect">
            <a:avLst/>
          </a:prstGeom>
          <a:solidFill>
            <a:srgbClr val="FFFF00"/>
          </a:solidFill>
        </p:spPr>
        <p:txBody>
          <a:bodyPr wrap="square" rtlCol="0">
            <a:spAutoFit/>
          </a:bodyPr>
          <a:lstStyle/>
          <a:p>
            <a:pPr algn="ctr"/>
            <a:r>
              <a:rPr lang="fr-FR" sz="2400" b="1" dirty="0" smtClean="0">
                <a:effectLst>
                  <a:outerShdw blurRad="38100" dist="38100" dir="2700000" algn="tl">
                    <a:srgbClr val="000000">
                      <a:alpha val="43137"/>
                    </a:srgbClr>
                  </a:outerShdw>
                </a:effectLst>
              </a:rPr>
              <a:t>Q = M x Cp x </a:t>
            </a:r>
            <a:r>
              <a:rPr lang="el-GR" sz="2400" b="1" dirty="0" smtClean="0">
                <a:effectLst>
                  <a:outerShdw blurRad="38100" dist="38100" dir="2700000" algn="tl">
                    <a:srgbClr val="000000">
                      <a:alpha val="43137"/>
                    </a:srgbClr>
                  </a:outerShdw>
                </a:effectLst>
              </a:rPr>
              <a:t>Δ</a:t>
            </a:r>
            <a:r>
              <a:rPr lang="fr-FR" sz="2400" b="1" dirty="0" smtClean="0">
                <a:effectLst>
                  <a:outerShdw blurRad="38100" dist="38100" dir="2700000" algn="tl">
                    <a:srgbClr val="000000">
                      <a:alpha val="43137"/>
                    </a:srgbClr>
                  </a:outerShdw>
                </a:effectLst>
              </a:rPr>
              <a:t> T</a:t>
            </a:r>
            <a:endParaRPr lang="fr-FR" sz="2400" b="1" dirty="0">
              <a:effectLst>
                <a:outerShdw blurRad="38100" dist="38100" dir="2700000" algn="tl">
                  <a:srgbClr val="000000">
                    <a:alpha val="43137"/>
                  </a:srgbClr>
                </a:outerShdw>
              </a:effectLst>
            </a:endParaRPr>
          </a:p>
        </p:txBody>
      </p:sp>
      <p:sp>
        <p:nvSpPr>
          <p:cNvPr id="8" name="ZoneTexte 7"/>
          <p:cNvSpPr txBox="1"/>
          <p:nvPr/>
        </p:nvSpPr>
        <p:spPr>
          <a:xfrm>
            <a:off x="1928794" y="3896029"/>
            <a:ext cx="2714644" cy="461665"/>
          </a:xfrm>
          <a:prstGeom prst="rect">
            <a:avLst/>
          </a:prstGeom>
          <a:solidFill>
            <a:srgbClr val="FFFF00"/>
          </a:solidFill>
        </p:spPr>
        <p:txBody>
          <a:bodyPr wrap="square" rtlCol="0">
            <a:spAutoFit/>
          </a:bodyPr>
          <a:lstStyle/>
          <a:p>
            <a:pPr algn="ctr"/>
            <a:r>
              <a:rPr lang="fr-FR" sz="2400" b="1" dirty="0" smtClean="0">
                <a:effectLst>
                  <a:outerShdw blurRad="38100" dist="38100" dir="2700000" algn="tl">
                    <a:srgbClr val="000000">
                      <a:alpha val="43137"/>
                    </a:srgbClr>
                  </a:outerShdw>
                </a:effectLst>
              </a:rPr>
              <a:t>Q = K . S . </a:t>
            </a:r>
            <a:r>
              <a:rPr lang="el-GR" sz="2400" b="1" dirty="0" smtClean="0">
                <a:effectLst>
                  <a:outerShdw blurRad="38100" dist="38100" dir="2700000" algn="tl">
                    <a:srgbClr val="000000">
                      <a:alpha val="43137"/>
                    </a:srgbClr>
                  </a:outerShdw>
                </a:effectLst>
              </a:rPr>
              <a:t>Δ</a:t>
            </a:r>
            <a:r>
              <a:rPr lang="fr-FR" sz="2400" b="1" dirty="0" smtClean="0">
                <a:effectLst>
                  <a:outerShdw blurRad="38100" dist="38100" dir="2700000" algn="tl">
                    <a:srgbClr val="000000">
                      <a:alpha val="43137"/>
                    </a:srgbClr>
                  </a:outerShdw>
                </a:effectLst>
              </a:rPr>
              <a:t> T</a:t>
            </a:r>
          </a:p>
        </p:txBody>
      </p:sp>
      <p:sp>
        <p:nvSpPr>
          <p:cNvPr id="9" name="ZoneTexte 8"/>
          <p:cNvSpPr txBox="1"/>
          <p:nvPr/>
        </p:nvSpPr>
        <p:spPr>
          <a:xfrm>
            <a:off x="3071802" y="4786322"/>
            <a:ext cx="3500462" cy="523220"/>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rPr>
              <a:t>Et les utiliser …….</a:t>
            </a:r>
            <a:endParaRPr lang="fr-FR" sz="2800" b="1" dirty="0">
              <a:effectLst>
                <a:outerShdw blurRad="38100" dist="38100" dir="2700000" algn="tl">
                  <a:srgbClr val="000000">
                    <a:alpha val="43137"/>
                  </a:srgbClr>
                </a:outerShdw>
              </a:effectLst>
            </a:endParaRPr>
          </a:p>
        </p:txBody>
      </p:sp>
      <p:sp>
        <p:nvSpPr>
          <p:cNvPr id="10" name="ZoneTexte 9"/>
          <p:cNvSpPr txBox="1"/>
          <p:nvPr/>
        </p:nvSpPr>
        <p:spPr>
          <a:xfrm>
            <a:off x="1928794" y="3038773"/>
            <a:ext cx="2714644" cy="461665"/>
          </a:xfrm>
          <a:prstGeom prst="rect">
            <a:avLst/>
          </a:prstGeom>
          <a:solidFill>
            <a:srgbClr val="FFFF00"/>
          </a:solidFill>
        </p:spPr>
        <p:txBody>
          <a:bodyPr wrap="square" rtlCol="0">
            <a:spAutoFit/>
          </a:bodyPr>
          <a:lstStyle/>
          <a:p>
            <a:pPr algn="ctr"/>
            <a:r>
              <a:rPr lang="fr-FR" sz="2400" b="1" dirty="0" smtClean="0">
                <a:effectLst>
                  <a:outerShdw blurRad="38100" dist="38100" dir="2700000" algn="tl">
                    <a:srgbClr val="000000">
                      <a:alpha val="43137"/>
                    </a:srgbClr>
                  </a:outerShdw>
                </a:effectLst>
              </a:rPr>
              <a:t>Q = M x </a:t>
            </a:r>
            <a:r>
              <a:rPr lang="el-GR" sz="2400" b="1" dirty="0" smtClean="0">
                <a:effectLst>
                  <a:outerShdw blurRad="38100" dist="38100" dir="2700000" algn="tl">
                    <a:srgbClr val="000000">
                      <a:alpha val="43137"/>
                    </a:srgbClr>
                  </a:outerShdw>
                </a:effectLst>
              </a:rPr>
              <a:t>Δ</a:t>
            </a:r>
            <a:r>
              <a:rPr lang="fr-FR" sz="2400" b="1" dirty="0" smtClean="0">
                <a:effectLst>
                  <a:outerShdw blurRad="38100" dist="38100" dir="2700000" algn="tl">
                    <a:srgbClr val="000000">
                      <a:alpha val="43137"/>
                    </a:srgbClr>
                  </a:outerShdw>
                </a:effectLst>
              </a:rPr>
              <a:t> </a:t>
            </a:r>
            <a:r>
              <a:rPr lang="fr-FR" sz="2400" b="1" dirty="0" err="1" smtClean="0">
                <a:effectLst>
                  <a:outerShdw blurRad="38100" dist="38100" dir="2700000" algn="tl">
                    <a:srgbClr val="000000">
                      <a:alpha val="43137"/>
                    </a:srgbClr>
                  </a:outerShdw>
                </a:effectLst>
              </a:rPr>
              <a:t>Hv</a:t>
            </a:r>
            <a:endParaRPr lang="fr-FR"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bg/>
                                          </p:spTgt>
                                        </p:tgtEl>
                                        <p:attrNameLst>
                                          <p:attrName>style.visibility</p:attrName>
                                        </p:attrNameLst>
                                      </p:cBhvr>
                                      <p:to>
                                        <p:strVal val="visible"/>
                                      </p:to>
                                    </p:set>
                                    <p:anim calcmode="lin" valueType="num">
                                      <p:cBhvr additive="base">
                                        <p:cTn id="19"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 calcmode="lin" valueType="num">
                                      <p:cBhvr additive="base">
                                        <p:cTn id="31"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fade">
                                      <p:cBhvr>
                                        <p:cTn id="43"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8" grpId="0" build="p" animBg="1"/>
      <p:bldP spid="9" grpId="0" build="p"/>
      <p:bldP spid="10"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28728" y="500042"/>
            <a:ext cx="7500990" cy="646331"/>
          </a:xfrm>
          <a:prstGeom prst="rect">
            <a:avLst/>
          </a:prstGeom>
          <a:noFill/>
        </p:spPr>
        <p:txBody>
          <a:bodyPr wrap="square" rtlCol="0">
            <a:spAutoFit/>
          </a:bodyPr>
          <a:lstStyle/>
          <a:p>
            <a:r>
              <a:rPr lang="fr-FR" sz="3600" dirty="0" smtClean="0">
                <a:solidFill>
                  <a:srgbClr val="0000FF"/>
                </a:solidFill>
              </a:rPr>
              <a:t>2. Définitions – Grandeurs Physiques</a:t>
            </a:r>
            <a:endParaRPr lang="fr-FR" sz="3600" dirty="0">
              <a:solidFill>
                <a:srgbClr val="0000FF"/>
              </a:solidFill>
            </a:endParaRPr>
          </a:p>
        </p:txBody>
      </p:sp>
      <p:pic>
        <p:nvPicPr>
          <p:cNvPr id="7170" name="Picture 2"/>
          <p:cNvPicPr>
            <a:picLocks noChangeAspect="1" noChangeArrowheads="1"/>
          </p:cNvPicPr>
          <p:nvPr/>
        </p:nvPicPr>
        <p:blipFill>
          <a:blip r:embed="rId2"/>
          <a:srcRect l="20508" t="63542" r="73047" b="26041"/>
          <a:stretch>
            <a:fillRect/>
          </a:stretch>
        </p:blipFill>
        <p:spPr bwMode="auto">
          <a:xfrm>
            <a:off x="928662" y="4286256"/>
            <a:ext cx="785818" cy="714380"/>
          </a:xfrm>
          <a:prstGeom prst="rect">
            <a:avLst/>
          </a:prstGeom>
          <a:noFill/>
          <a:ln w="9525">
            <a:noFill/>
            <a:miter lim="800000"/>
            <a:headEnd/>
            <a:tailEnd/>
          </a:ln>
          <a:effectLst/>
        </p:spPr>
      </p:pic>
      <p:sp>
        <p:nvSpPr>
          <p:cNvPr id="6" name="ZoneTexte 5"/>
          <p:cNvSpPr txBox="1"/>
          <p:nvPr/>
        </p:nvSpPr>
        <p:spPr>
          <a:xfrm>
            <a:off x="1357290" y="1285860"/>
            <a:ext cx="7500990" cy="2308324"/>
          </a:xfrm>
          <a:prstGeom prst="rect">
            <a:avLst/>
          </a:prstGeom>
          <a:noFill/>
        </p:spPr>
        <p:txBody>
          <a:bodyPr wrap="square" rtlCol="0">
            <a:spAutoFit/>
          </a:bodyPr>
          <a:lstStyle/>
          <a:p>
            <a:pPr>
              <a:buFont typeface="Arial" pitchFamily="34" charset="0"/>
              <a:buChar char="•"/>
            </a:pPr>
            <a:r>
              <a:rPr lang="fr-FR" sz="2400" dirty="0" smtClean="0">
                <a:effectLst>
                  <a:outerShdw blurRad="38100" dist="38100" dir="2700000" algn="tl">
                    <a:srgbClr val="000000">
                      <a:alpha val="43137"/>
                    </a:srgbClr>
                  </a:outerShdw>
                </a:effectLst>
              </a:rPr>
              <a:t> Pression</a:t>
            </a:r>
            <a:endParaRPr lang="fr-FR" sz="2000" dirty="0">
              <a:effectLst>
                <a:outerShdw blurRad="38100" dist="38100" dir="2700000" algn="tl">
                  <a:srgbClr val="000000">
                    <a:alpha val="43137"/>
                  </a:srgbClr>
                </a:outerShdw>
              </a:effectLst>
            </a:endParaRPr>
          </a:p>
          <a:p>
            <a:pPr lvl="1">
              <a:lnSpc>
                <a:spcPct val="150000"/>
              </a:lnSpc>
              <a:buFont typeface="Wingdings" pitchFamily="2" charset="2"/>
              <a:buChar char="ü"/>
            </a:pPr>
            <a:r>
              <a:rPr lang="fr-FR" sz="2000" dirty="0" smtClean="0"/>
              <a:t> Force exercée sur une surface</a:t>
            </a:r>
          </a:p>
          <a:p>
            <a:pPr lvl="1">
              <a:lnSpc>
                <a:spcPct val="150000"/>
              </a:lnSpc>
              <a:buFont typeface="Wingdings" pitchFamily="2" charset="2"/>
              <a:buChar char="ü"/>
            </a:pPr>
            <a:r>
              <a:rPr lang="fr-FR" sz="2000" dirty="0" smtClean="0"/>
              <a:t> Unité légale : le Pascal – Pa</a:t>
            </a:r>
          </a:p>
          <a:p>
            <a:pPr lvl="1">
              <a:lnSpc>
                <a:spcPct val="150000"/>
              </a:lnSpc>
              <a:buFont typeface="Wingdings" pitchFamily="2" charset="2"/>
              <a:buChar char="ü"/>
            </a:pPr>
            <a:r>
              <a:rPr lang="fr-FR" sz="2000" dirty="0"/>
              <a:t> </a:t>
            </a:r>
            <a:r>
              <a:rPr lang="fr-FR" sz="2000" dirty="0" smtClean="0"/>
              <a:t>Unité courante : le bar – mbar – </a:t>
            </a:r>
            <a:r>
              <a:rPr lang="fr-FR" sz="2000" dirty="0" err="1" smtClean="0"/>
              <a:t>Hpa</a:t>
            </a:r>
            <a:r>
              <a:rPr lang="fr-FR" sz="2000" dirty="0" smtClean="0"/>
              <a:t> – </a:t>
            </a:r>
            <a:r>
              <a:rPr lang="fr-FR" sz="2000" dirty="0" err="1" smtClean="0"/>
              <a:t>mCE</a:t>
            </a:r>
            <a:endParaRPr lang="fr-FR" sz="2000" dirty="0" smtClean="0"/>
          </a:p>
          <a:p>
            <a:pPr lvl="1">
              <a:lnSpc>
                <a:spcPct val="150000"/>
              </a:lnSpc>
              <a:buFont typeface="Wingdings" pitchFamily="2" charset="2"/>
              <a:buChar char="ü"/>
            </a:pPr>
            <a:r>
              <a:rPr lang="fr-FR" sz="2000" dirty="0"/>
              <a:t> </a:t>
            </a:r>
            <a:r>
              <a:rPr lang="fr-FR" sz="2000" dirty="0" smtClean="0"/>
              <a:t>Ancienne unité : le kg/m</a:t>
            </a:r>
            <a:r>
              <a:rPr lang="fr-FR" sz="2000" baseline="30000" dirty="0" smtClean="0"/>
              <a:t>2</a:t>
            </a:r>
            <a:endParaRPr lang="fr-FR" sz="2000" baseline="30000" dirty="0"/>
          </a:p>
        </p:txBody>
      </p:sp>
      <p:sp>
        <p:nvSpPr>
          <p:cNvPr id="7" name="ZoneTexte 6"/>
          <p:cNvSpPr txBox="1"/>
          <p:nvPr/>
        </p:nvSpPr>
        <p:spPr>
          <a:xfrm>
            <a:off x="1357290" y="3429000"/>
            <a:ext cx="7500990" cy="3416320"/>
          </a:xfrm>
          <a:prstGeom prst="rect">
            <a:avLst/>
          </a:prstGeom>
          <a:noFill/>
        </p:spPr>
        <p:txBody>
          <a:bodyPr wrap="square" rtlCol="0">
            <a:spAutoFit/>
          </a:bodyPr>
          <a:lstStyle/>
          <a:p>
            <a:pPr>
              <a:lnSpc>
                <a:spcPct val="150000"/>
              </a:lnSpc>
              <a:buFont typeface="Arial" pitchFamily="34" charset="0"/>
              <a:buChar char="•"/>
            </a:pPr>
            <a:r>
              <a:rPr lang="fr-FR" sz="2400" dirty="0" smtClean="0">
                <a:effectLst>
                  <a:outerShdw blurRad="38100" dist="38100" dir="2700000" algn="tl">
                    <a:srgbClr val="000000">
                      <a:alpha val="43137"/>
                    </a:srgbClr>
                  </a:outerShdw>
                </a:effectLst>
              </a:rPr>
              <a:t> Pression absolue et relative</a:t>
            </a:r>
            <a:endParaRPr lang="fr-FR" sz="2000" dirty="0">
              <a:effectLst>
                <a:outerShdw blurRad="38100" dist="38100" dir="2700000" algn="tl">
                  <a:srgbClr val="000000">
                    <a:alpha val="43137"/>
                  </a:srgbClr>
                </a:outerShdw>
              </a:effectLst>
            </a:endParaRPr>
          </a:p>
          <a:p>
            <a:pPr lvl="1">
              <a:lnSpc>
                <a:spcPct val="150000"/>
              </a:lnSpc>
              <a:buFont typeface="Wingdings" pitchFamily="2" charset="2"/>
              <a:buChar char="ü"/>
            </a:pPr>
            <a:r>
              <a:rPr lang="fr-FR" sz="2000" dirty="0"/>
              <a:t> </a:t>
            </a:r>
            <a:r>
              <a:rPr lang="fr-FR" sz="2000" dirty="0" smtClean="0"/>
              <a:t>Pression absolue : référence = vide absolu</a:t>
            </a:r>
          </a:p>
          <a:p>
            <a:pPr lvl="1">
              <a:lnSpc>
                <a:spcPct val="150000"/>
              </a:lnSpc>
              <a:buFont typeface="Wingdings" pitchFamily="2" charset="2"/>
              <a:buChar char="ü"/>
            </a:pPr>
            <a:r>
              <a:rPr lang="fr-FR" sz="2000" dirty="0"/>
              <a:t> </a:t>
            </a:r>
            <a:r>
              <a:rPr lang="fr-FR" sz="2000" dirty="0" smtClean="0"/>
              <a:t>Pression relative : référence = pression atmosphérique</a:t>
            </a:r>
          </a:p>
          <a:p>
            <a:pPr lvl="1">
              <a:lnSpc>
                <a:spcPct val="150000"/>
              </a:lnSpc>
              <a:buFont typeface="Wingdings" pitchFamily="2" charset="2"/>
              <a:buChar char="ü"/>
            </a:pPr>
            <a:r>
              <a:rPr lang="fr-FR" sz="2000" dirty="0" smtClean="0"/>
              <a:t>Pression atmosphérique : fonction de l’altitude et de la météo</a:t>
            </a:r>
          </a:p>
          <a:p>
            <a:pPr lvl="1">
              <a:lnSpc>
                <a:spcPct val="150000"/>
              </a:lnSpc>
              <a:buFont typeface="Wingdings" pitchFamily="2" charset="2"/>
              <a:buChar char="ü"/>
            </a:pPr>
            <a:r>
              <a:rPr lang="fr-FR" sz="2000" dirty="0" smtClean="0"/>
              <a:t>Exemple : pression relative -850 mb à 0m</a:t>
            </a:r>
          </a:p>
          <a:p>
            <a:pPr lvl="2">
              <a:lnSpc>
                <a:spcPct val="150000"/>
              </a:lnSpc>
              <a:buFont typeface="Courier New" pitchFamily="49" charset="0"/>
              <a:buChar char="o"/>
            </a:pPr>
            <a:r>
              <a:rPr lang="fr-FR" sz="2000" dirty="0"/>
              <a:t> </a:t>
            </a:r>
            <a:r>
              <a:rPr lang="fr-FR" sz="2000" dirty="0" smtClean="0"/>
              <a:t>= 180 mbar abs par beau temps – anticyclone</a:t>
            </a:r>
          </a:p>
          <a:p>
            <a:pPr lvl="2">
              <a:lnSpc>
                <a:spcPct val="150000"/>
              </a:lnSpc>
              <a:buFont typeface="Courier New" pitchFamily="49" charset="0"/>
              <a:buChar char="o"/>
            </a:pPr>
            <a:r>
              <a:rPr lang="fr-FR" sz="2000" dirty="0"/>
              <a:t> </a:t>
            </a:r>
            <a:r>
              <a:rPr lang="fr-FR" sz="2000" dirty="0" smtClean="0"/>
              <a:t>= 120 mbar abs par mauvais temps - dépression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 calcmode="lin" valueType="num">
                                      <p:cBhvr additive="base">
                                        <p:cTn id="4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 calcmode="lin" valueType="num">
                                      <p:cBhvr additive="base">
                                        <p:cTn id="4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 calcmode="lin" valueType="num">
                                      <p:cBhvr additive="base">
                                        <p:cTn id="4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anim calcmode="lin" valueType="num">
                                      <p:cBhvr additive="base">
                                        <p:cTn id="5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170"/>
                                        </p:tgtEl>
                                        <p:attrNameLst>
                                          <p:attrName>style.visibility</p:attrName>
                                        </p:attrNameLst>
                                      </p:cBhvr>
                                      <p:to>
                                        <p:strVal val="visible"/>
                                      </p:to>
                                    </p:set>
                                    <p:anim calcmode="lin" valueType="num">
                                      <p:cBhvr additive="base">
                                        <p:cTn id="59" dur="500" fill="hold"/>
                                        <p:tgtEl>
                                          <p:spTgt spid="7170"/>
                                        </p:tgtEl>
                                        <p:attrNameLst>
                                          <p:attrName>ppt_x</p:attrName>
                                        </p:attrNameLst>
                                      </p:cBhvr>
                                      <p:tavLst>
                                        <p:tav tm="0">
                                          <p:val>
                                            <p:strVal val="#ppt_x"/>
                                          </p:val>
                                        </p:tav>
                                        <p:tav tm="100000">
                                          <p:val>
                                            <p:strVal val="#ppt_x"/>
                                          </p:val>
                                        </p:tav>
                                      </p:tavLst>
                                    </p:anim>
                                    <p:anim calcmode="lin" valueType="num">
                                      <p:cBhvr additive="base">
                                        <p:cTn id="6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1126</TotalTime>
  <Words>3085</Words>
  <Application>Microsoft Office PowerPoint</Application>
  <PresentationFormat>Affichage à l'écran (4:3)</PresentationFormat>
  <Paragraphs>600</Paragraphs>
  <Slides>84</Slides>
  <Notes>0</Notes>
  <HiddenSlides>0</HiddenSlides>
  <MMClips>0</MMClips>
  <ScaleCrop>false</ScaleCrop>
  <HeadingPairs>
    <vt:vector size="4" baseType="variant">
      <vt:variant>
        <vt:lpstr>Thème</vt:lpstr>
      </vt:variant>
      <vt:variant>
        <vt:i4>1</vt:i4>
      </vt:variant>
      <vt:variant>
        <vt:lpstr>Titres des diapositives</vt:lpstr>
      </vt:variant>
      <vt:variant>
        <vt:i4>84</vt:i4>
      </vt:variant>
    </vt:vector>
  </HeadingPairs>
  <TitlesOfParts>
    <vt:vector size="85" baseType="lpstr">
      <vt:lpstr>Thème Office</vt:lpstr>
      <vt:lpstr>L’ EVAPORATION</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Gilles VALOT</dc:creator>
  <cp:lastModifiedBy>Gilles VALOT</cp:lastModifiedBy>
  <cp:revision>181</cp:revision>
  <dcterms:created xsi:type="dcterms:W3CDTF">2019-02-16T14:11:25Z</dcterms:created>
  <dcterms:modified xsi:type="dcterms:W3CDTF">2022-07-10T09:33:37Z</dcterms:modified>
</cp:coreProperties>
</file>