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handoutMasterIdLst>
    <p:handoutMasterId r:id="rId88"/>
  </p:handoutMasterIdLst>
  <p:sldIdLst>
    <p:sldId id="257" r:id="rId2"/>
    <p:sldId id="350" r:id="rId3"/>
    <p:sldId id="321" r:id="rId4"/>
    <p:sldId id="330" r:id="rId5"/>
    <p:sldId id="267" r:id="rId6"/>
    <p:sldId id="291" r:id="rId7"/>
    <p:sldId id="339" r:id="rId8"/>
    <p:sldId id="340" r:id="rId9"/>
    <p:sldId id="260" r:id="rId10"/>
    <p:sldId id="259" r:id="rId11"/>
    <p:sldId id="268" r:id="rId12"/>
    <p:sldId id="269" r:id="rId13"/>
    <p:sldId id="263" r:id="rId14"/>
    <p:sldId id="264" r:id="rId15"/>
    <p:sldId id="265" r:id="rId16"/>
    <p:sldId id="266" r:id="rId17"/>
    <p:sldId id="284" r:id="rId18"/>
    <p:sldId id="261" r:id="rId19"/>
    <p:sldId id="262" r:id="rId20"/>
    <p:sldId id="296" r:id="rId21"/>
    <p:sldId id="307" r:id="rId22"/>
    <p:sldId id="334" r:id="rId23"/>
    <p:sldId id="335" r:id="rId24"/>
    <p:sldId id="329" r:id="rId25"/>
    <p:sldId id="285" r:id="rId26"/>
    <p:sldId id="292" r:id="rId27"/>
    <p:sldId id="341" r:id="rId28"/>
    <p:sldId id="297" r:id="rId29"/>
    <p:sldId id="308" r:id="rId30"/>
    <p:sldId id="313" r:id="rId31"/>
    <p:sldId id="331" r:id="rId32"/>
    <p:sldId id="256" r:id="rId33"/>
    <p:sldId id="342" r:id="rId34"/>
    <p:sldId id="274" r:id="rId35"/>
    <p:sldId id="311" r:id="rId36"/>
    <p:sldId id="302" r:id="rId37"/>
    <p:sldId id="294" r:id="rId38"/>
    <p:sldId id="282" r:id="rId39"/>
    <p:sldId id="301" r:id="rId40"/>
    <p:sldId id="293" r:id="rId41"/>
    <p:sldId id="336" r:id="rId42"/>
    <p:sldId id="332" r:id="rId43"/>
    <p:sldId id="277" r:id="rId44"/>
    <p:sldId id="316" r:id="rId45"/>
    <p:sldId id="299" r:id="rId46"/>
    <p:sldId id="314" r:id="rId47"/>
    <p:sldId id="298" r:id="rId48"/>
    <p:sldId id="290" r:id="rId49"/>
    <p:sldId id="276" r:id="rId50"/>
    <p:sldId id="333" r:id="rId51"/>
    <p:sldId id="278" r:id="rId52"/>
    <p:sldId id="343" r:id="rId53"/>
    <p:sldId id="347" r:id="rId54"/>
    <p:sldId id="344" r:id="rId55"/>
    <p:sldId id="322" r:id="rId56"/>
    <p:sldId id="351" r:id="rId57"/>
    <p:sldId id="258" r:id="rId58"/>
    <p:sldId id="275" r:id="rId59"/>
    <p:sldId id="300" r:id="rId60"/>
    <p:sldId id="279" r:id="rId61"/>
    <p:sldId id="323" r:id="rId62"/>
    <p:sldId id="338" r:id="rId63"/>
    <p:sldId id="346" r:id="rId64"/>
    <p:sldId id="337" r:id="rId65"/>
    <p:sldId id="304" r:id="rId66"/>
    <p:sldId id="324" r:id="rId67"/>
    <p:sldId id="348" r:id="rId68"/>
    <p:sldId id="305" r:id="rId69"/>
    <p:sldId id="349" r:id="rId70"/>
    <p:sldId id="325" r:id="rId71"/>
    <p:sldId id="281" r:id="rId72"/>
    <p:sldId id="295" r:id="rId73"/>
    <p:sldId id="312" r:id="rId74"/>
    <p:sldId id="283" r:id="rId75"/>
    <p:sldId id="303" r:id="rId76"/>
    <p:sldId id="326" r:id="rId77"/>
    <p:sldId id="309" r:id="rId78"/>
    <p:sldId id="310" r:id="rId79"/>
    <p:sldId id="327" r:id="rId80"/>
    <p:sldId id="319" r:id="rId81"/>
    <p:sldId id="318" r:id="rId82"/>
    <p:sldId id="345" r:id="rId83"/>
    <p:sldId id="320" r:id="rId84"/>
    <p:sldId id="328" r:id="rId85"/>
    <p:sldId id="306" r:id="rId86"/>
  </p:sldIdLst>
  <p:sldSz cx="9144000" cy="6858000" type="screen4x3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006600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0" autoAdjust="0"/>
    <p:restoredTop sz="94722" autoAdjust="0"/>
  </p:normalViewPr>
  <p:slideViewPr>
    <p:cSldViewPr>
      <p:cViewPr>
        <p:scale>
          <a:sx n="80" d="100"/>
          <a:sy n="80" d="100"/>
        </p:scale>
        <p:origin x="-686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02C91D5-6BAE-4EE9-A3BE-F6E5A6682C76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9B8CE15-AF42-4AE8-B895-6C35F59423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0F17E3A-4705-4B63-968E-A8E1D7F78C98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139D39A-F057-46BB-8FD3-A45351D8545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9D39A-F057-46BB-8FD3-A45351D8545A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9477-204E-4727-8F61-C914476550BE}" type="datetimeFigureOut">
              <a:rPr lang="fr-FR" smtClean="0"/>
              <a:pPr/>
              <a:t>09/07/2022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05BC-595F-47E2-AE6B-CA2A263203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fr/url?sa=i&amp;rct=j&amp;q=&amp;esrc=s&amp;source=images&amp;cd=&amp;cad=rja&amp;uact=8&amp;ved=2ahUKEwiUlaeYl6fgAhWryoUKHbSmClMQjRx6BAgBEAU&amp;url=https://ingrebio.fr/category/fournisseurs/ingredients/page/18/?print=print-search&amp;psig=AOvVaw3Z2eaLx8xcCcwEiv_unRoB&amp;ust=154954379871993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www.google.fr/url?sa=i&amp;rct=j&amp;q=&amp;esrc=s&amp;source=images&amp;cd=&amp;ved=2ahUKEwjX5eqlk6fgAhULThoKHSwqAVMQjRx6BAgBEAQ&amp;url=https://tel.archives-ouvertes.fr/tel-01174999/document&amp;psig=AOvVaw3Z2eaLx8xcCcwEiv_unRoB&amp;ust=154954379871993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commons.wikimedia.org/wiki/File:Water_droplet_lying_on_a_damask.jpg?uselang=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google.fr/url?sa=i&amp;rct=j&amp;q=&amp;esrc=s&amp;source=images&amp;cd=&amp;ved=2ahUKEwiR8pXFmKfgAhWPzIUKHZktDMMQjRx6BAgBEAU&amp;url=https://dairyprocessinghandbook.com/chapter/milk-and-whey-powder&amp;psig=AOvVaw3Z2eaLx8xcCcwEiv_unRoB&amp;ust=154954379871993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google.fr/url?sa=i&amp;rct=j&amp;q=&amp;esrc=s&amp;source=images&amp;cd=&amp;cad=rja&amp;uact=8&amp;ved=2ahUKEwj696rjkqfgAhXRzIUKHa4mChQQjRx6BAgBEAU&amp;url=https://fr.wikipedia.org/wiki/Cyclone_(s%C3%A9paration)&amp;psig=AOvVaw3Z2eaLx8xcCcwEiv_unRoB&amp;ust=1549543798719936" TargetMode="Externa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rct=j&amp;q=&amp;esrc=s&amp;source=images&amp;cd=&amp;cad=rja&amp;uact=8&amp;ved=2ahUKEwjv8u60r6ngAhVKXhoKHduJBqcQjRx6BAgBEAU&amp;url=https://www.larssonsweden.com/product/indirect-air-heater/&amp;psig=AOvVaw0IJ2Mn0-x8QzBmTyM8QdlT&amp;ust=1549620243986521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Résultat de recherche d'images pour &quot;séchage par atomisation&quot;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428596" y="1214422"/>
            <a:ext cx="8369370" cy="4714908"/>
          </a:xfrm>
          <a:prstGeom prst="rect">
            <a:avLst/>
          </a:prstGeom>
          <a:noFill/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214546" y="857232"/>
            <a:ext cx="4643470" cy="785818"/>
          </a:xfrm>
          <a:solidFill>
            <a:srgbClr val="FFFFCC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SECHAGE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6182" y="6072206"/>
            <a:ext cx="1593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Partie 3</a:t>
            </a:r>
            <a:endParaRPr lang="fr-FR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143512"/>
            <a:ext cx="714380" cy="71438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859" t="15625" r="29101" b="5208"/>
          <a:stretch>
            <a:fillRect/>
          </a:stretch>
        </p:blipFill>
        <p:spPr bwMode="auto">
          <a:xfrm>
            <a:off x="500034" y="924808"/>
            <a:ext cx="7517910" cy="514739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grpSp>
        <p:nvGrpSpPr>
          <p:cNvPr id="6" name="Groupe 5"/>
          <p:cNvGrpSpPr/>
          <p:nvPr/>
        </p:nvGrpSpPr>
        <p:grpSpPr>
          <a:xfrm>
            <a:off x="2500298" y="1643050"/>
            <a:ext cx="357190" cy="369332"/>
            <a:chOff x="1214414" y="1666863"/>
            <a:chExt cx="357190" cy="369332"/>
          </a:xfrm>
        </p:grpSpPr>
        <p:sp>
          <p:nvSpPr>
            <p:cNvPr id="3" name="Ellipse 2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1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500298" y="2786058"/>
            <a:ext cx="357190" cy="369332"/>
            <a:chOff x="1214414" y="1666863"/>
            <a:chExt cx="357190" cy="369332"/>
          </a:xfrm>
        </p:grpSpPr>
        <p:sp>
          <p:nvSpPr>
            <p:cNvPr id="8" name="Ellipse 7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071802" y="3357562"/>
            <a:ext cx="357190" cy="369332"/>
            <a:chOff x="1214414" y="1666863"/>
            <a:chExt cx="357190" cy="369332"/>
          </a:xfrm>
        </p:grpSpPr>
        <p:sp>
          <p:nvSpPr>
            <p:cNvPr id="11" name="Ellipse 10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500562" y="4714884"/>
            <a:ext cx="357190" cy="369332"/>
            <a:chOff x="1214414" y="1666863"/>
            <a:chExt cx="357190" cy="369332"/>
          </a:xfrm>
        </p:grpSpPr>
        <p:sp>
          <p:nvSpPr>
            <p:cNvPr id="14" name="Ellipse 13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4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tour d’atomisation : phases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500034" y="1661686"/>
            <a:ext cx="357190" cy="369332"/>
            <a:chOff x="1214414" y="1666863"/>
            <a:chExt cx="357190" cy="369332"/>
          </a:xfrm>
        </p:grpSpPr>
        <p:sp>
          <p:nvSpPr>
            <p:cNvPr id="5" name="Ellipse 4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1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00034" y="2214554"/>
            <a:ext cx="357190" cy="369332"/>
            <a:chOff x="1214414" y="1666863"/>
            <a:chExt cx="357190" cy="369332"/>
          </a:xfrm>
        </p:grpSpPr>
        <p:sp>
          <p:nvSpPr>
            <p:cNvPr id="8" name="Ellipse 7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928662" y="1643050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Mise en condition de la matière</a:t>
            </a:r>
            <a:r>
              <a:rPr lang="fr-F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concentrée au maximum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(NRJ)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fr-FR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pompable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filtrée.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596" y="114298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par atomisation se déroule en quatre phases distinctes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: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8662" y="2214554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: transformation de la matière en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fines gouttelettes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de façon à offrir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plus de surface possible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 contact de l’air de séchage. De la qualité de l’atomisation, dépend le contrôle du taux de séchage et la taille du sécheur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le produit encore humide ne doit jamais atteindre la paroi.</a:t>
            </a:r>
            <a:endParaRPr lang="fr-F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endParaRPr lang="fr-FR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sz="1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fr-FR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 par buses sous haute pression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Le produit est forcé via une pompe à piston au travers d’un orifice réduit. Plusieurs débits et angles de pulvérisation sont disponibles.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FR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 par buses bi-fluides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produit est pompé au travers d’un orifice et pulvérisé avec de l’air sous pression.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FR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 centrifuge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Le produit passe au travers d’un disque ou d’une turbine tournant à haute vitesse. Cette méthode permet d’obtenir de grands débits et une meilleur souplesse de fonctionnement grâce à une plage de débit importante, modulable en cours de séchage.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86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tour d’atomisation : phases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500034" y="1416594"/>
            <a:ext cx="357190" cy="369332"/>
            <a:chOff x="1214414" y="1666863"/>
            <a:chExt cx="357190" cy="369332"/>
          </a:xfrm>
        </p:grpSpPr>
        <p:sp>
          <p:nvSpPr>
            <p:cNvPr id="5" name="Ellipse 4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28662" y="1375934"/>
            <a:ext cx="80010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: Le produit est mélangé de façon homogène à l’air chaud entrant, dans une grande chambre de séchage.</a:t>
            </a:r>
          </a:p>
          <a:p>
            <a:pPr lvl="0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1 -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rapide à taux constant par convection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depuis la 	surface du produit, à la température humide de l’air entrant.</a:t>
            </a:r>
          </a:p>
          <a:p>
            <a:pPr lvl="0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2 -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lent par diffusion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l’eau vers la surface du produit 	puis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convection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en opposition aux forces de liaison eau/produit, 	dans le domaine hygroscopique. </a:t>
            </a:r>
          </a:p>
          <a:p>
            <a:pPr lvl="0">
              <a:spcBef>
                <a:spcPct val="0"/>
              </a:spcBef>
              <a:defRPr/>
            </a:pPr>
            <a:endParaRPr lang="fr-FR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00034" y="4345552"/>
            <a:ext cx="357190" cy="369332"/>
            <a:chOff x="1214414" y="1666863"/>
            <a:chExt cx="357190" cy="369332"/>
          </a:xfrm>
        </p:grpSpPr>
        <p:sp>
          <p:nvSpPr>
            <p:cNvPr id="9" name="Ellipse 8"/>
            <p:cNvSpPr/>
            <p:nvPr/>
          </p:nvSpPr>
          <p:spPr>
            <a:xfrm>
              <a:off x="1214414" y="1714488"/>
              <a:ext cx="285752" cy="28575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214414" y="1666863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4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28662" y="4263948"/>
            <a:ext cx="7786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Séparation de la poudre du gaz humide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de la manière la plus économique possible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recycler l’air de séchage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récupérer son énergie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recycler le produit (fines) entrainé par l’air sortant.</a:t>
            </a:r>
          </a:p>
          <a:p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séparation peut se faire via des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cyclones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complétés par des systèmes tels que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filtres à manches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ou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laveur d’air … etc..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façon à rejeter le moins de polluant possible. 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50004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tour d’atomisation : phases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357166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3 régimes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472" y="1130842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Courbe de séchage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: on distingue 3 zones de séchage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	</a:t>
            </a:r>
            <a:endParaRPr lang="fr-F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 l="39258" t="33333" r="23242" b="19792"/>
          <a:stretch>
            <a:fillRect/>
          </a:stretch>
        </p:blipFill>
        <p:spPr bwMode="auto">
          <a:xfrm>
            <a:off x="1285852" y="1643050"/>
            <a:ext cx="59944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ZoneTexte 26"/>
          <p:cNvSpPr txBox="1"/>
          <p:nvPr/>
        </p:nvSpPr>
        <p:spPr>
          <a:xfrm>
            <a:off x="1357290" y="6509587"/>
            <a:ext cx="67866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X = humidité ; </a:t>
            </a:r>
            <a:r>
              <a:rPr lang="fr-FR" sz="1200" b="1" dirty="0" err="1" smtClean="0"/>
              <a:t>Ts</a:t>
            </a:r>
            <a:r>
              <a:rPr lang="fr-FR" sz="1200" b="1" dirty="0" smtClean="0"/>
              <a:t> = T°C du solide ; t = temps ; </a:t>
            </a:r>
            <a:r>
              <a:rPr lang="fr-FR" sz="1200" b="1" dirty="0" err="1" smtClean="0"/>
              <a:t>dX</a:t>
            </a:r>
            <a:r>
              <a:rPr lang="fr-FR" sz="1200" b="1" dirty="0" smtClean="0"/>
              <a:t>/</a:t>
            </a:r>
            <a:r>
              <a:rPr lang="fr-FR" sz="1200" b="1" dirty="0" err="1" smtClean="0"/>
              <a:t>dt</a:t>
            </a:r>
            <a:r>
              <a:rPr lang="fr-FR" sz="1200" b="1" dirty="0" smtClean="0"/>
              <a:t> = vitesse de séchage ; </a:t>
            </a:r>
            <a:r>
              <a:rPr lang="fr-FR" sz="1200" b="1" dirty="0" err="1" smtClean="0"/>
              <a:t>a</a:t>
            </a:r>
            <a:r>
              <a:rPr lang="fr-FR" sz="1200" b="1" baseline="-25000" dirty="0" err="1" smtClean="0"/>
              <a:t>w</a:t>
            </a:r>
            <a:r>
              <a:rPr lang="fr-FR" sz="1200" b="1" dirty="0" smtClean="0"/>
              <a:t> = activité de l’eau = HR%  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571472" y="2094265"/>
            <a:ext cx="357190" cy="369332"/>
            <a:chOff x="1428728" y="5337758"/>
            <a:chExt cx="357190" cy="369332"/>
          </a:xfrm>
        </p:grpSpPr>
        <p:sp>
          <p:nvSpPr>
            <p:cNvPr id="6" name="Ellipse 5"/>
            <p:cNvSpPr/>
            <p:nvPr/>
          </p:nvSpPr>
          <p:spPr>
            <a:xfrm>
              <a:off x="1428728" y="539330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428728" y="533775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1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00100" y="2022827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fr-FR" sz="2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Montée en température</a:t>
            </a:r>
            <a:r>
              <a:rPr lang="fr-F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produit,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jusqu’à la température humide de l’air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séchage. </a:t>
            </a:r>
            <a:endParaRPr lang="fr-FR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49701" y="3022959"/>
            <a:ext cx="357190" cy="369332"/>
            <a:chOff x="2598306" y="5076338"/>
            <a:chExt cx="357190" cy="369332"/>
          </a:xfrm>
        </p:grpSpPr>
        <p:sp>
          <p:nvSpPr>
            <p:cNvPr id="10" name="Ellipse 9"/>
            <p:cNvSpPr/>
            <p:nvPr/>
          </p:nvSpPr>
          <p:spPr>
            <a:xfrm>
              <a:off x="2643174" y="511969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598306" y="507633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00100" y="2951521"/>
            <a:ext cx="76438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fr-FR" sz="2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à vitesse constante</a:t>
            </a:r>
            <a:r>
              <a:rPr lang="fr-F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 chaleur latente de vaporisation est entièrement fournie par le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refroidissement de l’air chaud.</a:t>
            </a: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processus s’effectue donc à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enthalpie constante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(théorique)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l’air chaud va évoluer sur l’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isenthalpe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voir diagramme de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Mollier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 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le séchage est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isenthalpique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la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température du produit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constante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= température humide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de l’air entrant.</a:t>
            </a:r>
            <a:endParaRPr lang="fr-F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282" y="357166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3 régimes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472" y="1142984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considère que le séchage est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adiabatique</a:t>
            </a:r>
            <a:r>
              <a:rPr lang="fr-F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c’est-à-dire qu’il n’y a pas d’échange avec l’extérieur du système.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500034" y="1273718"/>
            <a:ext cx="357190" cy="369332"/>
            <a:chOff x="2598306" y="5076338"/>
            <a:chExt cx="357190" cy="369332"/>
          </a:xfrm>
        </p:grpSpPr>
        <p:sp>
          <p:nvSpPr>
            <p:cNvPr id="5" name="Ellipse 4"/>
            <p:cNvSpPr/>
            <p:nvPr/>
          </p:nvSpPr>
          <p:spPr>
            <a:xfrm>
              <a:off x="2643174" y="511969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598306" y="507633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28662" y="1214422"/>
            <a:ext cx="78581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fr-FR" sz="2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à vitesse constante </a:t>
            </a:r>
            <a:r>
              <a:rPr lang="fr-F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facteurs augmentant la cinétique </a:t>
            </a:r>
          </a:p>
          <a:p>
            <a:pPr lvl="0" algn="just">
              <a:spcBef>
                <a:spcPct val="0"/>
              </a:spcBef>
              <a:defRPr/>
            </a:pPr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Diminution de l’humidité de l’air de séchage 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roues de déshydratation.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fr-FR" sz="2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Elévation de la température de l’air de séchage 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évolution vers les tours multiples effets.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fr-FR" sz="2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Augmentation de la vitesse de l’air.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fr-FR" sz="2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Augmentation de la surface spécifique du produit 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vitesse ou la pression sur les buses au niveau du système d’atomisation </a:t>
            </a:r>
            <a:r>
              <a:rPr lang="fr-FR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température et concentration du produit liquide.</a:t>
            </a:r>
            <a:endParaRPr lang="fr-FR" sz="2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fr-FR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Pendant le séchage à vitesse constante, la nature du solide et sa structure interne (pores, interstices) n’intervient pas. Cette phase procède à l’évaporation de l’eau de surface.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282" y="357166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3 régimes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357158" y="785794"/>
            <a:ext cx="357190" cy="369332"/>
            <a:chOff x="2598306" y="5076338"/>
            <a:chExt cx="357190" cy="369332"/>
          </a:xfrm>
        </p:grpSpPr>
        <p:sp>
          <p:nvSpPr>
            <p:cNvPr id="5" name="Ellipse 4"/>
            <p:cNvSpPr/>
            <p:nvPr/>
          </p:nvSpPr>
          <p:spPr>
            <a:xfrm>
              <a:off x="2643174" y="511969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598306" y="507633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14348" y="714356"/>
            <a:ext cx="82153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à vitesse décroissante</a:t>
            </a:r>
          </a:p>
          <a:p>
            <a:pPr lvl="0" algn="just">
              <a:spcBef>
                <a:spcPct val="0"/>
              </a:spcBef>
              <a:defRPr/>
            </a:pPr>
            <a:endParaRPr lang="fr-FR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L’air n’atteint jamais la température de saturation, puisque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vitesse décroit à partir d’une humidité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</a:t>
            </a:r>
            <a:r>
              <a:rPr lang="fr-FR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fr-FR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(humidité critique)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qui dépend du niveau de liaison eau / produit,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 partir de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Xc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l’humidité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superficielle n’est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plus renouvelée assez rapidement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à la surface de la particule de produit.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vitesse devient nulle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quand l’humidité de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particule arrive à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</a:t>
            </a:r>
            <a:r>
              <a:rPr lang="fr-FR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lim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(humidité limite),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correspondant à la valeur d’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équilibre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avec l’air sortant du sécheur.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Dans ce régime de séchage, ce sont principalement les caractéristiques du produit, hygroscopicité et Tg qui deviennent les facteurs importants de cette phase de séchage. (voir chapitre précédent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Tg)</a:t>
            </a:r>
          </a:p>
          <a:p>
            <a:pPr lvl="0" algn="just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fr-FR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phases 1 et 2 du séchage par atomisation et entrainement ne durent que quelques secondes, alors que la phase 3 peut se dérouler à vitesse beaucoup plus lente, en fonction du processus utilisé (MSD, lit statique, </a:t>
            </a:r>
            <a:r>
              <a:rPr lang="fr-FR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vibro</a:t>
            </a:r>
            <a:r>
              <a:rPr lang="fr-FR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fluidiseur</a:t>
            </a:r>
            <a:r>
              <a:rPr lang="fr-FR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….)</a:t>
            </a:r>
            <a:endParaRPr lang="fr-FR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282" y="214290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3 régimes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158" y="1214422"/>
            <a:ext cx="86439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diagramme de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Mollier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l’air humide permet d’établir les paramètres de séchage à condition :</a:t>
            </a:r>
          </a:p>
          <a:p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connaitre les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caractéristiques de l’air entrant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	relevé psychrométrique de l’air ambiant.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connaitre les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caractéristiques du produit à sécher</a:t>
            </a:r>
          </a:p>
          <a:p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Hygroscopicité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</a:t>
            </a:r>
            <a:r>
              <a:rPr lang="fr-FR" sz="24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w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finale visée.</a:t>
            </a:r>
          </a:p>
          <a:p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>
              <a:buFont typeface="Wingdings" pitchFamily="2" charset="2"/>
              <a:buChar char="q"/>
            </a:pP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Température de transition vitreuse  location de la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zone de collage.</a:t>
            </a:r>
          </a:p>
          <a:p>
            <a:pPr lvl="2"/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/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(voir chapitres précédents)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282" y="357166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3 régimes du 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85918" y="142852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158" y="685367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Représentation sur un diagramme de phases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01946" y="1041171"/>
            <a:ext cx="8718260" cy="5602539"/>
            <a:chOff x="301946" y="969733"/>
            <a:chExt cx="8718260" cy="5602539"/>
          </a:xfrm>
        </p:grpSpPr>
        <p:grpSp>
          <p:nvGrpSpPr>
            <p:cNvPr id="16" name="Groupe 15"/>
            <p:cNvGrpSpPr/>
            <p:nvPr/>
          </p:nvGrpSpPr>
          <p:grpSpPr>
            <a:xfrm>
              <a:off x="301946" y="969733"/>
              <a:ext cx="8718260" cy="5602539"/>
              <a:chOff x="301946" y="969733"/>
              <a:chExt cx="8718260" cy="5602539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 l="8073" t="17407" r="26719" b="7315"/>
              <a:stretch>
                <a:fillRect/>
              </a:stretch>
            </p:blipFill>
            <p:spPr bwMode="auto">
              <a:xfrm>
                <a:off x="301946" y="969733"/>
                <a:ext cx="8627772" cy="5602539"/>
              </a:xfrm>
              <a:prstGeom prst="rect">
                <a:avLst/>
              </a:prstGeom>
              <a:noFill/>
              <a:ln w="1">
                <a:solidFill>
                  <a:srgbClr val="00B0F0"/>
                </a:solidFill>
                <a:miter lim="800000"/>
                <a:headEnd/>
                <a:tailEnd type="none" w="med" len="med"/>
              </a:ln>
              <a:effectLst/>
            </p:spPr>
          </p:pic>
          <p:cxnSp>
            <p:nvCxnSpPr>
              <p:cNvPr id="5" name="Connecteur droit avec flèche 4"/>
              <p:cNvCxnSpPr/>
              <p:nvPr/>
            </p:nvCxnSpPr>
            <p:spPr>
              <a:xfrm flipV="1">
                <a:off x="2214546" y="3571876"/>
                <a:ext cx="4572032" cy="7143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lg" len="lg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avec flèche 6"/>
              <p:cNvCxnSpPr/>
              <p:nvPr/>
            </p:nvCxnSpPr>
            <p:spPr>
              <a:xfrm flipV="1">
                <a:off x="2214546" y="1753548"/>
                <a:ext cx="3983054" cy="2389833"/>
              </a:xfrm>
              <a:prstGeom prst="straightConnector1">
                <a:avLst/>
              </a:prstGeom>
              <a:ln w="34925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lipse 12"/>
              <p:cNvSpPr/>
              <p:nvPr/>
            </p:nvSpPr>
            <p:spPr>
              <a:xfrm rot="19957891">
                <a:off x="3996016" y="2619610"/>
                <a:ext cx="1537847" cy="354950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/>
              <p:nvPr/>
            </p:nvSpPr>
            <p:spPr>
              <a:xfrm rot="21122682">
                <a:off x="3517056" y="3963544"/>
                <a:ext cx="1537847" cy="3549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3571868" y="4286256"/>
                <a:ext cx="121444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rgbClr val="FF0000"/>
                    </a:solidFill>
                  </a:rPr>
                  <a:t>10 secondes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4786314" y="2857496"/>
                <a:ext cx="121444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10-15 mn</a:t>
                </a:r>
                <a:endParaRPr lang="fr-FR" sz="1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8162950" y="3376612"/>
                <a:ext cx="85725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figé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191261" y="1328723"/>
              <a:ext cx="571504" cy="50006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86578" y="3400425"/>
              <a:ext cx="1857388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7865" t="19444" r="26771" b="25093"/>
          <a:stretch>
            <a:fillRect/>
          </a:stretch>
        </p:blipFill>
        <p:spPr bwMode="auto">
          <a:xfrm>
            <a:off x="571472" y="1792358"/>
            <a:ext cx="8210574" cy="3918832"/>
          </a:xfrm>
          <a:prstGeom prst="rect">
            <a:avLst/>
          </a:prstGeom>
          <a:noFill/>
          <a:ln w="1">
            <a:solidFill>
              <a:srgbClr val="00B0F0"/>
            </a:solidFill>
            <a:miter lim="800000"/>
            <a:headEnd/>
            <a:tailEnd type="none" w="med" len="med"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85918" y="357166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1428736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Courbes de collage en fonction de la température et de l’humidité</a:t>
            </a:r>
            <a:endParaRPr lang="fr-FR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71472" y="1714488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Partie 3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42910" y="3132158"/>
            <a:ext cx="822960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Processus de séchage par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convection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24609" t="37500" r="37305" b="20833"/>
          <a:stretch>
            <a:fillRect/>
          </a:stretch>
        </p:blipFill>
        <p:spPr bwMode="auto">
          <a:xfrm>
            <a:off x="776856" y="1785926"/>
            <a:ext cx="7509920" cy="462148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85918" y="500042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1357298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Liens  paramètres de séchage – caractéristiques du produit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21094" t="17708" r="40820" b="9375"/>
          <a:stretch>
            <a:fillRect/>
          </a:stretch>
        </p:blipFill>
        <p:spPr bwMode="auto">
          <a:xfrm>
            <a:off x="2000231" y="554994"/>
            <a:ext cx="5786479" cy="62315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85918" y="71414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44" y="714356"/>
            <a:ext cx="1928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Paramètres impactant la densité des poudres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t="2909" b="52715"/>
          <a:stretch>
            <a:fillRect/>
          </a:stretch>
        </p:blipFill>
        <p:spPr bwMode="auto">
          <a:xfrm>
            <a:off x="192816" y="1110470"/>
            <a:ext cx="8808340" cy="56046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142852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44" y="714356"/>
            <a:ext cx="8429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Impacts  des paramètres de séchage – caractéristiques du produit (lait entier)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t="47522"/>
          <a:stretch>
            <a:fillRect/>
          </a:stretch>
        </p:blipFill>
        <p:spPr bwMode="auto">
          <a:xfrm>
            <a:off x="142844" y="71414"/>
            <a:ext cx="8858312" cy="66656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158" y="2500306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multiples effets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252691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multiples effets, pourquoi ?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472" y="1071546"/>
            <a:ext cx="80010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conditions de séchage lors de la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phase 2 sont très loin de l’équilibre thermodynamique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produit / air de séchage et ne convient pas à certaines catégories de produits.</a:t>
            </a:r>
          </a:p>
          <a:p>
            <a:pPr algn="just"/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mode de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rapide en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 temps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est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très défavorable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les produits très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hygroscopiques, avec peu d’humidité de surface.</a:t>
            </a:r>
          </a:p>
          <a:p>
            <a:pPr algn="just"/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L’idée est de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fractionner les étapes du séchage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minimiser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 maximum l’utilisation de la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2ème phase à humidité constante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très énergivore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il faut toujours maintenir un grand écart hygrométrique entre le produit et l’air de façon à assurer un séchage correct du produit.</a:t>
            </a:r>
          </a:p>
          <a:p>
            <a:pPr algn="just"/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fr-F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L’humidité de l’air sortant va être plus élevée, la température plus basse. L’</a:t>
            </a:r>
            <a:r>
              <a:rPr lang="fr-FR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aseline="-2500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du produit sera atteinte lors des étapes suivantes du séchage multiples  effets avec une vitesse plus adaptée à la diffusion de l’eau.</a:t>
            </a:r>
          </a:p>
          <a:p>
            <a:pPr algn="just"/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partir des années 1980, cette idée a permis le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développement des tours multiples effets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2 temps avec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lit vibré externe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 puis des tours à lits statiques intégrés dans la chambre de séchage, avec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wall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sweep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tour W, tour MSD…</a:t>
            </a: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2143116"/>
            <a:ext cx="8001056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1357298"/>
            <a:ext cx="80010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nouveaux systèmes permettent de travailler avec des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températures d’entrée plus élevée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 de mieux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maitriser la rhéologie des poudres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produites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densité, granulométrie, mouillabilité, poudres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dusty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free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</a:t>
            </a:r>
          </a:p>
          <a:p>
            <a:pPr algn="just"/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algn="just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Pour certaines applications comme les produits cristallisables, il est possible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d’augmenter le taux de cristallisation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du produit dans l’étape 3 du séchage  réduction de l’étape 2 du séchage</a:t>
            </a:r>
          </a:p>
          <a:p>
            <a:pPr algn="just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 humidité  en bas de tour &gt; 8%  système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Belt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process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</a:t>
            </a:r>
          </a:p>
          <a:p>
            <a:pPr algn="just"/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algn="just"/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Le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sytème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Filtermat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(GEA)  phase 2 du séchage est très minimisée, permet de sécher des produits difficiles, avec peu d’humidité libre, nécessitant donc un séchage lent.</a:t>
            </a:r>
          </a:p>
          <a:p>
            <a:endParaRPr lang="fr-FR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 chaque type de produit  sa tour de séchage.</a:t>
            </a:r>
            <a:endParaRPr lang="fr-F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356" y="467005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multiples effets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604" y="5643578"/>
            <a:ext cx="6072230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348" y="142852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 1 temps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Groupe 13"/>
          <p:cNvGrpSpPr/>
          <p:nvPr/>
        </p:nvGrpSpPr>
        <p:grpSpPr>
          <a:xfrm>
            <a:off x="1929769" y="1285859"/>
            <a:ext cx="4785372" cy="4643471"/>
            <a:chOff x="2000232" y="1214422"/>
            <a:chExt cx="5284783" cy="5451313"/>
          </a:xfrm>
        </p:grpSpPr>
        <p:pic>
          <p:nvPicPr>
            <p:cNvPr id="68610" name="Picture 2"/>
            <p:cNvPicPr>
              <a:picLocks noChangeAspect="1" noChangeArrowheads="1"/>
            </p:cNvPicPr>
            <p:nvPr/>
          </p:nvPicPr>
          <p:blipFill>
            <a:blip r:embed="rId2"/>
            <a:srcRect l="19922" t="14583" r="37304" b="6250"/>
            <a:stretch>
              <a:fillRect/>
            </a:stretch>
          </p:blipFill>
          <p:spPr bwMode="auto">
            <a:xfrm>
              <a:off x="2000232" y="1214422"/>
              <a:ext cx="5214974" cy="542928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3643306" y="1714488"/>
              <a:ext cx="1851789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Récupérateur d’énergie</a:t>
              </a:r>
              <a:endParaRPr lang="fr-FR" sz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00826" y="5072074"/>
              <a:ext cx="784189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cyclones</a:t>
              </a:r>
              <a:endParaRPr lang="fr-FR" sz="12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01863" y="6357958"/>
              <a:ext cx="2113079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Comic Sans MS" pitchFamily="66" charset="0"/>
                </a:rPr>
                <a:t>Transport pneumatique</a:t>
              </a:r>
              <a:endParaRPr lang="fr-FR" sz="1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4678" y="6080959"/>
              <a:ext cx="668773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Filtres</a:t>
              </a:r>
              <a:endParaRPr lang="fr-FR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3557" y="2714620"/>
              <a:ext cx="668773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Filtres</a:t>
              </a:r>
              <a:endParaRPr lang="fr-FR" sz="1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03037" y="4286256"/>
              <a:ext cx="912429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Concentré</a:t>
              </a:r>
              <a:endParaRPr lang="fr-FR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57422" y="2214554"/>
              <a:ext cx="1822935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omic Sans MS" pitchFamily="66" charset="0"/>
                </a:rPr>
                <a:t>Générateur d’air chaud</a:t>
              </a:r>
              <a:endParaRPr lang="fr-FR" sz="1200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000496" y="4488428"/>
            <a:ext cx="357190" cy="369332"/>
            <a:chOff x="1428728" y="5337758"/>
            <a:chExt cx="357190" cy="369332"/>
          </a:xfrm>
        </p:grpSpPr>
        <p:sp>
          <p:nvSpPr>
            <p:cNvPr id="15" name="Ellipse 14"/>
            <p:cNvSpPr/>
            <p:nvPr/>
          </p:nvSpPr>
          <p:spPr>
            <a:xfrm>
              <a:off x="1428728" y="539330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428728" y="533775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1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71538" y="785794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se déroule en uniquement dans la chambre de séchage.</a:t>
            </a:r>
            <a:endParaRPr lang="fr-FR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6786610" cy="46519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57356" y="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multiples effets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786" y="714356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Schéma de principe Tour MSD - GEA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1071546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se déroule en 3 temps ; chambre de séchage, Lits statique  et </a:t>
            </a:r>
            <a:r>
              <a:rPr lang="fr-FR" sz="1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vibro</a:t>
            </a:r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sz="1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fluidiseur</a:t>
            </a:r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fr-FR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500298" y="2500306"/>
            <a:ext cx="357190" cy="369332"/>
            <a:chOff x="1428728" y="5337758"/>
            <a:chExt cx="357190" cy="369332"/>
          </a:xfrm>
        </p:grpSpPr>
        <p:sp>
          <p:nvSpPr>
            <p:cNvPr id="9" name="Ellipse 8"/>
            <p:cNvSpPr/>
            <p:nvPr/>
          </p:nvSpPr>
          <p:spPr>
            <a:xfrm>
              <a:off x="1428728" y="539330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428728" y="533775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1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000364" y="3714752"/>
            <a:ext cx="357190" cy="369332"/>
            <a:chOff x="2598306" y="5076338"/>
            <a:chExt cx="357190" cy="369332"/>
          </a:xfrm>
        </p:grpSpPr>
        <p:sp>
          <p:nvSpPr>
            <p:cNvPr id="12" name="Ellipse 11"/>
            <p:cNvSpPr/>
            <p:nvPr/>
          </p:nvSpPr>
          <p:spPr>
            <a:xfrm>
              <a:off x="2643174" y="511969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598306" y="507633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3643306" y="4845618"/>
            <a:ext cx="357190" cy="369332"/>
            <a:chOff x="2598306" y="5076338"/>
            <a:chExt cx="357190" cy="369332"/>
          </a:xfrm>
        </p:grpSpPr>
        <p:sp>
          <p:nvSpPr>
            <p:cNvPr id="15" name="Ellipse 14"/>
            <p:cNvSpPr/>
            <p:nvPr/>
          </p:nvSpPr>
          <p:spPr>
            <a:xfrm>
              <a:off x="2643174" y="5119699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598306" y="507633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33984" t="37500" r="16797" b="14583"/>
          <a:stretch>
            <a:fillRect/>
          </a:stretch>
        </p:blipFill>
        <p:spPr bwMode="auto">
          <a:xfrm>
            <a:off x="714348" y="1996838"/>
            <a:ext cx="7833332" cy="428968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467005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multiples effets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1661686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Impacts techniques  et gains énergétiques du séchage multiples effets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00562" y="605018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0.46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57884" y="605018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0.55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86644" y="605018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0.66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5786" y="6019404"/>
            <a:ext cx="385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Rendement énergétique (2400 </a:t>
            </a:r>
            <a:r>
              <a:rPr lang="fr-FR" sz="1400" b="1" dirty="0" err="1" smtClean="0">
                <a:solidFill>
                  <a:srgbClr val="FF0000"/>
                </a:solidFill>
              </a:rPr>
              <a:t>kj</a:t>
            </a:r>
            <a:r>
              <a:rPr lang="fr-FR" sz="1400" b="1" dirty="0" smtClean="0">
                <a:solidFill>
                  <a:srgbClr val="FF0000"/>
                </a:solidFill>
              </a:rPr>
              <a:t> . Kg </a:t>
            </a:r>
            <a:r>
              <a:rPr lang="fr-FR" sz="1400" b="1" dirty="0" err="1" smtClean="0">
                <a:solidFill>
                  <a:srgbClr val="FF0000"/>
                </a:solidFill>
              </a:rPr>
              <a:t>ee</a:t>
            </a:r>
            <a:r>
              <a:rPr lang="fr-FR" sz="1400" b="1" dirty="0" smtClean="0">
                <a:solidFill>
                  <a:srgbClr val="FF0000"/>
                </a:solidFill>
              </a:rPr>
              <a:t>)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1415"/>
            <a:ext cx="8229600" cy="939784"/>
          </a:xfrm>
        </p:spPr>
        <p:txBody>
          <a:bodyPr/>
          <a:lstStyle/>
          <a:p>
            <a:r>
              <a:rPr lang="fr-FR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– partie 3</a:t>
            </a:r>
            <a:endParaRPr lang="fr-FR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357298"/>
            <a:ext cx="8501122" cy="5257800"/>
          </a:xfrm>
        </p:spPr>
        <p:txBody>
          <a:bodyPr>
            <a:normAutofit fontScale="70000" lnSpcReduction="20000"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Comic Sans MS" pitchFamily="66" charset="0"/>
              </a:rPr>
              <a:t>Le séchage consiste à retirer de l’eau d’un produit de façon à faciliter sa conservation, diminuer son volume initial…</a:t>
            </a:r>
            <a:r>
              <a:rPr lang="fr-FR" sz="2400" b="1" dirty="0" err="1" smtClean="0">
                <a:solidFill>
                  <a:srgbClr val="0070C0"/>
                </a:solidFill>
                <a:latin typeface="Comic Sans MS" pitchFamily="66" charset="0"/>
              </a:rPr>
              <a:t>etc</a:t>
            </a:r>
            <a:r>
              <a:rPr lang="fr-FR" sz="2400" b="1" dirty="0" smtClean="0">
                <a:solidFill>
                  <a:srgbClr val="0070C0"/>
                </a:solidFill>
                <a:latin typeface="Comic Sans MS" pitchFamily="66" charset="0"/>
              </a:rPr>
              <a:t>…</a:t>
            </a:r>
          </a:p>
          <a:p>
            <a:pPr>
              <a:buNone/>
            </a:pPr>
            <a:endParaRPr lang="fr-FR" sz="2400" dirty="0" smtClean="0">
              <a:latin typeface="Comic Sans MS" pitchFamily="66" charset="0"/>
            </a:endParaRPr>
          </a:p>
          <a:p>
            <a:r>
              <a:rPr lang="fr-FR" sz="2400" dirty="0" smtClean="0">
                <a:latin typeface="Comic Sans MS" pitchFamily="66" charset="0"/>
              </a:rPr>
              <a:t>Les éléments à maitriser dans le domaine du séchage sont :</a:t>
            </a:r>
          </a:p>
          <a:p>
            <a:pPr>
              <a:buNone/>
            </a:pPr>
            <a:endParaRPr lang="fr-FR" sz="2400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0000FF"/>
                </a:solidFill>
                <a:latin typeface="Comic Sans MS" pitchFamily="66" charset="0"/>
              </a:rPr>
              <a:t>Les propriétés de l’eau </a:t>
            </a:r>
            <a:r>
              <a:rPr lang="fr-FR" sz="2400" dirty="0" smtClean="0">
                <a:solidFill>
                  <a:srgbClr val="0000FF"/>
                </a:solidFill>
                <a:latin typeface="Comic Sans MS" pitchFamily="66" charset="0"/>
              </a:rPr>
              <a:t>&gt; humidité, activité de l’eau – partie 1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0000FF"/>
                </a:solidFill>
                <a:latin typeface="Comic Sans MS" pitchFamily="66" charset="0"/>
              </a:rPr>
              <a:t>Les propriétés de la matière </a:t>
            </a:r>
            <a:r>
              <a:rPr lang="fr-FR" sz="2400" dirty="0" smtClean="0">
                <a:solidFill>
                  <a:srgbClr val="0000FF"/>
                </a:solidFill>
                <a:latin typeface="Comic Sans MS" pitchFamily="66" charset="0"/>
              </a:rPr>
              <a:t>&gt; Transition vitreuse – partie 1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0000FF"/>
                </a:solidFill>
                <a:latin typeface="Comic Sans MS" pitchFamily="66" charset="0"/>
              </a:rPr>
              <a:t>Les propriétés de l’air </a:t>
            </a:r>
            <a:r>
              <a:rPr lang="fr-FR" sz="2400" dirty="0" smtClean="0">
                <a:solidFill>
                  <a:srgbClr val="0000FF"/>
                </a:solidFill>
                <a:latin typeface="Comic Sans MS" pitchFamily="66" charset="0"/>
              </a:rPr>
              <a:t>&gt; air, vapeur, diagrammes de l’air humide – partie 2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C00000"/>
                </a:solidFill>
                <a:latin typeface="Comic Sans MS" pitchFamily="66" charset="0"/>
              </a:rPr>
              <a:t>Les processus </a:t>
            </a:r>
            <a:r>
              <a:rPr lang="fr-FR" sz="2400" dirty="0" smtClean="0">
                <a:solidFill>
                  <a:srgbClr val="C00000"/>
                </a:solidFill>
                <a:latin typeface="Comic Sans MS" pitchFamily="66" charset="0"/>
              </a:rPr>
              <a:t>mis en œuvre pour obtenir un produit sec – partie 3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latin typeface="Comic Sans MS" pitchFamily="66" charset="0"/>
            </a:endParaRPr>
          </a:p>
          <a:p>
            <a:pPr lvl="1">
              <a:buNone/>
            </a:pPr>
            <a:r>
              <a:rPr lang="fr-FR" sz="2400" dirty="0" smtClean="0">
                <a:latin typeface="Comic Sans MS" pitchFamily="66" charset="0"/>
              </a:rPr>
              <a:t>	Ces critères sont plus ou moins importants, suivant que l’on traite des produits alimentaires ou non et suivant leur composition.</a:t>
            </a:r>
          </a:p>
          <a:p>
            <a:pPr lvl="1">
              <a:buNone/>
            </a:pPr>
            <a:endParaRPr lang="fr-FR" sz="2400" dirty="0" smtClean="0">
              <a:latin typeface="Comic Sans MS" pitchFamily="66" charset="0"/>
            </a:endParaRPr>
          </a:p>
          <a:p>
            <a:pPr lvl="1">
              <a:buNone/>
            </a:pPr>
            <a:endParaRPr lang="fr-FR" sz="24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lvl="1" algn="ctr">
              <a:buNone/>
            </a:pPr>
            <a:r>
              <a:rPr lang="fr-FR" sz="2400" b="1" dirty="0" smtClean="0">
                <a:solidFill>
                  <a:srgbClr val="006600"/>
                </a:solidFill>
                <a:latin typeface="Comic Sans MS" pitchFamily="66" charset="0"/>
              </a:rPr>
              <a:t>Dans ces exposés, nous ne traiterons que du séchage par entrainement</a:t>
            </a:r>
          </a:p>
          <a:p>
            <a:pPr lvl="1" algn="ctr">
              <a:buNone/>
            </a:pPr>
            <a:r>
              <a:rPr lang="fr-FR" sz="2400" b="1" dirty="0" smtClean="0">
                <a:solidFill>
                  <a:srgbClr val="006600"/>
                </a:solidFill>
                <a:latin typeface="Comic Sans MS" pitchFamily="66" charset="0"/>
              </a:rPr>
              <a:t> et atomisation du produit.</a:t>
            </a:r>
            <a:endParaRPr lang="fr-FR" sz="24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25781" t="16666" r="55008" b="12500"/>
          <a:stretch>
            <a:fillRect/>
          </a:stretch>
        </p:blipFill>
        <p:spPr bwMode="auto">
          <a:xfrm>
            <a:off x="1714481" y="785794"/>
            <a:ext cx="2857520" cy="59264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214282" y="1071546"/>
            <a:ext cx="1428760" cy="2636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Impacts techniques  et gains énergétiques du séchage multiples effets</a:t>
            </a:r>
            <a:endParaRPr lang="fr-FR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794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multiples effets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8125" t="21875" r="47265" b="13541"/>
          <a:stretch>
            <a:fillRect/>
          </a:stretch>
        </p:blipFill>
        <p:spPr bwMode="auto">
          <a:xfrm>
            <a:off x="4865914" y="794465"/>
            <a:ext cx="4059179" cy="59921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ZoneTexte 7"/>
          <p:cNvSpPr txBox="1"/>
          <p:nvPr/>
        </p:nvSpPr>
        <p:spPr>
          <a:xfrm>
            <a:off x="3714744" y="1558696"/>
            <a:ext cx="928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1 temps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86578" y="1500174"/>
            <a:ext cx="714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2 temps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29520" y="1500174"/>
            <a:ext cx="714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3 temps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143900" y="1500174"/>
            <a:ext cx="714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3 temps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051" y="6466968"/>
            <a:ext cx="6929486" cy="2143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2071678"/>
            <a:ext cx="7786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L’atomisation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Atomiseur – buses HP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13437" t="27963" r="36667" b="43148"/>
          <a:stretch>
            <a:fillRect/>
          </a:stretch>
        </p:blipFill>
        <p:spPr bwMode="auto">
          <a:xfrm>
            <a:off x="428596" y="2357430"/>
            <a:ext cx="8554700" cy="2786082"/>
          </a:xfrm>
          <a:prstGeom prst="rect">
            <a:avLst/>
          </a:prstGeom>
          <a:noFill/>
          <a:ln w="1">
            <a:solidFill>
              <a:srgbClr val="00B0F0"/>
            </a:solidFill>
            <a:miter lim="800000"/>
            <a:headEnd/>
            <a:tailEnd type="none" w="med" len="med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282" y="1071546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!!!!!! L’atomisation = étape critique et importante du séchage, l’objectif est de diviser, de façon homogène, le produit à la taille de gouttelettes désirée. 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9297" t="19791" r="50195" b="57292"/>
          <a:stretch>
            <a:fillRect/>
          </a:stretch>
        </p:blipFill>
        <p:spPr bwMode="auto">
          <a:xfrm>
            <a:off x="4643438" y="4857760"/>
            <a:ext cx="2714644" cy="170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7" y="1928802"/>
            <a:ext cx="3238501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9052" t="41209" r="51396" b="33322"/>
          <a:stretch/>
        </p:blipFill>
        <p:spPr>
          <a:xfrm>
            <a:off x="285720" y="3990851"/>
            <a:ext cx="3714776" cy="2509983"/>
          </a:xfrm>
          <a:prstGeom prst="rect">
            <a:avLst/>
          </a:prstGeom>
        </p:spPr>
      </p:pic>
      <p:pic>
        <p:nvPicPr>
          <p:cNvPr id="6" name="Picture 2" descr="Résultat de recherche d'images pour &quot;surface atomisation centrifu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571612"/>
            <a:ext cx="2785155" cy="230029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43114" t="23701" r="43892" b="10145"/>
          <a:stretch/>
        </p:blipFill>
        <p:spPr>
          <a:xfrm>
            <a:off x="7072330" y="1798349"/>
            <a:ext cx="1643074" cy="434529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6367" t="26620" r="43750" b="18286"/>
          <a:stretch>
            <a:fillRect/>
          </a:stretch>
        </p:blipFill>
        <p:spPr bwMode="auto">
          <a:xfrm>
            <a:off x="428595" y="1714488"/>
            <a:ext cx="4890905" cy="507207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8203" t="20833" r="59570" b="21875"/>
          <a:stretch>
            <a:fillRect/>
          </a:stretch>
        </p:blipFill>
        <p:spPr bwMode="auto">
          <a:xfrm>
            <a:off x="5715008" y="1714512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41605" y="785818"/>
            <a:ext cx="37160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système centrifuge</a:t>
            </a:r>
          </a:p>
          <a:p>
            <a:pPr lvl="0" algn="ctr">
              <a:spcBef>
                <a:spcPct val="0"/>
              </a:spcBef>
              <a:defRPr/>
            </a:pPr>
            <a:endParaRPr lang="fr-FR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Vitesse périphérique  140-160 m/s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785818"/>
            <a:ext cx="26148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système buses HP</a:t>
            </a:r>
          </a:p>
          <a:p>
            <a:pPr lvl="0" algn="ctr">
              <a:spcBef>
                <a:spcPct val="0"/>
              </a:spcBef>
              <a:defRPr/>
            </a:pPr>
            <a:endParaRPr lang="fr-FR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Pression 180 – 250 bars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 l="47604" t="27963" r="38229" b="43148"/>
          <a:stretch>
            <a:fillRect/>
          </a:stretch>
        </p:blipFill>
        <p:spPr bwMode="auto">
          <a:xfrm>
            <a:off x="6500826" y="4666582"/>
            <a:ext cx="1785950" cy="204859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85786" y="71414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Deux systèmes d’atomisation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348" y="142852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7224" y="1304496"/>
            <a:ext cx="1571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Centrifuge</a:t>
            </a:r>
            <a:endParaRPr lang="fr-FR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224" y="4143380"/>
            <a:ext cx="142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Buses HP</a:t>
            </a:r>
            <a:endParaRPr lang="fr-FR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10" y="785794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Prédiction de la taille des gouttelettes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 l="17578" t="23958" r="49023" b="37500"/>
          <a:stretch>
            <a:fillRect/>
          </a:stretch>
        </p:blipFill>
        <p:spPr bwMode="auto">
          <a:xfrm>
            <a:off x="3000364" y="4143380"/>
            <a:ext cx="3429024" cy="222585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 l="17773" t="39583" r="40625" b="18750"/>
          <a:stretch>
            <a:fillRect/>
          </a:stretch>
        </p:blipFill>
        <p:spPr bwMode="auto">
          <a:xfrm>
            <a:off x="3000364" y="1214422"/>
            <a:ext cx="4000528" cy="225381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/>
          <a:srcRect l="47604" t="27963" r="38229" b="43148"/>
          <a:stretch>
            <a:fillRect/>
          </a:stretch>
        </p:blipFill>
        <p:spPr bwMode="auto">
          <a:xfrm>
            <a:off x="785786" y="4572008"/>
            <a:ext cx="1785950" cy="204859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27676" t="61539" r="60539" b="24494"/>
          <a:stretch>
            <a:fillRect/>
          </a:stretch>
        </p:blipFill>
        <p:spPr bwMode="auto">
          <a:xfrm>
            <a:off x="571472" y="1857364"/>
            <a:ext cx="2357454" cy="15716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14648" t="41667" r="36133" b="18750"/>
          <a:stretch>
            <a:fillRect/>
          </a:stretch>
        </p:blipFill>
        <p:spPr bwMode="auto">
          <a:xfrm>
            <a:off x="3357522" y="2143116"/>
            <a:ext cx="5072130" cy="22945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85786" y="357166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100" y="1428736"/>
            <a:ext cx="764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!!!!!! Le produit doit être correctement réparti dans la turbine d’atomisation, avec une vitesse et une pression constantes et maitrisées.</a:t>
            </a:r>
            <a:endParaRPr lang="fr-F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2976" y="1071546"/>
            <a:ext cx="604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Répartiteurs de produit pour atomiseurs centrifuges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 descr="D:\1 DATA\DSKVG\gvalot\14 Ecole des poudres\1 Documents utilisables\1 Séchage\PA210001.JPG"/>
          <p:cNvPicPr>
            <a:picLocks noChangeAspect="1" noChangeArrowheads="1"/>
          </p:cNvPicPr>
          <p:nvPr/>
        </p:nvPicPr>
        <p:blipFill>
          <a:blip r:embed="rId3" cstate="print"/>
          <a:srcRect l="5000" t="16875" r="18359" b="19374"/>
          <a:stretch>
            <a:fillRect/>
          </a:stretch>
        </p:blipFill>
        <p:spPr bwMode="auto">
          <a:xfrm>
            <a:off x="142844" y="2571744"/>
            <a:ext cx="3086541" cy="19255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1133" t="32292" r="67773" b="44791"/>
          <a:stretch>
            <a:fillRect/>
          </a:stretch>
        </p:blipFill>
        <p:spPr bwMode="auto">
          <a:xfrm>
            <a:off x="1610570" y="4643446"/>
            <a:ext cx="2961430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 descr="G:\Photo\Tadyszak\turbine T2\DSCN0176.JPG"/>
          <p:cNvPicPr>
            <a:picLocks noChangeAspect="1" noChangeArrowheads="1"/>
          </p:cNvPicPr>
          <p:nvPr/>
        </p:nvPicPr>
        <p:blipFill>
          <a:blip r:embed="rId5" cstate="print"/>
          <a:srcRect l="13298" t="5934" r="13563"/>
          <a:stretch>
            <a:fillRect/>
          </a:stretch>
        </p:blipFill>
        <p:spPr bwMode="auto">
          <a:xfrm>
            <a:off x="5429256" y="4643447"/>
            <a:ext cx="193316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9785" t="27777" r="30111" b="16667"/>
          <a:stretch>
            <a:fillRect/>
          </a:stretch>
        </p:blipFill>
        <p:spPr bwMode="auto">
          <a:xfrm>
            <a:off x="1571604" y="1872208"/>
            <a:ext cx="5481676" cy="42714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92867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formation d’une gouttelette  passe par la formation de nappes ou de filaments qui vont être pulvérisées en fonction de l’énergie et de la turbulence appliquée au produit.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203" t="21875" r="60156" b="33333"/>
          <a:stretch>
            <a:fillRect/>
          </a:stretch>
        </p:blipFill>
        <p:spPr bwMode="auto">
          <a:xfrm>
            <a:off x="1500167" y="1428736"/>
            <a:ext cx="547248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00108"/>
            <a:ext cx="768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Régimes de pulvérisation : distance de rupture du jet / turbulence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19922" t="26649" r="41992" b="44792"/>
          <a:stretch>
            <a:fillRect/>
          </a:stretch>
        </p:blipFill>
        <p:spPr bwMode="auto">
          <a:xfrm>
            <a:off x="581677" y="1940944"/>
            <a:ext cx="6490653" cy="273772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1500174"/>
            <a:ext cx="7116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Rapport taille – nombre – surface d’atomisation pour 1 litre 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910" y="5366579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Comme dans tout échange, plus on augmente la surface, plus la vitesse d’échange augmente.</a:t>
            </a:r>
            <a:endParaRPr lang="fr-FR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472" y="178592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 entrainement - convection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1142984"/>
            <a:ext cx="8858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Diviser par 2 le rayon des gouttelettes  multiplie la surface par 2.</a:t>
            </a:r>
          </a:p>
          <a:p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Diviser la taille des gouttelettes par un facteur N   multiplie la surface par N.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20" y="2151869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La taille des gouttelettes dépend de la </a:t>
            </a:r>
            <a:r>
              <a:rPr lang="fr-F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densité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du produit, de sa </a:t>
            </a:r>
            <a:r>
              <a:rPr lang="fr-F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viscosité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et de sa </a:t>
            </a:r>
            <a:r>
              <a:rPr lang="fr-F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tension superficielle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</a:t>
            </a:r>
          </a:p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Phénomène physico-chimique  interactions moléculaires d'un fluide.</a:t>
            </a:r>
            <a:endParaRPr lang="fr-FR" dirty="0"/>
          </a:p>
        </p:txBody>
      </p:sp>
      <p:pic>
        <p:nvPicPr>
          <p:cNvPr id="1030" name="Picture 6" descr="https://upload.wikimedia.org/wikipedia/commons/thumb/4/46/Water_droplet_lying_on_a_damask.jpg/330px-Water_droplet_lying_on_a_dam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214686"/>
            <a:ext cx="1766927" cy="1357322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11133" t="19791" r="39062" b="21875"/>
          <a:stretch>
            <a:fillRect/>
          </a:stretch>
        </p:blipFill>
        <p:spPr bwMode="auto">
          <a:xfrm>
            <a:off x="857225" y="3214686"/>
            <a:ext cx="4857784" cy="32004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25195" t="41667" r="46094" b="43750"/>
          <a:stretch>
            <a:fillRect/>
          </a:stretch>
        </p:blipFill>
        <p:spPr bwMode="auto">
          <a:xfrm>
            <a:off x="1250133" y="2428868"/>
            <a:ext cx="5679321" cy="16226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5852" y="1571612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Vitesse d’évaporation en fonction du diamètre des gouttelettes d’eau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4500570"/>
            <a:ext cx="7786742" cy="170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est important que la taille des gouttelettes en sortie d’atomisation soit la plus homogène possible, sous peine de voir des impacts qualitatifs sur le produit fini.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(dénaturation,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insolubilisation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particules marrons…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480" y="2143116"/>
            <a:ext cx="592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tours de séchages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30856" y="214290"/>
            <a:ext cx="3869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Configurations  tours de séchage</a:t>
            </a:r>
            <a:endParaRPr lang="fr-FR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25195" t="25000" r="45508" b="8333"/>
          <a:stretch>
            <a:fillRect/>
          </a:stretch>
        </p:blipFill>
        <p:spPr bwMode="auto">
          <a:xfrm>
            <a:off x="2285984" y="642919"/>
            <a:ext cx="4214842" cy="539499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3571868" y="5621553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W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4786314" y="5429264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MSD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857357" y="1214423"/>
            <a:ext cx="5072098" cy="4643470"/>
            <a:chOff x="1857356" y="1214422"/>
            <a:chExt cx="5356221" cy="5451313"/>
          </a:xfrm>
        </p:grpSpPr>
        <p:grpSp>
          <p:nvGrpSpPr>
            <p:cNvPr id="14" name="Groupe 13"/>
            <p:cNvGrpSpPr/>
            <p:nvPr/>
          </p:nvGrpSpPr>
          <p:grpSpPr>
            <a:xfrm>
              <a:off x="1873621" y="1214422"/>
              <a:ext cx="5339956" cy="5451313"/>
              <a:chOff x="1945059" y="1214422"/>
              <a:chExt cx="5339956" cy="5451313"/>
            </a:xfrm>
          </p:grpSpPr>
          <p:pic>
            <p:nvPicPr>
              <p:cNvPr id="68610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19922" t="14583" r="37304" b="6250"/>
              <a:stretch>
                <a:fillRect/>
              </a:stretch>
            </p:blipFill>
            <p:spPr bwMode="auto">
              <a:xfrm>
                <a:off x="2000232" y="1214422"/>
                <a:ext cx="5214974" cy="5429288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643306" y="1714488"/>
                <a:ext cx="1851789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Récupérateur d’énergie</a:t>
                </a:r>
                <a:endParaRPr lang="fr-FR" sz="12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500826" y="5072074"/>
                <a:ext cx="784189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cyclones</a:t>
                </a:r>
                <a:endParaRPr lang="fr-FR" sz="12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101863" y="6357958"/>
                <a:ext cx="2113079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dirty="0" smtClean="0">
                    <a:latin typeface="Comic Sans MS" pitchFamily="66" charset="0"/>
                  </a:rPr>
                  <a:t>Transport pneumatique</a:t>
                </a:r>
                <a:endParaRPr lang="fr-FR" sz="14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14678" y="6080959"/>
                <a:ext cx="668773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Filtres</a:t>
                </a:r>
                <a:endParaRPr lang="fr-FR" sz="12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03557" y="2714620"/>
                <a:ext cx="668773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Filtres</a:t>
                </a:r>
                <a:endParaRPr lang="fr-FR" sz="12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945059" y="4286256"/>
                <a:ext cx="912429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Concentré</a:t>
                </a:r>
                <a:endParaRPr lang="fr-FR" sz="12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57422" y="2214554"/>
                <a:ext cx="1822935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dirty="0" smtClean="0">
                    <a:latin typeface="Comic Sans MS" pitchFamily="66" charset="0"/>
                  </a:rPr>
                  <a:t>Générateur d’air chaud</a:t>
                </a:r>
                <a:endParaRPr lang="fr-FR" sz="1200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857356" y="1285860"/>
              <a:ext cx="50720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fr-FR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Schéma de principe  1 temps- GEA</a:t>
              </a:r>
              <a:endParaRPr lang="fr-F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associ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5129928" cy="41434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00100" y="1071546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Schéma de principe  2 temps- GEA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0508" t="21874" r="40820" b="9375"/>
          <a:stretch>
            <a:fillRect/>
          </a:stretch>
        </p:blipFill>
        <p:spPr bwMode="auto">
          <a:xfrm>
            <a:off x="1357290" y="1285860"/>
            <a:ext cx="4714908" cy="471490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8662" y="947306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Schéma de principe  tour W – CFD GEA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7422" y="2928934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latin typeface="Comic Sans MS" pitchFamily="66" charset="0"/>
              </a:rPr>
              <a:t>wall</a:t>
            </a:r>
            <a:r>
              <a:rPr lang="fr-FR" sz="1400" dirty="0" smtClean="0">
                <a:latin typeface="Comic Sans MS" pitchFamily="66" charset="0"/>
              </a:rPr>
              <a:t> </a:t>
            </a:r>
            <a:r>
              <a:rPr lang="fr-FR" sz="1400" dirty="0" err="1" smtClean="0">
                <a:latin typeface="Comic Sans MS" pitchFamily="66" charset="0"/>
              </a:rPr>
              <a:t>sweep</a:t>
            </a:r>
            <a:r>
              <a:rPr lang="fr-FR" sz="1400" dirty="0" smtClean="0">
                <a:latin typeface="Comic Sans MS" pitchFamily="66" charset="0"/>
              </a:rPr>
              <a:t> </a:t>
            </a:r>
            <a:endParaRPr lang="fr-FR" sz="1400" dirty="0"/>
          </a:p>
        </p:txBody>
      </p:sp>
      <p:cxnSp>
        <p:nvCxnSpPr>
          <p:cNvPr id="9" name="Connecteur droit avec flèche 8"/>
          <p:cNvCxnSpPr>
            <a:stCxn id="7" idx="2"/>
          </p:cNvCxnSpPr>
          <p:nvPr/>
        </p:nvCxnSpPr>
        <p:spPr>
          <a:xfrm rot="16200000" flipH="1">
            <a:off x="2931186" y="3216945"/>
            <a:ext cx="263729" cy="30326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00364" y="4929198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Comic Sans MS" pitchFamily="66" charset="0"/>
              </a:rPr>
              <a:t>Lit statique</a:t>
            </a:r>
            <a:endParaRPr lang="fr-FR" sz="1400" dirty="0"/>
          </a:p>
        </p:txBody>
      </p:sp>
      <p:cxnSp>
        <p:nvCxnSpPr>
          <p:cNvPr id="12" name="Connecteur droit avec flèche 11"/>
          <p:cNvCxnSpPr>
            <a:stCxn id="10" idx="0"/>
          </p:cNvCxnSpPr>
          <p:nvPr/>
        </p:nvCxnSpPr>
        <p:spPr>
          <a:xfrm rot="5400000" flipH="1" flipV="1">
            <a:off x="3503299" y="4717753"/>
            <a:ext cx="285752" cy="1371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572132" y="5429264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latin typeface="Comic Sans MS" pitchFamily="66" charset="0"/>
              </a:rPr>
              <a:t>Vibro</a:t>
            </a:r>
            <a:r>
              <a:rPr lang="fr-FR" sz="1400" dirty="0" smtClean="0">
                <a:latin typeface="Comic Sans MS" pitchFamily="66" charset="0"/>
              </a:rPr>
              <a:t>-</a:t>
            </a:r>
            <a:r>
              <a:rPr lang="fr-FR" sz="1400" dirty="0" err="1" smtClean="0">
                <a:latin typeface="Comic Sans MS" pitchFamily="66" charset="0"/>
              </a:rPr>
              <a:t>fluidiseur</a:t>
            </a:r>
            <a:endParaRPr lang="fr-FR" sz="1400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10800000">
            <a:off x="5572132" y="5357826"/>
            <a:ext cx="642942" cy="714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associ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14488"/>
            <a:ext cx="6022748" cy="3571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28662" y="1018744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Schéma de principe Tour </a:t>
            </a:r>
            <a:r>
              <a:rPr lang="fr-FR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Tall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GEA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1593" t="20833" r="36132" b="9375"/>
          <a:stretch>
            <a:fillRect/>
          </a:stretch>
        </p:blipFill>
        <p:spPr bwMode="auto">
          <a:xfrm>
            <a:off x="2143108" y="1428736"/>
            <a:ext cx="3786214" cy="460543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928662" y="928670"/>
            <a:ext cx="764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Schéma de principe  </a:t>
            </a:r>
            <a:r>
              <a:rPr lang="fr-FR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Filtermat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GEA</a:t>
            </a:r>
            <a:endParaRPr lang="fr-FR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48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ésultat de recherche d'images pour &quot;tour de séchage par atomisation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6429420" cy="32147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2844" y="928670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Belt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process</a:t>
            </a:r>
            <a:endParaRPr lang="fr-FR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48" y="214290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Tour de séchage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7500" t="28125" r="19140" b="17708"/>
          <a:stretch>
            <a:fillRect/>
          </a:stretch>
        </p:blipFill>
        <p:spPr bwMode="auto">
          <a:xfrm>
            <a:off x="5072066" y="4143380"/>
            <a:ext cx="2857520" cy="20079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928670"/>
            <a:ext cx="82153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existe plusieurs façon de retirer l’eau d’un produit :</a:t>
            </a:r>
          </a:p>
          <a:p>
            <a:pPr lvl="2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Ebullition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conduction  concentration thermique ….</a:t>
            </a: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Entrainement  Convection  atomisation</a:t>
            </a: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Rayonnement  solaire, micro-ondes…</a:t>
            </a: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Friture ……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2">
              <a:spcBef>
                <a:spcPct val="0"/>
              </a:spcBef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	…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etc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…</a:t>
            </a:r>
          </a:p>
          <a:p>
            <a:pPr lvl="2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A retenir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: un liquide ne se vaporise que si sa pression de vapeur est supérieure à la pression de la phase gazeuse dans laquelle il se trouve.</a:t>
            </a:r>
          </a:p>
          <a:p>
            <a:pPr lvl="1">
              <a:spcBef>
                <a:spcPct val="0"/>
              </a:spcBef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Nous avons vu dans les chapitres précédents, les interactions existant entre la matière (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</a:t>
            </a:r>
            <a:r>
              <a:rPr lang="fr-FR" baseline="-25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w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– Tg), l’eau et l’air (vapeur - air humide).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Nous allons nous intéresser plus particulièrement au séchage par entrainement – convection.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3042" y="324129"/>
            <a:ext cx="592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</a:t>
            </a:r>
            <a:endParaRPr lang="fr-FR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48" y="1918636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répartition d’air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Dans une chambre de séchage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820" t="28125" r="59570" b="41667"/>
          <a:stretch>
            <a:fillRect/>
          </a:stretch>
        </p:blipFill>
        <p:spPr bwMode="auto">
          <a:xfrm>
            <a:off x="214282" y="2997209"/>
            <a:ext cx="4000528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4282" y="2282829"/>
            <a:ext cx="457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atomiseur centrifuge 2-3 temps CFD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1680" t="27083" r="59570" b="43337"/>
          <a:stretch>
            <a:fillRect/>
          </a:stretch>
        </p:blipFill>
        <p:spPr bwMode="auto">
          <a:xfrm>
            <a:off x="5357818" y="2997209"/>
            <a:ext cx="2821251" cy="250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57819" y="2282829"/>
            <a:ext cx="3571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Atomiseur à buses MSD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7356" y="285728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282" y="1285860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!!!!!! Répartition de l’air = étape critique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une mauvaise conception ou un mauvais réglage peuvent être la source de collage et d’incendie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57356" y="285728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29058" y="1071546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Objectif du répartiteur d’air </a:t>
            </a:r>
          </a:p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atomiseur centrifuge 2-3 temps CFD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25717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e 18"/>
          <p:cNvGrpSpPr/>
          <p:nvPr/>
        </p:nvGrpSpPr>
        <p:grpSpPr>
          <a:xfrm>
            <a:off x="1500166" y="4643446"/>
            <a:ext cx="2714644" cy="1500198"/>
            <a:chOff x="1500166" y="4643446"/>
            <a:chExt cx="3577258" cy="2135676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>
              <a:lum bright="-10000"/>
            </a:blip>
            <a:srcRect l="15820" t="35417" r="44922" b="22916"/>
            <a:stretch>
              <a:fillRect/>
            </a:stretch>
          </p:blipFill>
          <p:spPr bwMode="auto">
            <a:xfrm>
              <a:off x="1500166" y="4643446"/>
              <a:ext cx="3577258" cy="2135676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Flèche courbée vers la droite 16"/>
            <p:cNvSpPr/>
            <p:nvPr/>
          </p:nvSpPr>
          <p:spPr>
            <a:xfrm>
              <a:off x="2000232" y="4786322"/>
              <a:ext cx="928694" cy="42862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857588" y="1785926"/>
            <a:ext cx="4572064" cy="4071966"/>
            <a:chOff x="3857588" y="1785926"/>
            <a:chExt cx="5195788" cy="4709544"/>
          </a:xfrm>
        </p:grpSpPr>
        <p:grpSp>
          <p:nvGrpSpPr>
            <p:cNvPr id="4" name="Groupe 3"/>
            <p:cNvGrpSpPr/>
            <p:nvPr/>
          </p:nvGrpSpPr>
          <p:grpSpPr>
            <a:xfrm>
              <a:off x="3857588" y="1785926"/>
              <a:ext cx="5195788" cy="3643338"/>
              <a:chOff x="2476483" y="4143380"/>
              <a:chExt cx="4095781" cy="2592375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/>
              </a:blip>
              <a:srcRect l="16601" t="28125" r="33008" b="18750"/>
              <a:stretch>
                <a:fillRect/>
              </a:stretch>
            </p:blipFill>
            <p:spPr bwMode="auto">
              <a:xfrm>
                <a:off x="2476483" y="4143380"/>
                <a:ext cx="4095781" cy="2428892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" name="Arc 5"/>
              <p:cNvSpPr/>
              <p:nvPr/>
            </p:nvSpPr>
            <p:spPr>
              <a:xfrm>
                <a:off x="3636546" y="5922461"/>
                <a:ext cx="112628" cy="457478"/>
              </a:xfrm>
              <a:prstGeom prst="arc">
                <a:avLst/>
              </a:prstGeom>
              <a:ln w="34925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>
                <a:off x="3940641" y="6329108"/>
                <a:ext cx="131293" cy="406647"/>
              </a:xfrm>
              <a:prstGeom prst="arc">
                <a:avLst/>
              </a:prstGeom>
              <a:ln w="34925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" name="Connecteur droit avec flèche 7"/>
              <p:cNvCxnSpPr/>
              <p:nvPr/>
            </p:nvCxnSpPr>
            <p:spPr>
              <a:xfrm rot="5400000">
                <a:off x="4107653" y="6171700"/>
                <a:ext cx="500066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/>
              <p:cNvSpPr txBox="1"/>
              <p:nvPr/>
            </p:nvSpPr>
            <p:spPr>
              <a:xfrm>
                <a:off x="5348510" y="6298568"/>
                <a:ext cx="1126250" cy="2846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0000"/>
                    </a:solidFill>
                  </a:rPr>
                  <a:t>Refroidissement bord de  chambre</a:t>
                </a:r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" name="Connecteur droit avec flèche 9"/>
              <p:cNvCxnSpPr>
                <a:stCxn id="9" idx="0"/>
              </p:cNvCxnSpPr>
              <p:nvPr/>
            </p:nvCxnSpPr>
            <p:spPr>
              <a:xfrm rot="5400000" flipH="1" flipV="1">
                <a:off x="5840878" y="6115171"/>
                <a:ext cx="254154" cy="11264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necteur droit avec flèche 15"/>
            <p:cNvCxnSpPr>
              <a:stCxn id="18" idx="0"/>
            </p:cNvCxnSpPr>
            <p:nvPr/>
          </p:nvCxnSpPr>
          <p:spPr>
            <a:xfrm rot="5400000" flipH="1" flipV="1">
              <a:off x="6643702" y="4500570"/>
              <a:ext cx="1785950" cy="3571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5715008" y="5572140"/>
              <a:ext cx="32861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La perte de charge au point d’arrivée d’air doit être comprise entre 50 et 100 </a:t>
              </a:r>
              <a:r>
                <a:rPr lang="fr-FR" dirty="0" err="1" smtClean="0"/>
                <a:t>mmCE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37154"/>
            <a:ext cx="5570482" cy="41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285728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3636" y="1643050"/>
            <a:ext cx="30003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Air mal réparti,</a:t>
            </a:r>
          </a:p>
          <a:p>
            <a:pPr lvl="0">
              <a:spcBef>
                <a:spcPct val="0"/>
              </a:spcBef>
              <a:defRPr/>
            </a:pPr>
            <a:endParaRPr lang="fr-FR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Collage au plafond,</a:t>
            </a:r>
          </a:p>
          <a:p>
            <a:pPr lvl="0">
              <a:spcBef>
                <a:spcPct val="0"/>
              </a:spcBef>
              <a:defRPr/>
            </a:pPr>
            <a:endParaRPr lang="fr-FR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Collage dans la zone air chaud,</a:t>
            </a:r>
          </a:p>
          <a:p>
            <a:pPr lvl="0">
              <a:spcBef>
                <a:spcPct val="0"/>
              </a:spcBef>
              <a:defRPr/>
            </a:pPr>
            <a:endParaRPr lang="fr-FR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Poudre brûlée sur le </a:t>
            </a:r>
            <a:r>
              <a:rPr lang="fr-F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disperseur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</a:p>
          <a:p>
            <a:pPr lvl="0">
              <a:spcBef>
                <a:spcPct val="0"/>
              </a:spcBef>
              <a:defRPr/>
            </a:pP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buFont typeface="Wingdings"/>
              <a:buChar char="è"/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Risque de particules marrons,</a:t>
            </a:r>
          </a:p>
          <a:p>
            <a:pPr lvl="0">
              <a:spcBef>
                <a:spcPct val="0"/>
              </a:spcBef>
              <a:buFont typeface="Wingdings"/>
              <a:buChar char="è"/>
              <a:defRPr/>
            </a:pP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Wingdings" pitchFamily="2" charset="2"/>
            </a:endParaRPr>
          </a:p>
          <a:p>
            <a:pPr lvl="0">
              <a:spcBef>
                <a:spcPct val="0"/>
              </a:spcBef>
              <a:buFont typeface="Wingdings"/>
              <a:buChar char="è"/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Risques d’incendie.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57356" y="642918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Répartiteur d’air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472" y="1714488"/>
            <a:ext cx="3000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Objectif du répartiteur d’air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Atomiseur à buses MSD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143371" y="1571612"/>
            <a:ext cx="3143273" cy="4143404"/>
            <a:chOff x="3857619" y="1571612"/>
            <a:chExt cx="3626431" cy="3786214"/>
          </a:xfrm>
        </p:grpSpPr>
        <p:pic>
          <p:nvPicPr>
            <p:cNvPr id="4" name="Picture 6" descr="Image associé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1890" r="10138"/>
            <a:stretch>
              <a:fillRect/>
            </a:stretch>
          </p:blipFill>
          <p:spPr bwMode="auto">
            <a:xfrm>
              <a:off x="3857619" y="1571612"/>
              <a:ext cx="3626431" cy="3786214"/>
            </a:xfrm>
            <a:prstGeom prst="rect">
              <a:avLst/>
            </a:prstGeom>
            <a:noFill/>
          </p:spPr>
        </p:pic>
        <p:sp>
          <p:nvSpPr>
            <p:cNvPr id="6" name="Flèche vers le bas 5"/>
            <p:cNvSpPr/>
            <p:nvPr/>
          </p:nvSpPr>
          <p:spPr>
            <a:xfrm>
              <a:off x="6000760" y="4071942"/>
              <a:ext cx="214314" cy="8572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e bas 9"/>
            <p:cNvSpPr/>
            <p:nvPr/>
          </p:nvSpPr>
          <p:spPr>
            <a:xfrm>
              <a:off x="5143504" y="4071942"/>
              <a:ext cx="214314" cy="8572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rot="10800000">
            <a:off x="7358082" y="4214818"/>
            <a:ext cx="642942" cy="1588"/>
          </a:xfrm>
          <a:prstGeom prst="straightConnector1">
            <a:avLst/>
          </a:prstGeom>
          <a:ln w="381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l="29297" t="19791" r="50195" b="57292"/>
          <a:stretch>
            <a:fillRect/>
          </a:stretch>
        </p:blipFill>
        <p:spPr bwMode="auto">
          <a:xfrm>
            <a:off x="428596" y="3247343"/>
            <a:ext cx="3571900" cy="224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348" y="2428868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Morphologie des poudre issues du séchage par atomisation et entrainement</a:t>
            </a:r>
            <a:endParaRPr lang="fr-FR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7356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Particules formées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4648" t="23958" r="46094" b="9375"/>
          <a:stretch>
            <a:fillRect/>
          </a:stretch>
        </p:blipFill>
        <p:spPr bwMode="auto">
          <a:xfrm>
            <a:off x="1643042" y="1428736"/>
            <a:ext cx="5143536" cy="491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0034" y="785794"/>
            <a:ext cx="584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Diffusion de l’eau à partir d’une goutte de produit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0034" y="928670"/>
            <a:ext cx="842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Morphologie des poudres obtenues en fonction de la cinétique de séchage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7356" y="285728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Particules formées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5720" y="5357826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Séchage trop intense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fr-FR" b="1" dirty="0" smtClean="0">
                <a:solidFill>
                  <a:srgbClr val="FF0000"/>
                </a:solidFill>
              </a:rPr>
              <a:t> vitesse d’évaporation &gt; vitesse de diffusion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b="1" dirty="0" smtClean="0">
                <a:solidFill>
                  <a:srgbClr val="FF0000"/>
                </a:solidFill>
              </a:rPr>
              <a:t>expansion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(idem pop corn) </a:t>
            </a:r>
            <a:r>
              <a:rPr lang="fr-FR" b="1" dirty="0" smtClean="0">
                <a:solidFill>
                  <a:srgbClr val="FF0000"/>
                </a:solidFill>
              </a:rPr>
              <a:t> éclatement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 + air occlus + particules brisées + de fines + dénaturation du produit.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357290" y="1643050"/>
            <a:ext cx="5072098" cy="3357586"/>
            <a:chOff x="1357290" y="1357298"/>
            <a:chExt cx="5765467" cy="4000528"/>
          </a:xfrm>
        </p:grpSpPr>
        <p:pic>
          <p:nvPicPr>
            <p:cNvPr id="16385" name="Picture 1"/>
            <p:cNvPicPr>
              <a:picLocks noChangeAspect="1" noChangeArrowheads="1"/>
            </p:cNvPicPr>
            <p:nvPr/>
          </p:nvPicPr>
          <p:blipFill>
            <a:blip r:embed="rId2"/>
            <a:srcRect l="36328" t="37500" r="36719" b="27083"/>
            <a:stretch>
              <a:fillRect/>
            </a:stretch>
          </p:blipFill>
          <p:spPr bwMode="auto">
            <a:xfrm>
              <a:off x="2000232" y="1357298"/>
              <a:ext cx="5122525" cy="37862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cxnSp>
          <p:nvCxnSpPr>
            <p:cNvPr id="14" name="Connecteur droit avec flèche 13"/>
            <p:cNvCxnSpPr/>
            <p:nvPr/>
          </p:nvCxnSpPr>
          <p:spPr>
            <a:xfrm>
              <a:off x="1357290" y="4572008"/>
              <a:ext cx="2428892" cy="15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ngle 16"/>
            <p:cNvCxnSpPr/>
            <p:nvPr/>
          </p:nvCxnSpPr>
          <p:spPr>
            <a:xfrm rot="5400000" flipH="1" flipV="1">
              <a:off x="1142976" y="2714620"/>
              <a:ext cx="2857520" cy="2428892"/>
            </a:xfrm>
            <a:prstGeom prst="bentConnector3">
              <a:avLst>
                <a:gd name="adj1" fmla="val 92285"/>
              </a:avLst>
            </a:prstGeom>
            <a:ln w="34925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4981" t="36414" r="44412" b="39366"/>
          <a:stretch/>
        </p:blipFill>
        <p:spPr>
          <a:xfrm>
            <a:off x="3286116" y="1121004"/>
            <a:ext cx="2357454" cy="278608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857356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Particules formées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85720" y="1071546"/>
            <a:ext cx="8001056" cy="5214974"/>
            <a:chOff x="285720" y="785794"/>
            <a:chExt cx="8572560" cy="585791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/>
            <a:srcRect l="45006" t="11590" r="42779" b="64191"/>
            <a:stretch/>
          </p:blipFill>
          <p:spPr>
            <a:xfrm>
              <a:off x="428596" y="1142984"/>
              <a:ext cx="2714644" cy="278608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45945" t="61876" r="43126" b="13921"/>
            <a:stretch/>
          </p:blipFill>
          <p:spPr>
            <a:xfrm>
              <a:off x="5857884" y="1142984"/>
              <a:ext cx="2428892" cy="2784221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l="44251" t="28208" r="41970" b="48220"/>
            <a:stretch/>
          </p:blipFill>
          <p:spPr>
            <a:xfrm>
              <a:off x="3214678" y="4179099"/>
              <a:ext cx="2786082" cy="2464611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0" name="Connecteur droit avec flèche 9"/>
            <p:cNvCxnSpPr/>
            <p:nvPr/>
          </p:nvCxnSpPr>
          <p:spPr>
            <a:xfrm rot="16200000" flipV="1">
              <a:off x="6250793" y="2893215"/>
              <a:ext cx="2500330" cy="85725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rot="10800000">
              <a:off x="4572000" y="2428868"/>
              <a:ext cx="3357586" cy="214314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7358082" y="4572008"/>
              <a:ext cx="1500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Air occlus fissures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5720" y="4286256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Fines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cteur droit avec flèche 15"/>
            <p:cNvCxnSpPr>
              <a:stCxn id="15" idx="0"/>
            </p:cNvCxnSpPr>
            <p:nvPr/>
          </p:nvCxnSpPr>
          <p:spPr>
            <a:xfrm rot="16200000" flipV="1">
              <a:off x="303580" y="3554016"/>
              <a:ext cx="1357322" cy="10715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072198" y="5643578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006600"/>
                  </a:solidFill>
                </a:rPr>
                <a:t>Cénosphères</a:t>
              </a:r>
              <a:endParaRPr lang="fr-FR" b="1" dirty="0">
                <a:solidFill>
                  <a:srgbClr val="006600"/>
                </a:solidFill>
              </a:endParaRPr>
            </a:p>
          </p:txBody>
        </p:sp>
        <p:cxnSp>
          <p:nvCxnSpPr>
            <p:cNvPr id="20" name="Connecteur droit avec flèche 19"/>
            <p:cNvCxnSpPr>
              <a:stCxn id="19" idx="0"/>
            </p:cNvCxnSpPr>
            <p:nvPr/>
          </p:nvCxnSpPr>
          <p:spPr>
            <a:xfrm rot="16200000" flipV="1">
              <a:off x="5947182" y="4768462"/>
              <a:ext cx="500066" cy="1250165"/>
            </a:xfrm>
            <a:prstGeom prst="straightConnector1">
              <a:avLst/>
            </a:prstGeom>
            <a:ln w="3492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14348" y="785794"/>
              <a:ext cx="2100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Séchage 1 temps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1538" y="5143512"/>
              <a:ext cx="2100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fr-FR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Séchage 2 temps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57752" y="92867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Fig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3.6 à 3.8, lait sur tour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temps à 195°C. 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 par buses HP.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29190" y="2786058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Fig</a:t>
            </a: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3.9 à 3.11, lait sur tour 2 temps &gt;  200°C. Atomisation centrifuge.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4744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Particules formées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357159" y="500042"/>
            <a:ext cx="3643338" cy="5429288"/>
            <a:chOff x="214282" y="428604"/>
            <a:chExt cx="3909607" cy="6143668"/>
          </a:xfrm>
        </p:grpSpPr>
        <p:pic>
          <p:nvPicPr>
            <p:cNvPr id="56322" name="Picture 2"/>
            <p:cNvPicPr>
              <a:picLocks noChangeAspect="1" noChangeArrowheads="1"/>
            </p:cNvPicPr>
            <p:nvPr/>
          </p:nvPicPr>
          <p:blipFill>
            <a:blip r:embed="rId2"/>
            <a:srcRect l="26953" t="21875" r="48437" b="9375"/>
            <a:stretch>
              <a:fillRect/>
            </a:stretch>
          </p:blipFill>
          <p:spPr bwMode="auto">
            <a:xfrm>
              <a:off x="214282" y="428604"/>
              <a:ext cx="3909607" cy="61436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357158" y="467385"/>
              <a:ext cx="1428760" cy="1857388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71736" y="478271"/>
              <a:ext cx="1428760" cy="1857388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7158" y="2671069"/>
              <a:ext cx="1428760" cy="1857388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43174" y="2660192"/>
              <a:ext cx="1428760" cy="1911816"/>
            </a:xfrm>
            <a:prstGeom prst="rect">
              <a:avLst/>
            </a:prstGeom>
            <a:noFill/>
            <a:ln w="3492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66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7158" y="4714884"/>
              <a:ext cx="1428760" cy="1857388"/>
            </a:xfrm>
            <a:prstGeom prst="rect">
              <a:avLst/>
            </a:prstGeom>
            <a:noFill/>
            <a:ln w="3492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66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43174" y="4714884"/>
              <a:ext cx="1428760" cy="1857388"/>
            </a:xfrm>
            <a:prstGeom prst="rect">
              <a:avLst/>
            </a:prstGeom>
            <a:noFill/>
            <a:ln w="3492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66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9961" t="31250" r="46094" b="17708"/>
          <a:stretch>
            <a:fillRect/>
          </a:stretch>
        </p:blipFill>
        <p:spPr bwMode="auto">
          <a:xfrm>
            <a:off x="4572001" y="3857628"/>
            <a:ext cx="3429024" cy="224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472" y="324129"/>
            <a:ext cx="80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 entrainement : tour d’horizon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10" y="1071546"/>
            <a:ext cx="77867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2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séchage par entrainement – atomisation et convection</a:t>
            </a:r>
          </a:p>
          <a:p>
            <a:pPr lvl="0">
              <a:spcBef>
                <a:spcPct val="0"/>
              </a:spcBef>
              <a:defRPr/>
            </a:pPr>
            <a:endParaRPr lang="fr-FR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Il représente le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mode de séchage le plus fréquent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dans 	l’industrie chimique et agroalimentaire.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L’eau = le liquide à éliminer ; L’air = le gaz d’entrainement</a:t>
            </a: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Réalisation :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solide liquide est divisé en fines gouttelettes par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atomisation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surface de contact maximum.</a:t>
            </a: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solide est mis à sécher en contact avec de l’air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plus sec et le plus chaud possible. La quantité d’air nécessaire est environ 20 à 25 fois la quantité de produit à sécher. </a:t>
            </a:r>
          </a:p>
          <a:p>
            <a:pPr lvl="2">
              <a:spcBef>
                <a:spcPct val="0"/>
              </a:spcBef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L’air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fourni la chaleur nécessaire à l’évaporation 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liquide et se charge de la vapeur d’eau extraite du produit.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2" algn="ctr">
              <a:spcBef>
                <a:spcPct val="0"/>
              </a:spcBef>
              <a:defRPr/>
            </a:pPr>
            <a:r>
              <a:rPr lang="fr-F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L’objectif et de transformer un liquide en poudre.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062" t="27083" r="32031" b="42708"/>
          <a:stretch>
            <a:fillRect/>
          </a:stretch>
        </p:blipFill>
        <p:spPr bwMode="auto">
          <a:xfrm>
            <a:off x="500034" y="1928802"/>
            <a:ext cx="7500990" cy="236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57356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Particules formées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56" y="2285992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agglomération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158" y="1071546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Objectif de l’agglomération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réintégrer les fines 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issues des cyclones, par contact humide et, suivant le taux d’agglomération,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améliorer la mouillabilité 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la poudre lors de la reconstitution – augmentation de la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capillarité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fr-F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Régilait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50977" t="37500" r="33789" b="33333"/>
          <a:stretch>
            <a:fillRect/>
          </a:stretch>
        </p:blipFill>
        <p:spPr bwMode="auto">
          <a:xfrm>
            <a:off x="4143372" y="2060687"/>
            <a:ext cx="3800855" cy="394008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500166" y="285728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 - agglomération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0469" t="30208" r="51953" b="45833"/>
          <a:stretch>
            <a:fillRect/>
          </a:stretch>
        </p:blipFill>
        <p:spPr bwMode="auto">
          <a:xfrm>
            <a:off x="571472" y="2643182"/>
            <a:ext cx="3447660" cy="264320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164305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L’agglomération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augmente</a:t>
            </a: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 température de transition vitreuse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Tg</a:t>
            </a: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diminue donc le collage au niveau de la chambre de séchage.</a:t>
            </a:r>
            <a:endParaRPr lang="fr-FR" dirty="0">
              <a:solidFill>
                <a:srgbClr val="00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96" y="242886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L’agglomération se déroule dans les zones les plus humides de la tour de séchage : </a:t>
            </a:r>
            <a:r>
              <a:rPr lang="fr-F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proche de l’atomiseur ou (et) dans le lit statique.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596" y="3286124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Une agglomération primaire peut se dérouler dans une tour type MSD</a:t>
            </a:r>
          </a:p>
          <a:p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où l’air sec sortant, chargé de particules fines, vient croiser la zone d’atomisation plus humide.</a:t>
            </a:r>
            <a:endParaRPr lang="fr-FR" dirty="0">
              <a:solidFill>
                <a:srgbClr val="00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28" y="500042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 - agglomération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t="67426" r="22586"/>
          <a:stretch>
            <a:fillRect/>
          </a:stretch>
        </p:blipFill>
        <p:spPr bwMode="auto">
          <a:xfrm rot="5400000">
            <a:off x="3348624" y="4580940"/>
            <a:ext cx="2589628" cy="142876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4648" t="35417" r="36719" b="28125"/>
          <a:stretch>
            <a:fillRect/>
          </a:stretch>
        </p:blipFill>
        <p:spPr bwMode="auto">
          <a:xfrm>
            <a:off x="1500166" y="1214422"/>
            <a:ext cx="6268174" cy="264320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5390" t="52083" r="60547" b="29167"/>
          <a:stretch>
            <a:fillRect/>
          </a:stretch>
        </p:blipFill>
        <p:spPr bwMode="auto">
          <a:xfrm>
            <a:off x="1523978" y="3970738"/>
            <a:ext cx="3119460" cy="233959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5195" t="29167" r="60742" b="51041"/>
          <a:stretch>
            <a:fillRect/>
          </a:stretch>
        </p:blipFill>
        <p:spPr bwMode="auto">
          <a:xfrm>
            <a:off x="4786314" y="3973715"/>
            <a:ext cx="3000396" cy="23753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500166" y="428604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 - agglomération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 l="19922" t="38542" r="40820" b="25000"/>
          <a:stretch>
            <a:fillRect/>
          </a:stretch>
        </p:blipFill>
        <p:spPr bwMode="auto">
          <a:xfrm>
            <a:off x="3857620" y="928670"/>
            <a:ext cx="4643471" cy="24256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/>
          <a:srcRect l="16601" t="38542" r="63477" b="26041"/>
          <a:stretch>
            <a:fillRect/>
          </a:stretch>
        </p:blipFill>
        <p:spPr bwMode="auto">
          <a:xfrm>
            <a:off x="6000760" y="3500438"/>
            <a:ext cx="2857520" cy="285752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00166" y="285728"/>
            <a:ext cx="642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Recyclage des fines - agglomération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7950" y="2357430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buses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46890" t="22343" r="30859" b="29167"/>
          <a:stretch>
            <a:fillRect/>
          </a:stretch>
        </p:blipFill>
        <p:spPr bwMode="auto">
          <a:xfrm>
            <a:off x="3714744" y="3500438"/>
            <a:ext cx="2214578" cy="27146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11719" t="19791" r="63159" b="29167"/>
          <a:stretch>
            <a:fillRect/>
          </a:stretch>
        </p:blipFill>
        <p:spPr bwMode="auto">
          <a:xfrm>
            <a:off x="491103" y="3286125"/>
            <a:ext cx="3062905" cy="350046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grpSp>
        <p:nvGrpSpPr>
          <p:cNvPr id="16" name="Groupe 15"/>
          <p:cNvGrpSpPr/>
          <p:nvPr/>
        </p:nvGrpSpPr>
        <p:grpSpPr>
          <a:xfrm>
            <a:off x="500034" y="928670"/>
            <a:ext cx="2839204" cy="2286016"/>
            <a:chOff x="732664" y="928670"/>
            <a:chExt cx="6044754" cy="5357850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5">
              <a:lum/>
            </a:blip>
            <a:srcRect l="36328" t="23958" r="37891" b="35417"/>
            <a:stretch>
              <a:fillRect/>
            </a:stretch>
          </p:blipFill>
          <p:spPr bwMode="auto">
            <a:xfrm>
              <a:off x="732664" y="928670"/>
              <a:ext cx="6044754" cy="535785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Forme libre 11"/>
            <p:cNvSpPr/>
            <p:nvPr/>
          </p:nvSpPr>
          <p:spPr>
            <a:xfrm>
              <a:off x="1714482" y="1774370"/>
              <a:ext cx="702148" cy="4009852"/>
            </a:xfrm>
            <a:custGeom>
              <a:avLst/>
              <a:gdLst>
                <a:gd name="connsiteX0" fmla="*/ 217714 w 762000"/>
                <a:gd name="connsiteY0" fmla="*/ 0 h 3167743"/>
                <a:gd name="connsiteX1" fmla="*/ 239485 w 762000"/>
                <a:gd name="connsiteY1" fmla="*/ 2133600 h 3167743"/>
                <a:gd name="connsiteX2" fmla="*/ 0 w 762000"/>
                <a:gd name="connsiteY2" fmla="*/ 3167743 h 3167743"/>
                <a:gd name="connsiteX3" fmla="*/ 762000 w 762000"/>
                <a:gd name="connsiteY3" fmla="*/ 3167743 h 3167743"/>
                <a:gd name="connsiteX4" fmla="*/ 522514 w 762000"/>
                <a:gd name="connsiteY4" fmla="*/ 2046515 h 3167743"/>
                <a:gd name="connsiteX5" fmla="*/ 511628 w 762000"/>
                <a:gd name="connsiteY5" fmla="*/ 10886 h 3167743"/>
                <a:gd name="connsiteX6" fmla="*/ 217714 w 762000"/>
                <a:gd name="connsiteY6" fmla="*/ 0 h 316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3167743">
                  <a:moveTo>
                    <a:pt x="217714" y="0"/>
                  </a:moveTo>
                  <a:lnTo>
                    <a:pt x="239485" y="2133600"/>
                  </a:lnTo>
                  <a:lnTo>
                    <a:pt x="0" y="3167743"/>
                  </a:lnTo>
                  <a:lnTo>
                    <a:pt x="762000" y="3167743"/>
                  </a:lnTo>
                  <a:lnTo>
                    <a:pt x="522514" y="2046515"/>
                  </a:lnTo>
                  <a:cubicBezTo>
                    <a:pt x="518885" y="1367972"/>
                    <a:pt x="515257" y="689429"/>
                    <a:pt x="511628" y="10886"/>
                  </a:cubicBezTo>
                  <a:lnTo>
                    <a:pt x="217714" y="0"/>
                  </a:lnTo>
                  <a:close/>
                </a:path>
              </a:pathLst>
            </a:custGeom>
            <a:blipFill dpi="0" rotWithShape="1">
              <a:blip r:embed="rId6">
                <a:alphaModFix amt="54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953009" y="1714487"/>
              <a:ext cx="761999" cy="4069734"/>
            </a:xfrm>
            <a:custGeom>
              <a:avLst/>
              <a:gdLst>
                <a:gd name="connsiteX0" fmla="*/ 217714 w 762000"/>
                <a:gd name="connsiteY0" fmla="*/ 0 h 3167743"/>
                <a:gd name="connsiteX1" fmla="*/ 239485 w 762000"/>
                <a:gd name="connsiteY1" fmla="*/ 2133600 h 3167743"/>
                <a:gd name="connsiteX2" fmla="*/ 0 w 762000"/>
                <a:gd name="connsiteY2" fmla="*/ 3167743 h 3167743"/>
                <a:gd name="connsiteX3" fmla="*/ 762000 w 762000"/>
                <a:gd name="connsiteY3" fmla="*/ 3167743 h 3167743"/>
                <a:gd name="connsiteX4" fmla="*/ 522514 w 762000"/>
                <a:gd name="connsiteY4" fmla="*/ 2046515 h 3167743"/>
                <a:gd name="connsiteX5" fmla="*/ 511628 w 762000"/>
                <a:gd name="connsiteY5" fmla="*/ 10886 h 3167743"/>
                <a:gd name="connsiteX6" fmla="*/ 217714 w 762000"/>
                <a:gd name="connsiteY6" fmla="*/ 0 h 316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3167743">
                  <a:moveTo>
                    <a:pt x="217714" y="0"/>
                  </a:moveTo>
                  <a:lnTo>
                    <a:pt x="239485" y="2133600"/>
                  </a:lnTo>
                  <a:lnTo>
                    <a:pt x="0" y="3167743"/>
                  </a:lnTo>
                  <a:lnTo>
                    <a:pt x="762000" y="3167743"/>
                  </a:lnTo>
                  <a:lnTo>
                    <a:pt x="522514" y="2046515"/>
                  </a:lnTo>
                  <a:cubicBezTo>
                    <a:pt x="518885" y="1367972"/>
                    <a:pt x="515257" y="689429"/>
                    <a:pt x="511628" y="10886"/>
                  </a:cubicBezTo>
                  <a:lnTo>
                    <a:pt x="217714" y="0"/>
                  </a:lnTo>
                  <a:close/>
                </a:path>
              </a:pathLst>
            </a:custGeom>
            <a:blipFill dpi="0" rotWithShape="1">
              <a:blip r:embed="rId6">
                <a:alphaModFix amt="54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493133" y="4865915"/>
              <a:ext cx="1522210" cy="1415142"/>
            </a:xfrm>
            <a:custGeom>
              <a:avLst/>
              <a:gdLst>
                <a:gd name="connsiteX0" fmla="*/ 1110343 w 1143000"/>
                <a:gd name="connsiteY0" fmla="*/ 0 h 1415143"/>
                <a:gd name="connsiteX1" fmla="*/ 794657 w 1143000"/>
                <a:gd name="connsiteY1" fmla="*/ 43543 h 1415143"/>
                <a:gd name="connsiteX2" fmla="*/ 478971 w 1143000"/>
                <a:gd name="connsiteY2" fmla="*/ 348343 h 1415143"/>
                <a:gd name="connsiteX3" fmla="*/ 239486 w 1143000"/>
                <a:gd name="connsiteY3" fmla="*/ 870857 h 1415143"/>
                <a:gd name="connsiteX4" fmla="*/ 0 w 1143000"/>
                <a:gd name="connsiteY4" fmla="*/ 1415143 h 1415143"/>
                <a:gd name="connsiteX5" fmla="*/ 674914 w 1143000"/>
                <a:gd name="connsiteY5" fmla="*/ 1415143 h 1415143"/>
                <a:gd name="connsiteX6" fmla="*/ 729343 w 1143000"/>
                <a:gd name="connsiteY6" fmla="*/ 892629 h 1415143"/>
                <a:gd name="connsiteX7" fmla="*/ 827314 w 1143000"/>
                <a:gd name="connsiteY7" fmla="*/ 435429 h 1415143"/>
                <a:gd name="connsiteX8" fmla="*/ 1066800 w 1143000"/>
                <a:gd name="connsiteY8" fmla="*/ 228600 h 1415143"/>
                <a:gd name="connsiteX9" fmla="*/ 1143000 w 1143000"/>
                <a:gd name="connsiteY9" fmla="*/ 228600 h 1415143"/>
                <a:gd name="connsiteX10" fmla="*/ 1110343 w 1143000"/>
                <a:gd name="connsiteY10" fmla="*/ 0 h 141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0" h="1415143">
                  <a:moveTo>
                    <a:pt x="1110343" y="0"/>
                  </a:moveTo>
                  <a:lnTo>
                    <a:pt x="794657" y="43543"/>
                  </a:lnTo>
                  <a:lnTo>
                    <a:pt x="478971" y="348343"/>
                  </a:lnTo>
                  <a:lnTo>
                    <a:pt x="239486" y="870857"/>
                  </a:lnTo>
                  <a:lnTo>
                    <a:pt x="0" y="1415143"/>
                  </a:lnTo>
                  <a:lnTo>
                    <a:pt x="674914" y="1415143"/>
                  </a:lnTo>
                  <a:lnTo>
                    <a:pt x="729343" y="892629"/>
                  </a:lnTo>
                  <a:cubicBezTo>
                    <a:pt x="829762" y="457479"/>
                    <a:pt x="827314" y="613320"/>
                    <a:pt x="827314" y="435429"/>
                  </a:cubicBezTo>
                  <a:lnTo>
                    <a:pt x="1066800" y="228600"/>
                  </a:lnTo>
                  <a:lnTo>
                    <a:pt x="1143000" y="228600"/>
                  </a:lnTo>
                  <a:cubicBezTo>
                    <a:pt x="1131923" y="18148"/>
                    <a:pt x="1063076" y="21772"/>
                    <a:pt x="1110343" y="0"/>
                  </a:cubicBezTo>
                  <a:close/>
                </a:path>
              </a:pathLst>
            </a:custGeom>
            <a:blipFill dpi="0" rotWithShape="1">
              <a:blip r:embed="rId6">
                <a:alphaModFix amt="54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4332511" y="4876799"/>
              <a:ext cx="1571338" cy="1404258"/>
            </a:xfrm>
            <a:custGeom>
              <a:avLst/>
              <a:gdLst>
                <a:gd name="connsiteX0" fmla="*/ 0 w 1143000"/>
                <a:gd name="connsiteY0" fmla="*/ 0 h 1404257"/>
                <a:gd name="connsiteX1" fmla="*/ 185057 w 1143000"/>
                <a:gd name="connsiteY1" fmla="*/ 65314 h 1404257"/>
                <a:gd name="connsiteX2" fmla="*/ 424543 w 1143000"/>
                <a:gd name="connsiteY2" fmla="*/ 163286 h 1404257"/>
                <a:gd name="connsiteX3" fmla="*/ 664029 w 1143000"/>
                <a:gd name="connsiteY3" fmla="*/ 326571 h 1404257"/>
                <a:gd name="connsiteX4" fmla="*/ 816429 w 1143000"/>
                <a:gd name="connsiteY4" fmla="*/ 620486 h 1404257"/>
                <a:gd name="connsiteX5" fmla="*/ 1012372 w 1143000"/>
                <a:gd name="connsiteY5" fmla="*/ 947057 h 1404257"/>
                <a:gd name="connsiteX6" fmla="*/ 1143000 w 1143000"/>
                <a:gd name="connsiteY6" fmla="*/ 1338943 h 1404257"/>
                <a:gd name="connsiteX7" fmla="*/ 914400 w 1143000"/>
                <a:gd name="connsiteY7" fmla="*/ 1404257 h 1404257"/>
                <a:gd name="connsiteX8" fmla="*/ 566057 w 1143000"/>
                <a:gd name="connsiteY8" fmla="*/ 1360714 h 1404257"/>
                <a:gd name="connsiteX9" fmla="*/ 478972 w 1143000"/>
                <a:gd name="connsiteY9" fmla="*/ 914400 h 1404257"/>
                <a:gd name="connsiteX10" fmla="*/ 402772 w 1143000"/>
                <a:gd name="connsiteY10" fmla="*/ 544286 h 1404257"/>
                <a:gd name="connsiteX11" fmla="*/ 228600 w 1143000"/>
                <a:gd name="connsiteY11" fmla="*/ 348343 h 1404257"/>
                <a:gd name="connsiteX12" fmla="*/ 32657 w 1143000"/>
                <a:gd name="connsiteY12" fmla="*/ 228600 h 1404257"/>
                <a:gd name="connsiteX13" fmla="*/ 0 w 1143000"/>
                <a:gd name="connsiteY13" fmla="*/ 217714 h 1404257"/>
                <a:gd name="connsiteX14" fmla="*/ 0 w 1143000"/>
                <a:gd name="connsiteY14" fmla="*/ 0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000" h="1404257">
                  <a:moveTo>
                    <a:pt x="0" y="0"/>
                  </a:moveTo>
                  <a:lnTo>
                    <a:pt x="185057" y="65314"/>
                  </a:lnTo>
                  <a:cubicBezTo>
                    <a:pt x="418453" y="154227"/>
                    <a:pt x="355998" y="94741"/>
                    <a:pt x="424543" y="163286"/>
                  </a:cubicBezTo>
                  <a:cubicBezTo>
                    <a:pt x="656096" y="328680"/>
                    <a:pt x="559501" y="326571"/>
                    <a:pt x="664029" y="326571"/>
                  </a:cubicBezTo>
                  <a:cubicBezTo>
                    <a:pt x="818149" y="612795"/>
                    <a:pt x="816429" y="502449"/>
                    <a:pt x="816429" y="620486"/>
                  </a:cubicBezTo>
                  <a:cubicBezTo>
                    <a:pt x="1003275" y="950214"/>
                    <a:pt x="876366" y="947057"/>
                    <a:pt x="1012372" y="947057"/>
                  </a:cubicBezTo>
                  <a:cubicBezTo>
                    <a:pt x="1133175" y="1342413"/>
                    <a:pt x="995524" y="1338943"/>
                    <a:pt x="1143000" y="1338943"/>
                  </a:cubicBezTo>
                  <a:lnTo>
                    <a:pt x="914400" y="1404257"/>
                  </a:lnTo>
                  <a:lnTo>
                    <a:pt x="566057" y="1360714"/>
                  </a:lnTo>
                  <a:lnTo>
                    <a:pt x="478972" y="914400"/>
                  </a:lnTo>
                  <a:lnTo>
                    <a:pt x="402772" y="544286"/>
                  </a:lnTo>
                  <a:lnTo>
                    <a:pt x="228600" y="348343"/>
                  </a:lnTo>
                  <a:lnTo>
                    <a:pt x="32657" y="228600"/>
                  </a:lnTo>
                  <a:lnTo>
                    <a:pt x="0" y="2177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>
                <a:alphaModFix amt="54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Rectangle 8"/>
          <p:cNvSpPr/>
          <p:nvPr/>
        </p:nvSpPr>
        <p:spPr>
          <a:xfrm>
            <a:off x="1382475" y="157161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turbine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2357430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Lit vibré fluidisé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Refroidissement des poudres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56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Vibro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fluidiseur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100" y="1285860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lit vibré fluidisé est un système de séchage à part entière et vient s’adjoindre à la chambre de séchage.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214414" y="2071679"/>
            <a:ext cx="6357982" cy="3786214"/>
            <a:chOff x="1214414" y="2214554"/>
            <a:chExt cx="6858048" cy="443254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/>
            <a:srcRect l="26367" t="28664" r="26758" b="25000"/>
            <a:stretch>
              <a:fillRect/>
            </a:stretch>
          </p:blipFill>
          <p:spPr bwMode="auto">
            <a:xfrm>
              <a:off x="1214414" y="2214554"/>
              <a:ext cx="6809409" cy="37862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7" name="ZoneTexte 6"/>
            <p:cNvSpPr txBox="1"/>
            <p:nvPr/>
          </p:nvSpPr>
          <p:spPr>
            <a:xfrm>
              <a:off x="1928794" y="5354437"/>
              <a:ext cx="1714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Air chaud</a:t>
              </a:r>
            </a:p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fin de séchage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428860" y="6000768"/>
              <a:ext cx="271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1">
                      <a:lumMod val="50000"/>
                    </a:schemeClr>
                  </a:solidFill>
                </a:rPr>
                <a:t>Air ambiant</a:t>
              </a:r>
            </a:p>
            <a:p>
              <a:pPr algn="ctr"/>
              <a:r>
                <a:rPr lang="fr-FR" b="1" dirty="0" smtClean="0">
                  <a:solidFill>
                    <a:schemeClr val="accent1">
                      <a:lumMod val="50000"/>
                    </a:schemeClr>
                  </a:solidFill>
                </a:rPr>
                <a:t>Pré-refroidissement</a:t>
              </a:r>
              <a:endParaRPr lang="fr-F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214942" y="6000768"/>
              <a:ext cx="1857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Air sec et froid</a:t>
              </a:r>
            </a:p>
            <a:p>
              <a:pPr algn="ctr"/>
              <a:r>
                <a:rPr lang="fr-FR" b="1" dirty="0" smtClean="0">
                  <a:solidFill>
                    <a:schemeClr val="accent5">
                      <a:lumMod val="50000"/>
                    </a:schemeClr>
                  </a:solidFill>
                </a:rPr>
                <a:t>refroidissement</a:t>
              </a:r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715140" y="5572140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Poudre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57290" y="3143248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Poudre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8629" t="19540" r="47144" b="22772"/>
          <a:stretch>
            <a:fillRect/>
          </a:stretch>
        </p:blipFill>
        <p:spPr bwMode="auto">
          <a:xfrm>
            <a:off x="142844" y="785794"/>
            <a:ext cx="550072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Vibro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fluidiseur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filtre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7539" t="33333" r="47851" b="37500"/>
          <a:stretch>
            <a:fillRect/>
          </a:stretch>
        </p:blipFill>
        <p:spPr bwMode="auto">
          <a:xfrm>
            <a:off x="214282" y="4786322"/>
            <a:ext cx="2357454" cy="15716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6367" t="36458" r="60156" b="53125"/>
          <a:stretch>
            <a:fillRect/>
          </a:stretch>
        </p:blipFill>
        <p:spPr bwMode="auto">
          <a:xfrm>
            <a:off x="5572132" y="5252222"/>
            <a:ext cx="2928958" cy="12734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b="12585"/>
          <a:stretch>
            <a:fillRect/>
          </a:stretch>
        </p:blipFill>
        <p:spPr bwMode="auto">
          <a:xfrm>
            <a:off x="4071934" y="785794"/>
            <a:ext cx="3786214" cy="25241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/>
          <a:srcRect l="16406" t="34375" r="43750" b="17708"/>
          <a:stretch>
            <a:fillRect/>
          </a:stretch>
        </p:blipFill>
        <p:spPr bwMode="auto">
          <a:xfrm>
            <a:off x="5429256" y="3143248"/>
            <a:ext cx="2956915" cy="20002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7356" y="214290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Vibro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fr-FR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fluidiseur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refroidissement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785794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refroidir la poudre, il est nécessaire de produire de l’air froid et sec à l’aide d’une batterie (Ha &lt; 7 gr / kg as) ou d’une roue de de déshumidification (Ha&lt; 2 gr /kg as).</a:t>
            </a:r>
            <a:endParaRPr lang="fr-FR" sz="1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928663" y="1643050"/>
            <a:ext cx="7358114" cy="5143512"/>
            <a:chOff x="1000100" y="1571612"/>
            <a:chExt cx="7492335" cy="5214950"/>
          </a:xfrm>
        </p:grpSpPr>
        <p:grpSp>
          <p:nvGrpSpPr>
            <p:cNvPr id="8" name="Groupe 7"/>
            <p:cNvGrpSpPr/>
            <p:nvPr/>
          </p:nvGrpSpPr>
          <p:grpSpPr>
            <a:xfrm>
              <a:off x="1000100" y="1571612"/>
              <a:ext cx="7492335" cy="5214950"/>
              <a:chOff x="1000100" y="1571612"/>
              <a:chExt cx="7492335" cy="521495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lum bright="-10000"/>
              </a:blip>
              <a:srcRect l="2344" t="22930" r="51367" b="19792"/>
              <a:stretch>
                <a:fillRect/>
              </a:stretch>
            </p:blipFill>
            <p:spPr bwMode="auto">
              <a:xfrm>
                <a:off x="1000100" y="1571612"/>
                <a:ext cx="7492335" cy="5214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000100" y="1571612"/>
                <a:ext cx="1214446" cy="2857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500298" y="5056834"/>
              <a:ext cx="500066" cy="1914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29586" y="5072074"/>
              <a:ext cx="500066" cy="1914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992" t="29167" r="38476" b="28125"/>
          <a:stretch>
            <a:fillRect/>
          </a:stretch>
        </p:blipFill>
        <p:spPr bwMode="auto">
          <a:xfrm>
            <a:off x="857224" y="1571612"/>
            <a:ext cx="6500858" cy="3507041"/>
          </a:xfrm>
          <a:prstGeom prst="rect">
            <a:avLst/>
          </a:prstGeom>
          <a:noFill/>
          <a:ln w="349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428604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</a:t>
            </a: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par entrainement</a:t>
            </a:r>
            <a:endParaRPr lang="fr-FR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786" y="57150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Voir 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aseline="-25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Tg partie 1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57224" y="114298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L’écart de T°C et de pression de vapeur assure l’échange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2357430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Séparation air / poudre</a:t>
            </a:r>
          </a:p>
          <a:p>
            <a:pPr lvl="0" algn="ctr">
              <a:spcBef>
                <a:spcPct val="0"/>
              </a:spcBef>
              <a:defRPr/>
            </a:pPr>
            <a:endParaRPr lang="fr-FR" sz="36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Filtration – lavage de l’air sortant</a:t>
            </a:r>
            <a:endParaRPr lang="fr-FR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6015" t="19791" r="33594" b="31250"/>
          <a:stretch>
            <a:fillRect/>
          </a:stretch>
        </p:blipFill>
        <p:spPr bwMode="auto">
          <a:xfrm>
            <a:off x="500034" y="1357298"/>
            <a:ext cx="7782182" cy="425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85786" y="500042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Système de séparation des poudres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539" t="25000" r="48437" b="34375"/>
          <a:stretch>
            <a:fillRect/>
          </a:stretch>
        </p:blipFill>
        <p:spPr bwMode="auto">
          <a:xfrm>
            <a:off x="1069706" y="1357298"/>
            <a:ext cx="443098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9531" t="31250" r="44727" b="19791"/>
          <a:stretch>
            <a:fillRect/>
          </a:stretch>
        </p:blipFill>
        <p:spPr bwMode="auto">
          <a:xfrm>
            <a:off x="4643438" y="3786190"/>
            <a:ext cx="2962926" cy="21431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7773" t="26041" r="41797" b="33333"/>
          <a:stretch>
            <a:fillRect/>
          </a:stretch>
        </p:blipFill>
        <p:spPr bwMode="auto">
          <a:xfrm>
            <a:off x="5214943" y="1357299"/>
            <a:ext cx="3061628" cy="17859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14348" y="415333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Cyclones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85720" y="1214422"/>
            <a:ext cx="2079419" cy="4857784"/>
            <a:chOff x="214282" y="1214422"/>
            <a:chExt cx="2079419" cy="4857784"/>
          </a:xfrm>
        </p:grpSpPr>
        <p:sp>
          <p:nvSpPr>
            <p:cNvPr id="7" name="Rectangle 6"/>
            <p:cNvSpPr/>
            <p:nvPr/>
          </p:nvSpPr>
          <p:spPr>
            <a:xfrm>
              <a:off x="214282" y="1214422"/>
              <a:ext cx="2071702" cy="48577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2" descr="Image associé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4986" y="1357298"/>
              <a:ext cx="2028715" cy="45720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125" t="21875" r="41992" b="21875"/>
          <a:stretch>
            <a:fillRect/>
          </a:stretch>
        </p:blipFill>
        <p:spPr bwMode="auto">
          <a:xfrm rot="20914678">
            <a:off x="571472" y="1357298"/>
            <a:ext cx="472284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415333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Filtre à manches – </a:t>
            </a:r>
            <a:r>
              <a:rPr lang="fr-FR" sz="32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Sanicip</a:t>
            </a:r>
            <a:r>
              <a:rPr lang="fr-FR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GEA</a:t>
            </a:r>
            <a:endParaRPr lang="fr-FR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3398" t="33333" r="53711" b="22917"/>
          <a:stretch>
            <a:fillRect/>
          </a:stretch>
        </p:blipFill>
        <p:spPr bwMode="auto">
          <a:xfrm>
            <a:off x="6929454" y="1714488"/>
            <a:ext cx="1785950" cy="340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flipV="1">
            <a:off x="2643174" y="2357430"/>
            <a:ext cx="3143272" cy="21431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786446" y="1285860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Buse de </a:t>
            </a:r>
            <a:r>
              <a:rPr lang="fr-FR" sz="1400" b="1" dirty="0" err="1" smtClean="0"/>
              <a:t>décolmatage</a:t>
            </a:r>
            <a:endParaRPr lang="fr-FR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71876"/>
            <a:ext cx="3119460" cy="23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2773" t="28247" r="26758" b="44792"/>
          <a:stretch>
            <a:fillRect/>
          </a:stretch>
        </p:blipFill>
        <p:spPr bwMode="auto">
          <a:xfrm>
            <a:off x="1571604" y="2285992"/>
            <a:ext cx="6072230" cy="302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66894" y="714356"/>
            <a:ext cx="783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Efficacité des systèmes de séparation des poudres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5786" y="609881"/>
            <a:ext cx="783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Efficacité des systèmes de séparation des poudres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714348" y="1357298"/>
            <a:ext cx="6858048" cy="4643470"/>
            <a:chOff x="714348" y="1357298"/>
            <a:chExt cx="7826430" cy="5153990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2"/>
            <a:srcRect l="15820" t="25000" r="36133" b="18750"/>
            <a:stretch>
              <a:fillRect/>
            </a:stretch>
          </p:blipFill>
          <p:spPr bwMode="auto">
            <a:xfrm>
              <a:off x="714348" y="1357298"/>
              <a:ext cx="7826430" cy="515399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3929058" y="2357430"/>
              <a:ext cx="3000396" cy="7858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29058" y="5929330"/>
              <a:ext cx="3000396" cy="5000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9058" y="3680885"/>
              <a:ext cx="1500198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2000240"/>
            <a:ext cx="8143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Optimisations énergétiques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Complémentaires au séchage multiples effets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6050" y="571480"/>
            <a:ext cx="4168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Optimisations énergétiques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883" t="37500" r="49023" b="37500"/>
          <a:stretch>
            <a:fillRect/>
          </a:stretch>
        </p:blipFill>
        <p:spPr bwMode="auto">
          <a:xfrm>
            <a:off x="4714875" y="1500174"/>
            <a:ext cx="4071966" cy="27146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14282" y="1428736"/>
            <a:ext cx="49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Roue absorbante 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permet de maintenir la capacité de séchage, quelles que soient les conditions climatiques. </a:t>
            </a:r>
          </a:p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Air sortant &lt;2 à 6gr / kg as.</a:t>
            </a:r>
          </a:p>
        </p:txBody>
      </p:sp>
      <p:pic>
        <p:nvPicPr>
          <p:cNvPr id="2052" name="Picture 4" descr="Résultat de recherche d'images pour &quot;indirect air heater drying&quot;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34616" r="35897"/>
          <a:stretch>
            <a:fillRect/>
          </a:stretch>
        </p:blipFill>
        <p:spPr bwMode="auto">
          <a:xfrm>
            <a:off x="1285852" y="2572604"/>
            <a:ext cx="1857388" cy="42854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143240" y="4857760"/>
            <a:ext cx="5286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Générateur d’air chaud indirect</a:t>
            </a: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permet un rendement énergétique primaire de 93 à 95 %</a:t>
            </a:r>
          </a:p>
          <a:p>
            <a:pPr lvl="0">
              <a:spcBef>
                <a:spcPct val="0"/>
              </a:spcBef>
              <a:defRPr/>
            </a:pPr>
            <a:endParaRPr lang="fr-FR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Souvent équipé de récupération sur les fumées de combustion.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4023" t="17708" r="32617" b="10416"/>
          <a:stretch>
            <a:fillRect/>
          </a:stretch>
        </p:blipFill>
        <p:spPr bwMode="auto">
          <a:xfrm>
            <a:off x="214282" y="1214422"/>
            <a:ext cx="559287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714612" y="285728"/>
            <a:ext cx="4168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Optimisations énergétiques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8994" y="1000108"/>
            <a:ext cx="5215006" cy="13484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Echangeur récupérateur air/air-air/eau/air </a:t>
            </a:r>
            <a:r>
              <a:rPr lang="fr-FR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permet d’échanger l’énergie de l’air sortant et la transférer dans l’air entrant. Moins utilisé sur des tours multiples effets </a:t>
            </a:r>
            <a:r>
              <a:rPr lang="fr-FR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T°C trop faible/ investissement.</a:t>
            </a:r>
            <a:endParaRPr lang="fr-FR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41127" y="1220546"/>
            <a:ext cx="10715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cyclones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714480" y="1500174"/>
            <a:ext cx="107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cheminée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57158" y="5786454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Filtration d’air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3643306" y="2571744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Air entrant</a:t>
            </a:r>
            <a:endParaRPr lang="fr-FR" sz="16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5857883" y="3023252"/>
          <a:ext cx="3214711" cy="2941320"/>
        </p:xfrm>
        <a:graphic>
          <a:graphicData uri="http://schemas.openxmlformats.org/drawingml/2006/table">
            <a:tbl>
              <a:tblPr/>
              <a:tblGrid>
                <a:gridCol w="373321"/>
                <a:gridCol w="266657"/>
                <a:gridCol w="737755"/>
                <a:gridCol w="918489"/>
                <a:gridCol w="918489"/>
              </a:tblGrid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200" b="1" i="0" u="sng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Ratio énergétique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 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254061"/>
                          </a:solidFill>
                          <a:latin typeface="Calibri"/>
                        </a:rPr>
                        <a:t>Te = air entrant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 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254061"/>
                          </a:solidFill>
                          <a:latin typeface="Calibri"/>
                        </a:rPr>
                        <a:t>Ts = air sortant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254061"/>
                          </a:solidFill>
                          <a:latin typeface="Calibri"/>
                        </a:rPr>
                        <a:t>Ta = air ambiant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432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1200" b="1" i="0" u="sng" strike="noStrike">
                          <a:solidFill>
                            <a:srgbClr val="002060"/>
                          </a:solidFill>
                          <a:latin typeface="Calibri"/>
                        </a:rPr>
                        <a:t>Sans récupération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0,56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1200" b="1" i="0" u="sng" strike="noStrike">
                          <a:solidFill>
                            <a:srgbClr val="002060"/>
                          </a:solidFill>
                          <a:latin typeface="Calibri"/>
                        </a:rPr>
                        <a:t>Avec récupération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0,74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  -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Récup.</a:t>
                      </a:r>
                      <a:r>
                        <a:rPr lang="fr-FR" sz="1200" b="1" i="0" u="none" strike="noStrike" baseline="0" dirty="0" smtClean="0">
                          <a:solidFill>
                            <a:srgbClr val="0000FF"/>
                          </a:solidFill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FF"/>
                          </a:solidFill>
                          <a:latin typeface="Calibri"/>
                        </a:rPr>
                        <a:t>18,0 %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En réalité 15 à 24%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du fait de la densité de l'air et des changements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880"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d'état </a:t>
                      </a:r>
                      <a:r>
                        <a:rPr lang="fr-FR" sz="12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=&gt; </a:t>
                      </a:r>
                      <a:r>
                        <a:rPr lang="fr-FR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condensation de l'air chaud sortant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472" y="2071678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Bilan évaporatoire</a:t>
            </a:r>
          </a:p>
          <a:p>
            <a:pPr lvl="0" algn="ctr">
              <a:spcBef>
                <a:spcPct val="0"/>
              </a:spcBef>
              <a:defRPr/>
            </a:pPr>
            <a:endParaRPr lang="fr-FR" sz="4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consommation énergétique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6992" t="27083" r="37890" b="31250"/>
          <a:stretch>
            <a:fillRect/>
          </a:stretch>
        </p:blipFill>
        <p:spPr bwMode="auto">
          <a:xfrm>
            <a:off x="800074" y="1500175"/>
            <a:ext cx="6325833" cy="3286147"/>
          </a:xfrm>
          <a:prstGeom prst="rect">
            <a:avLst/>
          </a:prstGeom>
          <a:noFill/>
          <a:ln w="349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357166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80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Voir 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FR" baseline="-25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Tg partie 1 courbe de 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sorbtion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35156" t="32292" r="29687" b="19791"/>
          <a:stretch>
            <a:fillRect/>
          </a:stretch>
        </p:blipFill>
        <p:spPr bwMode="auto">
          <a:xfrm>
            <a:off x="714348" y="1285860"/>
            <a:ext cx="4214842" cy="32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50004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Bilan séchage simplifié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57884" y="1357298"/>
            <a:ext cx="3000396" cy="32932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16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PMS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= matière sèche - kg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X = teneur en eau - %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HR = humidité relative - %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1600" b="1" baseline="-250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= masse d’air - kg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T = température - °C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H = enthalpie - kcal ou 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kj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/ kg as</a:t>
            </a:r>
          </a:p>
          <a:p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fr-FR" sz="1600" b="1" baseline="-250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= humidité absolue - g / kg as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7884" y="4652199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</a:rPr>
              <a:t>* as = air sec</a:t>
            </a:r>
            <a:endParaRPr lang="fr-FR" sz="1200" dirty="0"/>
          </a:p>
        </p:txBody>
      </p:sp>
      <p:pic>
        <p:nvPicPr>
          <p:cNvPr id="9" name="Picture 3" descr="http://tech-alim.univ-lille1.fr/sechage/res/Chapitre2_2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143" y="5383226"/>
            <a:ext cx="4239485" cy="343422"/>
          </a:xfrm>
          <a:prstGeom prst="rect">
            <a:avLst/>
          </a:prstGeom>
          <a:noFill/>
        </p:spPr>
      </p:pic>
      <p:pic>
        <p:nvPicPr>
          <p:cNvPr id="10" name="Picture 4" descr="http://tech-alim.univ-lille1.fr/sechage/res/Chapitre2_2_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062" y="5786454"/>
            <a:ext cx="845980" cy="214314"/>
          </a:xfrm>
          <a:prstGeom prst="rect">
            <a:avLst/>
          </a:prstGeom>
          <a:noFill/>
        </p:spPr>
      </p:pic>
      <p:pic>
        <p:nvPicPr>
          <p:cNvPr id="11" name="Picture 5" descr="http://tech-alim.univ-lille1.fr/sechage/res/Chapitre2_2_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659" y="6072206"/>
            <a:ext cx="1022220" cy="30765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015656" y="6143644"/>
            <a:ext cx="684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 pitchFamily="2" charset="2"/>
              </a:rPr>
              <a:t> </a:t>
            </a:r>
            <a:r>
              <a:rPr lang="fr-FR" sz="1400" dirty="0" smtClean="0"/>
              <a:t>À ce bilan, il faut ajouter le chauffage du produit et les diverses pertes.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015655" y="5786454"/>
            <a:ext cx="684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 pitchFamily="2" charset="2"/>
              </a:rPr>
              <a:t> </a:t>
            </a:r>
            <a:r>
              <a:rPr lang="fr-FR" sz="1400" dirty="0" smtClean="0"/>
              <a:t>Le séchage par entrainement est considéré comme </a:t>
            </a:r>
            <a:r>
              <a:rPr lang="fr-FR" sz="1400" dirty="0" err="1" smtClean="0"/>
              <a:t>isenthalpique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143504" y="5429264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 pitchFamily="2" charset="2"/>
              </a:rPr>
              <a:t></a:t>
            </a:r>
            <a:r>
              <a:rPr lang="fr-FR" sz="1400" dirty="0" smtClean="0"/>
              <a:t> bilan massique de l’eau évaporée.</a:t>
            </a:r>
            <a:endParaRPr lang="fr-FR" sz="1400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571472" y="5357826"/>
            <a:ext cx="8429684" cy="10715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l="24610" t="45833" r="15624" b="34375"/>
          <a:stretch>
            <a:fillRect/>
          </a:stretch>
        </p:blipFill>
        <p:spPr bwMode="auto">
          <a:xfrm>
            <a:off x="500034" y="4548611"/>
            <a:ext cx="8179301" cy="152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357166"/>
            <a:ext cx="8501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Consommation énergétique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596" y="1000108"/>
            <a:ext cx="84296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Consommation énergétique massique CEM : </a:t>
            </a:r>
          </a:p>
          <a:p>
            <a:pPr lvl="0">
              <a:spcBef>
                <a:spcPct val="0"/>
              </a:spcBef>
              <a:defRPr/>
            </a:pPr>
            <a:endParaRPr lang="fr-F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quantité de chaleur 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nécessaire pour 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évaporer 1 kg d’eau, 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 </a:t>
            </a:r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kj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/ kg.</a:t>
            </a:r>
          </a:p>
          <a:p>
            <a:pPr lvl="0">
              <a:spcBef>
                <a:spcPct val="0"/>
              </a:spcBef>
              <a:defRPr/>
            </a:pPr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Rapport de consommation énergétique RCE :</a:t>
            </a:r>
          </a:p>
          <a:p>
            <a:pPr lvl="0">
              <a:spcBef>
                <a:spcPct val="0"/>
              </a:spcBef>
              <a:defRPr/>
            </a:pPr>
            <a:endParaRPr lang="fr-F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est le rapport 		  étant la chaleur latente de vaporisation de l’eau</a:t>
            </a:r>
          </a:p>
          <a:p>
            <a:pPr lvl="0">
              <a:spcBef>
                <a:spcPct val="0"/>
              </a:spcBef>
              <a:defRPr/>
            </a:pPr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pendant le séchage. 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Détermine quelle 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masse de vapeur 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 nécessaire pour 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évaporer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 kg d’eau 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produit. 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le séchage par entrainement, il convient de prendre l’enthalpie de la vapeur à la température humide de séchage 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 environ 2400 </a:t>
            </a:r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kj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/ kg </a:t>
            </a:r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ee</a:t>
            </a:r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 descr="http://tech-alim.univ-lille1.fr/sechage/res/Chapitre2_2_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285992"/>
            <a:ext cx="518160" cy="373380"/>
          </a:xfrm>
          <a:prstGeom prst="rect">
            <a:avLst/>
          </a:prstGeom>
          <a:noFill/>
        </p:spPr>
      </p:pic>
      <p:pic>
        <p:nvPicPr>
          <p:cNvPr id="8" name="Picture 7" descr="http://tech-alim.univ-lille1.fr/sechage/res/Chapitre2_2_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415716"/>
            <a:ext cx="502920" cy="152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71472" y="6127126"/>
            <a:ext cx="17447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*</a:t>
            </a:r>
            <a:r>
              <a:rPr lang="fr-FR" sz="900" i="1" dirty="0" smtClean="0"/>
              <a:t>VES : Vapeur d'eau surchauffée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3702" y="4872048"/>
            <a:ext cx="500066" cy="214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643702" y="5624528"/>
            <a:ext cx="642942" cy="233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28596" y="4214818"/>
            <a:ext cx="5052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Comparatif de quelques systèmes d’évaporation :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571480"/>
            <a:ext cx="8501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Consommation énergétique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0100" y="1714488"/>
            <a:ext cx="77867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Chaque élément constitutif d’un système de séchage comme :</a:t>
            </a:r>
          </a:p>
          <a:p>
            <a:endParaRPr lang="fr-F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 chambre de séchage</a:t>
            </a:r>
          </a:p>
          <a:p>
            <a:pPr lvl="1">
              <a:buFont typeface="Wingdings" pitchFamily="2" charset="2"/>
              <a:buChar char="Ø"/>
            </a:pPr>
            <a:endParaRPr lang="fr-F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lit statique interne (IFB)</a:t>
            </a:r>
          </a:p>
          <a:p>
            <a:pPr lvl="1">
              <a:buFont typeface="Wingdings" pitchFamily="2" charset="2"/>
              <a:buChar char="Ø"/>
            </a:pPr>
            <a:endParaRPr lang="fr-F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lit fluidisé externe (EFB)</a:t>
            </a:r>
          </a:p>
          <a:p>
            <a:pPr lvl="1">
              <a:buFont typeface="Wingdings" pitchFamily="2" charset="2"/>
              <a:buChar char="Ø"/>
            </a:pPr>
            <a:endParaRPr lang="fr-F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/>
            <a:r>
              <a:rPr lang="fr-F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peuvent être considérés individuellement et faire l’objet de bilans énergétiques séparés.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5786" y="1928802"/>
            <a:ext cx="76438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Pour améliorer l'efficacité énergétique des séchoirs, on peut :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sécher un produit le plus concentré possible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 NRJ tour = 8 X </a:t>
            </a:r>
            <a:r>
              <a:rPr lang="fr-FR" b="1" dirty="0" err="1" smtClean="0">
                <a:solidFill>
                  <a:srgbClr val="FF0000"/>
                </a:solidFill>
                <a:sym typeface="Wingdings" pitchFamily="2" charset="2"/>
              </a:rPr>
              <a:t>Evapo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,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réduire les pertes par les parois ou les entrées d’air parasite,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saturer l'air sortant au maximum,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utiliser un air à température la plus élevée  possible, sans altérer la qualité du produit,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procéder par chauffages multiples de l'air, en fonction de la diffusion </a:t>
            </a:r>
            <a:r>
              <a:rPr lang="fr-FR" b="1" smtClean="0">
                <a:solidFill>
                  <a:srgbClr val="FF0000"/>
                </a:solidFill>
              </a:rPr>
              <a:t>de l’eau, </a:t>
            </a:r>
            <a:r>
              <a:rPr lang="fr-FR" b="1" dirty="0" smtClean="0">
                <a:solidFill>
                  <a:srgbClr val="FF0000"/>
                </a:solidFill>
              </a:rPr>
              <a:t>afin d’être au plus proche de </a:t>
            </a:r>
            <a:r>
              <a:rPr lang="fr-FR" b="1" smtClean="0">
                <a:solidFill>
                  <a:srgbClr val="FF0000"/>
                </a:solidFill>
              </a:rPr>
              <a:t>l’équilibre thermodynamique,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</a:rPr>
              <a:t> recycler une partie de l'air ou son énergie.</a:t>
            </a:r>
          </a:p>
          <a:p>
            <a:pPr>
              <a:buFont typeface="Wingdings" pitchFamily="2" charset="2"/>
              <a:buChar char="Ø"/>
            </a:pPr>
            <a:endParaRPr lang="fr-FR" b="1" dirty="0" smtClean="0">
              <a:solidFill>
                <a:srgbClr val="FF0000"/>
              </a:solidFill>
            </a:endParaRPr>
          </a:p>
          <a:p>
            <a:pPr lvl="5"/>
            <a:r>
              <a:rPr lang="fr-FR" b="1" dirty="0" smtClean="0">
                <a:solidFill>
                  <a:srgbClr val="FF0000"/>
                </a:solidFill>
              </a:rPr>
              <a:t>…</a:t>
            </a:r>
            <a:r>
              <a:rPr lang="fr-FR" b="1" dirty="0" err="1" smtClean="0">
                <a:solidFill>
                  <a:srgbClr val="FF0000"/>
                </a:solidFill>
              </a:rPr>
              <a:t>etc</a:t>
            </a:r>
            <a:r>
              <a:rPr lang="fr-FR" b="1" dirty="0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158" y="42860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Consommation énergétique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472" y="1285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Conclusion sur le bilan séchage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2910" y="2357430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Transport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conditionnement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stockage</a:t>
            </a:r>
            <a:endParaRPr lang="fr-FR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16406" t="17708" r="39062" b="7291"/>
          <a:stretch>
            <a:fillRect/>
          </a:stretch>
        </p:blipFill>
        <p:spPr bwMode="auto">
          <a:xfrm>
            <a:off x="1206476" y="642919"/>
            <a:ext cx="5865854" cy="555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00166" y="142852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Transport – stockage – conditionnement produit fini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7656" t="15556" r="60469" b="32870"/>
          <a:stretch>
            <a:fillRect/>
          </a:stretch>
        </p:blipFill>
        <p:spPr bwMode="auto">
          <a:xfrm>
            <a:off x="2194576" y="2214554"/>
            <a:ext cx="4306250" cy="3919251"/>
          </a:xfrm>
          <a:prstGeom prst="rect">
            <a:avLst/>
          </a:prstGeom>
          <a:noFill/>
          <a:ln w="1">
            <a:solidFill>
              <a:srgbClr val="00B0F0"/>
            </a:solidFill>
            <a:miter lim="800000"/>
            <a:headEnd/>
            <a:tailEnd type="none" w="med" len="med"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00100" y="1000108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FR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Courbe T°C air / produit</a:t>
            </a:r>
            <a:endParaRPr lang="fr-FR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24" y="1428736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 température du gaz diminue entre l’entrée et la sortie du processus     alors que c’est l’inverse pour le produit à sécher.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472" y="324129"/>
            <a:ext cx="792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Séchage par entrainement</a:t>
            </a:r>
            <a:endParaRPr lang="fr-FR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2575</TotalTime>
  <Words>2722</Words>
  <Application>Microsoft Office PowerPoint</Application>
  <PresentationFormat>Affichage à l'écran (4:3)</PresentationFormat>
  <Paragraphs>464</Paragraphs>
  <Slides>85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86" baseType="lpstr">
      <vt:lpstr>Thème Office</vt:lpstr>
      <vt:lpstr>LE SECHAGE</vt:lpstr>
      <vt:lpstr>Diapositive 2</vt:lpstr>
      <vt:lpstr>Le séchage – partie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séchage</dc:title>
  <dc:creator>Gilles VALOT</dc:creator>
  <cp:lastModifiedBy>Gilles VALOT</cp:lastModifiedBy>
  <cp:revision>361</cp:revision>
  <dcterms:created xsi:type="dcterms:W3CDTF">2019-02-02T17:25:37Z</dcterms:created>
  <dcterms:modified xsi:type="dcterms:W3CDTF">2022-07-09T13:51:23Z</dcterms:modified>
</cp:coreProperties>
</file>