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79" r:id="rId2"/>
    <p:sldId id="325" r:id="rId3"/>
    <p:sldId id="259" r:id="rId4"/>
    <p:sldId id="309" r:id="rId5"/>
    <p:sldId id="290" r:id="rId6"/>
    <p:sldId id="334" r:id="rId7"/>
    <p:sldId id="336" r:id="rId8"/>
    <p:sldId id="291" r:id="rId9"/>
    <p:sldId id="329" r:id="rId10"/>
    <p:sldId id="297" r:id="rId11"/>
    <p:sldId id="294" r:id="rId12"/>
    <p:sldId id="323" r:id="rId13"/>
    <p:sldId id="327" r:id="rId14"/>
    <p:sldId id="324" r:id="rId15"/>
    <p:sldId id="292" r:id="rId16"/>
    <p:sldId id="330" r:id="rId17"/>
    <p:sldId id="331" r:id="rId18"/>
    <p:sldId id="332" r:id="rId19"/>
    <p:sldId id="293" r:id="rId20"/>
    <p:sldId id="299" r:id="rId21"/>
    <p:sldId id="328" r:id="rId22"/>
    <p:sldId id="266" r:id="rId23"/>
    <p:sldId id="285" r:id="rId24"/>
    <p:sldId id="333" r:id="rId25"/>
    <p:sldId id="268" r:id="rId26"/>
    <p:sldId id="269" r:id="rId27"/>
    <p:sldId id="271" r:id="rId28"/>
    <p:sldId id="272" r:id="rId29"/>
    <p:sldId id="270" r:id="rId30"/>
    <p:sldId id="295" r:id="rId31"/>
    <p:sldId id="318" r:id="rId32"/>
    <p:sldId id="288" r:id="rId33"/>
    <p:sldId id="284" r:id="rId34"/>
    <p:sldId id="286" r:id="rId35"/>
    <p:sldId id="310" r:id="rId36"/>
    <p:sldId id="258" r:id="rId37"/>
    <p:sldId id="256" r:id="rId38"/>
    <p:sldId id="260" r:id="rId39"/>
    <p:sldId id="319" r:id="rId40"/>
    <p:sldId id="261" r:id="rId41"/>
    <p:sldId id="262" r:id="rId42"/>
    <p:sldId id="263" r:id="rId43"/>
    <p:sldId id="264" r:id="rId44"/>
    <p:sldId id="265" r:id="rId45"/>
    <p:sldId id="273" r:id="rId46"/>
    <p:sldId id="278" r:id="rId47"/>
    <p:sldId id="321" r:id="rId48"/>
    <p:sldId id="283" r:id="rId49"/>
    <p:sldId id="298" r:id="rId50"/>
    <p:sldId id="313" r:id="rId51"/>
    <p:sldId id="277" r:id="rId52"/>
    <p:sldId id="317" r:id="rId53"/>
    <p:sldId id="335" r:id="rId54"/>
    <p:sldId id="275" r:id="rId55"/>
    <p:sldId id="274" r:id="rId56"/>
    <p:sldId id="320" r:id="rId57"/>
    <p:sldId id="308" r:id="rId58"/>
    <p:sldId id="287" r:id="rId59"/>
    <p:sldId id="311" r:id="rId60"/>
    <p:sldId id="289" r:id="rId61"/>
    <p:sldId id="300" r:id="rId62"/>
    <p:sldId id="301" r:id="rId63"/>
    <p:sldId id="302" r:id="rId64"/>
    <p:sldId id="276" r:id="rId65"/>
    <p:sldId id="303" r:id="rId66"/>
    <p:sldId id="314" r:id="rId67"/>
    <p:sldId id="315" r:id="rId68"/>
    <p:sldId id="307" r:id="rId69"/>
    <p:sldId id="304" r:id="rId70"/>
    <p:sldId id="305" r:id="rId71"/>
    <p:sldId id="306" r:id="rId72"/>
    <p:sldId id="316" r:id="rId7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660066"/>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868" autoAdjust="0"/>
    <p:restoredTop sz="94660"/>
  </p:normalViewPr>
  <p:slideViewPr>
    <p:cSldViewPr>
      <p:cViewPr>
        <p:scale>
          <a:sx n="90" d="100"/>
          <a:sy n="90" d="100"/>
        </p:scale>
        <p:origin x="-317" y="5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D44356-2A04-41E8-AD86-1C2E7C2A335D}" type="datetimeFigureOut">
              <a:rPr lang="fr-FR" smtClean="0"/>
              <a:pPr/>
              <a:t>20/07/2022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F9185-192E-4FF6-9842-5168628A114E}"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0F9185-192E-4FF6-9842-5168628A114E}" type="slidenum">
              <a:rPr lang="fr-FR" smtClean="0"/>
              <a:pPr/>
              <a:t>30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0F9185-192E-4FF6-9842-5168628A114E}" type="slidenum">
              <a:rPr lang="fr-FR" smtClean="0"/>
              <a:pPr/>
              <a:t>50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685800" y="1981200"/>
            <a:ext cx="3810000" cy="4114800"/>
          </a:xfrm>
        </p:spPr>
        <p:txBody>
          <a:bodyPr/>
          <a:lstStyle/>
          <a:p>
            <a:pPr lvl="0"/>
            <a:endParaRPr lang="fr-FR" noProof="0" smtClean="0"/>
          </a:p>
        </p:txBody>
      </p:sp>
      <p:sp>
        <p:nvSpPr>
          <p:cNvPr id="4" name="Espace réservé du texte 3"/>
          <p:cNvSpPr>
            <a:spLocks noGrp="1"/>
          </p:cNvSpPr>
          <p:nvPr>
            <p:ph type="body"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81E925A-01CA-45FF-84FE-247E586BC404}"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EA1F38A-0715-4A6E-AF35-562C6613693C}" type="datetimeFigureOut">
              <a:rPr lang="fr-FR" smtClean="0"/>
              <a:pPr/>
              <a:t>20/07/2022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A2CFBD-E11D-4DC6-B6EF-40FFF4EA02CF}"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2000"/>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1F38A-0715-4A6E-AF35-562C6613693C}" type="datetimeFigureOut">
              <a:rPr lang="fr-FR" smtClean="0"/>
              <a:pPr/>
              <a:t>20/07/2022</a:t>
            </a:fld>
            <a:endParaRPr lang="fr-F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2CFBD-E11D-4DC6-B6EF-40FFF4EA02C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fr/url?sa=i&amp;rct=j&amp;q=&amp;esrc=s&amp;source=images&amp;cd=&amp;cad=rja&amp;uact=8&amp;ved=2ahUKEwi_7vyWvaLgAhWpz4UKHbo6CxUQjRx6BAgBEAU&amp;url=https://wonderopolis.org/wonder/why-does-water-bubble-when-it-boils&amp;psig=AOvVaw3P89NlB9GbFeFEVrHLskqU&amp;ust=1549380339329618"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fr.wikipedia.org/wiki/Richard_Mollier" TargetMode="External"/><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hyperlink" Target="https://fr.wikipedia.org/wiki/1935" TargetMode="External"/><Relationship Id="rId4" Type="http://schemas.openxmlformats.org/officeDocument/2006/relationships/hyperlink" Target="https://fr.wikipedia.org/wiki/186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fr/url?sa=i&amp;rct=j&amp;q=&amp;esrc=s&amp;source=images&amp;cd=&amp;cad=rja&amp;uact=8&amp;ved=2ahUKEwiepPbVttngAhVhAWMBHYqlBeYQjRx6BAgBEAU&amp;url=http://tpe-physique-cuisine.pagesperso-orange.fr/fiche-chaleur.html&amp;psig=AOvVaw3cdfOgf9PDSah5nx4hJuV_&amp;ust=1551269985812603" TargetMode="External"/><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s://www.google.fr/url?sa=i&amp;rct=j&amp;q=&amp;esrc=s&amp;source=images&amp;cd=&amp;cad=rja&amp;uact=8&amp;ved=2ahUKEwiks8KXsdngAhX56eAKHZnkC9kQjRx6BAgBEAU&amp;url=http://www.web-sciences.com/documents/premiere/pedo11/peco11.php&amp;psig=AOvVaw3cdfOgf9PDSah5nx4hJuV_&amp;ust=1551269985812603"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428596" y="5632488"/>
            <a:ext cx="8229600" cy="9397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rPr>
              <a:t>Partie 2</a:t>
            </a:r>
            <a:endParaRPr kumimoji="0" lang="fr-FR" sz="3200" b="1" i="0" u="none" strike="noStrike" kern="1200" cap="none" spc="0" normalizeH="0" baseline="0" noProof="0" dirty="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p:txBody>
      </p:sp>
      <p:pic>
        <p:nvPicPr>
          <p:cNvPr id="8" name="Picture 1" descr="Résultat de recherche d'images pour &quot;séchage par atomisation&quot;"/>
          <p:cNvPicPr>
            <a:picLocks noChangeAspect="1" noChangeArrowheads="1"/>
          </p:cNvPicPr>
          <p:nvPr/>
        </p:nvPicPr>
        <p:blipFill>
          <a:blip r:embed="rId2">
            <a:lum bright="-10000"/>
          </a:blip>
          <a:srcRect/>
          <a:stretch>
            <a:fillRect/>
          </a:stretch>
        </p:blipFill>
        <p:spPr bwMode="auto">
          <a:xfrm>
            <a:off x="428596" y="928670"/>
            <a:ext cx="8369370" cy="4714908"/>
          </a:xfrm>
          <a:prstGeom prst="rect">
            <a:avLst/>
          </a:prstGeom>
          <a:noFill/>
        </p:spPr>
      </p:pic>
      <p:sp>
        <p:nvSpPr>
          <p:cNvPr id="9" name="Titre 1"/>
          <p:cNvSpPr>
            <a:spLocks noGrp="1"/>
          </p:cNvSpPr>
          <p:nvPr>
            <p:ph type="title"/>
          </p:nvPr>
        </p:nvSpPr>
        <p:spPr>
          <a:xfrm>
            <a:off x="2214546" y="571480"/>
            <a:ext cx="4643470" cy="785818"/>
          </a:xfrm>
          <a:solidFill>
            <a:srgbClr val="FFFFCC"/>
          </a:solidFill>
          <a:effectLst>
            <a:innerShdw blurRad="63500" dist="50800" dir="2700000">
              <a:prstClr val="black">
                <a:alpha val="50000"/>
              </a:prstClr>
            </a:innerShdw>
          </a:effectLst>
          <a:scene3d>
            <a:camera prst="orthographicFront"/>
            <a:lightRig rig="threePt" dir="t"/>
          </a:scene3d>
          <a:sp3d>
            <a:bevelT/>
          </a:sp3d>
        </p:spPr>
        <p:txBody>
          <a:bodyPr>
            <a:noAutofit/>
          </a:bodyPr>
          <a:lstStyle/>
          <a:p>
            <a:r>
              <a:rPr lang="fr-FR" sz="4000" b="1" dirty="0">
                <a:solidFill>
                  <a:srgbClr val="660066"/>
                </a:solidFill>
                <a:effectLst>
                  <a:outerShdw blurRad="38100" dist="38100" dir="2700000" algn="tl">
                    <a:srgbClr val="000000">
                      <a:alpha val="43137"/>
                    </a:srgbClr>
                  </a:outerShdw>
                </a:effectLst>
                <a:latin typeface="Comic Sans MS" pitchFamily="66" charset="0"/>
              </a:rPr>
              <a:t>LE SECHAGE</a:t>
            </a:r>
          </a:p>
        </p:txBody>
      </p:sp>
      <p:pic>
        <p:nvPicPr>
          <p:cNvPr id="6" name="Picture 57"/>
          <p:cNvPicPr>
            <a:picLocks noChangeAspect="1" noChangeArrowheads="1"/>
          </p:cNvPicPr>
          <p:nvPr/>
        </p:nvPicPr>
        <p:blipFill>
          <a:blip r:embed="rId3" cstate="print"/>
          <a:srcRect/>
          <a:stretch>
            <a:fillRect/>
          </a:stretch>
        </p:blipFill>
        <p:spPr bwMode="auto">
          <a:xfrm>
            <a:off x="8001024" y="4865372"/>
            <a:ext cx="714380" cy="714380"/>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9950" t="20267" r="46975" b="14400"/>
          <a:stretch/>
        </p:blipFill>
        <p:spPr bwMode="auto">
          <a:xfrm>
            <a:off x="615759" y="1192168"/>
            <a:ext cx="5099249" cy="5665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ZoneTexte 4"/>
          <p:cNvSpPr txBox="1"/>
          <p:nvPr/>
        </p:nvSpPr>
        <p:spPr>
          <a:xfrm>
            <a:off x="571440" y="785794"/>
            <a:ext cx="8358278" cy="369332"/>
          </a:xfrm>
          <a:prstGeom prst="rect">
            <a:avLst/>
          </a:prstGeom>
          <a:noFill/>
        </p:spPr>
        <p:txBody>
          <a:bodyPr wrap="square" rtlCol="0">
            <a:spAutoFit/>
          </a:bodyPr>
          <a:lstStyle/>
          <a:p>
            <a:r>
              <a:rPr lang="fr-FR" b="1" dirty="0" smtClean="0">
                <a:latin typeface="Comic Sans MS" pitchFamily="66" charset="0"/>
              </a:rPr>
              <a:t>Impact de l’humidité et de la vitesse de l’air sur l’évaporation</a:t>
            </a:r>
            <a:endParaRPr lang="fr-FR" b="1" dirty="0">
              <a:latin typeface="Comic Sans MS" pitchFamily="66"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4876" y="2571744"/>
            <a:ext cx="4336507" cy="4214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24"/>
          <p:cNvSpPr txBox="1">
            <a:spLocks noChangeArrowheads="1"/>
          </p:cNvSpPr>
          <p:nvPr/>
        </p:nvSpPr>
        <p:spPr>
          <a:xfrm>
            <a:off x="285720" y="21429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Tree>
    <p:extLst>
      <p:ext uri="{BB962C8B-B14F-4D97-AF65-F5344CB8AC3E}">
        <p14:creationId xmlns:p14="http://schemas.microsoft.com/office/powerpoint/2010/main" xmlns="" val="3683985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1665920"/>
            <a:ext cx="8358246" cy="1477328"/>
          </a:xfrm>
          <a:prstGeom prst="rect">
            <a:avLst/>
          </a:prstGeom>
        </p:spPr>
        <p:txBody>
          <a:bodyPr wrap="square">
            <a:spAutoFit/>
          </a:bodyPr>
          <a:lstStyle/>
          <a:p>
            <a:pPr algn="just"/>
            <a:r>
              <a:rPr lang="fr-FR" b="1" dirty="0" smtClean="0">
                <a:solidFill>
                  <a:srgbClr val="0000FF"/>
                </a:solidFill>
                <a:latin typeface="Arial" pitchFamily="34" charset="0"/>
                <a:cs typeface="Arial" pitchFamily="34" charset="0"/>
              </a:rPr>
              <a:t>Si on chauffe cette eau, la pression du liquide dépasse la pression de vapeur, il se forme des bulles de vapeur sans air au sein du liquide, ces bulles de vapeur viennent éclater à la surface de l’eau, c’est l’ébullition.</a:t>
            </a:r>
          </a:p>
          <a:p>
            <a:endParaRPr lang="fr-FR"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fr-FR"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 la pression atmosphérique normale, l’eau bout à 100°C.</a:t>
            </a:r>
            <a:endParaRPr lang="fr-FR"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4" descr="Image associée">
            <a:hlinkClick r:id="rId2"/>
          </p:cNvPr>
          <p:cNvPicPr>
            <a:picLocks noChangeAspect="1" noChangeArrowheads="1"/>
          </p:cNvPicPr>
          <p:nvPr/>
        </p:nvPicPr>
        <p:blipFill>
          <a:blip r:embed="rId3"/>
          <a:srcRect/>
          <a:stretch>
            <a:fillRect/>
          </a:stretch>
        </p:blipFill>
        <p:spPr bwMode="auto">
          <a:xfrm>
            <a:off x="2285984" y="3357562"/>
            <a:ext cx="4786346" cy="3181716"/>
          </a:xfrm>
          <a:prstGeom prst="rect">
            <a:avLst/>
          </a:prstGeom>
          <a:noFill/>
        </p:spPr>
      </p:pic>
      <p:sp>
        <p:nvSpPr>
          <p:cNvPr id="5"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6" name="Rectangle 5"/>
          <p:cNvSpPr/>
          <p:nvPr/>
        </p:nvSpPr>
        <p:spPr>
          <a:xfrm>
            <a:off x="500034" y="1109947"/>
            <a:ext cx="2286016" cy="400110"/>
          </a:xfrm>
          <a:prstGeom prst="rect">
            <a:avLst/>
          </a:prstGeom>
        </p:spPr>
        <p:txBody>
          <a:bodyPr wrap="square">
            <a:spAutoFit/>
          </a:bodyPr>
          <a:lstStyle/>
          <a:p>
            <a:r>
              <a:rPr lang="fr-FR" sz="2000" b="1" dirty="0" smtClean="0">
                <a:latin typeface="Comic Sans MS" pitchFamily="66" charset="0"/>
              </a:rPr>
              <a:t>L’ébullition :</a:t>
            </a:r>
            <a:endParaRPr lang="fr-FR" sz="2000" b="1"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descr="https://forums.infoclimat.fr/uploads/monthly_2017_02/ebullition_evaporation2.jpg.c00dec28c7776cc33b4512ae93f63701.jpg"/>
          <p:cNvPicPr>
            <a:picLocks noChangeAspect="1" noChangeArrowheads="1"/>
          </p:cNvPicPr>
          <p:nvPr/>
        </p:nvPicPr>
        <p:blipFill>
          <a:blip r:embed="rId2"/>
          <a:srcRect l="3662" t="54813" r="31316" b="3953"/>
          <a:stretch>
            <a:fillRect/>
          </a:stretch>
        </p:blipFill>
        <p:spPr bwMode="auto">
          <a:xfrm>
            <a:off x="142876" y="1285860"/>
            <a:ext cx="8858280" cy="5147486"/>
          </a:xfrm>
          <a:prstGeom prst="rect">
            <a:avLst/>
          </a:prstGeom>
          <a:noFill/>
        </p:spPr>
      </p:pic>
      <p:sp>
        <p:nvSpPr>
          <p:cNvPr id="5"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cxnSp>
        <p:nvCxnSpPr>
          <p:cNvPr id="7" name="Connecteur droit 6"/>
          <p:cNvCxnSpPr/>
          <p:nvPr/>
        </p:nvCxnSpPr>
        <p:spPr>
          <a:xfrm>
            <a:off x="1214414" y="5500702"/>
            <a:ext cx="157163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214810" y="5500702"/>
            <a:ext cx="157163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00118" y="1928802"/>
            <a:ext cx="8229600" cy="2714644"/>
          </a:xfrm>
        </p:spPr>
        <p:txBody>
          <a:bodyPr>
            <a:normAutofit/>
          </a:bodyPr>
          <a:lstStyle/>
          <a:p>
            <a:r>
              <a:rPr lang="fr-FR" sz="1800" dirty="0" smtClean="0">
                <a:effectLst>
                  <a:outerShdw blurRad="38100" dist="38100" dir="2700000" algn="tl">
                    <a:srgbClr val="000000">
                      <a:alpha val="43137"/>
                    </a:srgbClr>
                  </a:outerShdw>
                </a:effectLst>
                <a:latin typeface="Arial" pitchFamily="34" charset="0"/>
                <a:cs typeface="Arial" pitchFamily="34" charset="0"/>
              </a:rPr>
              <a:t>Si on introduit un liquide pur dans un récipient vide et fermé (en quantité suffisante), </a:t>
            </a:r>
            <a:r>
              <a:rPr lang="fr-FR" sz="1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ce liquide se vaporise </a:t>
            </a:r>
            <a:r>
              <a:rPr lang="fr-FR" sz="18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partiellement</a:t>
            </a:r>
            <a:r>
              <a:rPr lang="fr-FR" sz="1800" dirty="0" smtClean="0">
                <a:effectLst>
                  <a:outerShdw blurRad="38100" dist="38100" dir="2700000" algn="tl">
                    <a:srgbClr val="000000">
                      <a:alpha val="43137"/>
                    </a:srgbClr>
                  </a:outerShdw>
                </a:effectLst>
                <a:latin typeface="Arial" pitchFamily="34" charset="0"/>
                <a:cs typeface="Arial" pitchFamily="34" charset="0"/>
              </a:rPr>
              <a:t>.</a:t>
            </a:r>
          </a:p>
          <a:p>
            <a:endParaRPr lang="fr-FR" sz="1800" dirty="0" smtClean="0">
              <a:effectLst>
                <a:outerShdw blurRad="38100" dist="38100" dir="2700000" algn="tl">
                  <a:srgbClr val="000000">
                    <a:alpha val="43137"/>
                  </a:srgbClr>
                </a:outerShdw>
              </a:effectLst>
              <a:latin typeface="Arial" pitchFamily="34" charset="0"/>
              <a:cs typeface="Arial" pitchFamily="34" charset="0"/>
            </a:endParaRPr>
          </a:p>
          <a:p>
            <a:r>
              <a:rPr lang="fr-FR" sz="1800" dirty="0" smtClean="0">
                <a:effectLst>
                  <a:outerShdw blurRad="38100" dist="38100" dir="2700000" algn="tl">
                    <a:srgbClr val="000000">
                      <a:alpha val="43137"/>
                    </a:srgbClr>
                  </a:outerShdw>
                </a:effectLst>
                <a:latin typeface="Arial" pitchFamily="34" charset="0"/>
                <a:cs typeface="Arial" pitchFamily="34" charset="0"/>
              </a:rPr>
              <a:t>Cette vaporisation s'arrête lorsque la pression au dessus du liquide (pression de la phase gazeuse) atteint une certaine valeur, appelée « </a:t>
            </a:r>
            <a:r>
              <a:rPr lang="fr-FR" sz="1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pression de vapeur saturante</a:t>
            </a:r>
            <a:r>
              <a:rPr lang="fr-FR" sz="1800" dirty="0" smtClean="0">
                <a:effectLst>
                  <a:outerShdw blurRad="38100" dist="38100" dir="2700000" algn="tl">
                    <a:srgbClr val="000000">
                      <a:alpha val="43137"/>
                    </a:srgbClr>
                  </a:outerShdw>
                </a:effectLst>
                <a:latin typeface="Arial" pitchFamily="34" charset="0"/>
                <a:cs typeface="Arial" pitchFamily="34" charset="0"/>
              </a:rPr>
              <a:t> », donnée par la courbe de vaporisation.</a:t>
            </a:r>
          </a:p>
          <a:p>
            <a:endParaRPr lang="fr-FR" sz="1800" dirty="0" smtClean="0">
              <a:effectLst>
                <a:outerShdw blurRad="38100" dist="38100" dir="2700000" algn="tl">
                  <a:srgbClr val="000000">
                    <a:alpha val="43137"/>
                  </a:srgbClr>
                </a:outerShdw>
              </a:effectLst>
              <a:latin typeface="Arial" pitchFamily="34" charset="0"/>
              <a:cs typeface="Arial" pitchFamily="34" charset="0"/>
            </a:endParaRPr>
          </a:p>
          <a:p>
            <a:r>
              <a:rPr lang="fr-FR" sz="1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Cette pression P</a:t>
            </a:r>
            <a:r>
              <a:rPr lang="fr-FR" sz="1800"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a:t>
            </a:r>
            <a:r>
              <a:rPr lang="fr-FR" sz="1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 ne dépend que de la température</a:t>
            </a:r>
            <a:r>
              <a:rPr lang="fr-FR" sz="1800" dirty="0" smtClean="0">
                <a:effectLst>
                  <a:outerShdw blurRad="38100" dist="38100" dir="2700000" algn="tl">
                    <a:srgbClr val="000000">
                      <a:alpha val="43137"/>
                    </a:srgbClr>
                  </a:outerShdw>
                </a:effectLst>
                <a:latin typeface="Arial" pitchFamily="34" charset="0"/>
                <a:cs typeface="Arial" pitchFamily="34" charset="0"/>
              </a:rPr>
              <a:t>.</a:t>
            </a:r>
            <a:endParaRPr lang="fr-FR" sz="1800" dirty="0">
              <a:effectLst>
                <a:outerShdw blurRad="38100" dist="38100" dir="2700000" algn="tl">
                  <a:srgbClr val="000000">
                    <a:alpha val="43137"/>
                  </a:srgbClr>
                </a:outerShdw>
              </a:effectLst>
              <a:latin typeface="Arial" pitchFamily="34" charset="0"/>
              <a:cs typeface="Arial" pitchFamily="34" charset="0"/>
            </a:endParaRPr>
          </a:p>
        </p:txBody>
      </p:sp>
      <p:sp>
        <p:nvSpPr>
          <p:cNvPr id="5" name="Rectangle 24"/>
          <p:cNvSpPr txBox="1">
            <a:spLocks noChangeArrowheads="1"/>
          </p:cNvSpPr>
          <p:nvPr/>
        </p:nvSpPr>
        <p:spPr>
          <a:xfrm>
            <a:off x="285720" y="500042"/>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pic>
        <p:nvPicPr>
          <p:cNvPr id="82946" name="Picture 2"/>
          <p:cNvPicPr>
            <a:picLocks noChangeAspect="1" noChangeArrowheads="1"/>
          </p:cNvPicPr>
          <p:nvPr/>
        </p:nvPicPr>
        <p:blipFill>
          <a:blip r:embed="rId2"/>
          <a:srcRect l="39258" t="61458" r="39062" b="21875"/>
          <a:stretch>
            <a:fillRect/>
          </a:stretch>
        </p:blipFill>
        <p:spPr bwMode="auto">
          <a:xfrm>
            <a:off x="2571735" y="4714884"/>
            <a:ext cx="4295209" cy="1857388"/>
          </a:xfrm>
          <a:prstGeom prst="rect">
            <a:avLst/>
          </a:prstGeom>
          <a:noFill/>
          <a:ln w="9525">
            <a:noFill/>
            <a:miter lim="800000"/>
            <a:headEnd/>
            <a:tailEnd/>
          </a:ln>
          <a:effectLst/>
        </p:spPr>
      </p:pic>
      <p:sp>
        <p:nvSpPr>
          <p:cNvPr id="6" name="Rectangle 5"/>
          <p:cNvSpPr/>
          <p:nvPr/>
        </p:nvSpPr>
        <p:spPr>
          <a:xfrm>
            <a:off x="571472" y="1214422"/>
            <a:ext cx="4525598" cy="400110"/>
          </a:xfrm>
          <a:prstGeom prst="rect">
            <a:avLst/>
          </a:prstGeom>
        </p:spPr>
        <p:txBody>
          <a:bodyPr wrap="none">
            <a:spAutoFit/>
          </a:bodyPr>
          <a:lstStyle/>
          <a:p>
            <a:pPr algn="just"/>
            <a:r>
              <a:rPr lang="fr-FR" sz="2000" b="1" dirty="0" smtClean="0">
                <a:latin typeface="Comic Sans MS" pitchFamily="66" charset="0"/>
              </a:rPr>
              <a:t>L’évaporation en enceinte fermée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0 : Schématisation de la mesure de la pression de vapeur saturante P v,s : (a) un contenant est rempli d'air sec ; (b) de l'eau est injectée dans le contenantétanchécontenantétanché et des molécules d'eaú echappent de la surface d'eau liquide pour aller dans l'air (´ evaporation) ; (c) lorsque l'´ evaporation et la condensation sontéquilibréessontéquilibrées, la pression vapeur de l'air est la pression de vapeur saturante ; (d) la relation entre la pression de vapeur saturante et la température. [8]. "/>
          <p:cNvPicPr>
            <a:picLocks noChangeAspect="1" noChangeArrowheads="1"/>
          </p:cNvPicPr>
          <p:nvPr/>
        </p:nvPicPr>
        <p:blipFill>
          <a:blip r:embed="rId2"/>
          <a:srcRect/>
          <a:stretch>
            <a:fillRect/>
          </a:stretch>
        </p:blipFill>
        <p:spPr bwMode="auto">
          <a:xfrm>
            <a:off x="1214414" y="1677088"/>
            <a:ext cx="6786610" cy="5038060"/>
          </a:xfrm>
          <a:prstGeom prst="rect">
            <a:avLst/>
          </a:prstGeom>
          <a:noFill/>
        </p:spPr>
      </p:pic>
      <p:sp>
        <p:nvSpPr>
          <p:cNvPr id="3" name="Rectangle 24"/>
          <p:cNvSpPr txBox="1">
            <a:spLocks noChangeArrowheads="1"/>
          </p:cNvSpPr>
          <p:nvPr/>
        </p:nvSpPr>
        <p:spPr>
          <a:xfrm>
            <a:off x="285720" y="28572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4" name="Rectangle 3"/>
          <p:cNvSpPr/>
          <p:nvPr/>
        </p:nvSpPr>
        <p:spPr>
          <a:xfrm>
            <a:off x="714348" y="1071546"/>
            <a:ext cx="8170827" cy="400110"/>
          </a:xfrm>
          <a:prstGeom prst="rect">
            <a:avLst/>
          </a:prstGeom>
        </p:spPr>
        <p:txBody>
          <a:bodyPr wrap="none">
            <a:spAutoFit/>
          </a:bodyPr>
          <a:lstStyle/>
          <a:p>
            <a:pPr algn="just"/>
            <a:r>
              <a:rPr lang="fr-FR" sz="2000" b="1" dirty="0" smtClean="0">
                <a:latin typeface="Comic Sans MS" pitchFamily="66" charset="0"/>
              </a:rPr>
              <a:t>L’évaporation en enceinte fermée : montage et mesure de T, Ps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4" name="Rectangle 3"/>
          <p:cNvSpPr/>
          <p:nvPr/>
        </p:nvSpPr>
        <p:spPr>
          <a:xfrm>
            <a:off x="428596" y="1142984"/>
            <a:ext cx="8429684" cy="400110"/>
          </a:xfrm>
          <a:prstGeom prst="rect">
            <a:avLst/>
          </a:prstGeom>
        </p:spPr>
        <p:txBody>
          <a:bodyPr wrap="square">
            <a:spAutoFit/>
          </a:bodyPr>
          <a:lstStyle/>
          <a:p>
            <a:pPr algn="just"/>
            <a:r>
              <a:rPr lang="fr-FR" sz="2000" b="1" dirty="0" smtClean="0">
                <a:latin typeface="Comic Sans MS" pitchFamily="66" charset="0"/>
              </a:rPr>
              <a:t>L’évaporation en enceinte fermée :</a:t>
            </a:r>
            <a:endParaRPr lang="fr-FR" b="1" dirty="0" smtClean="0">
              <a:solidFill>
                <a:srgbClr val="0070C0"/>
              </a:solidFill>
              <a:latin typeface="Arial" pitchFamily="34" charset="0"/>
              <a:cs typeface="Arial" pitchFamily="34" charset="0"/>
            </a:endParaRPr>
          </a:p>
        </p:txBody>
      </p:sp>
      <p:pic>
        <p:nvPicPr>
          <p:cNvPr id="5" name="image" descr="https://forums.infoclimat.fr/uploads/monthly_2017_02/pression_vapeur3.jpg.ffe55c97f6814bc0cf3939238a3adbc7.jpg"/>
          <p:cNvPicPr>
            <a:picLocks noChangeAspect="1" noChangeArrowheads="1"/>
          </p:cNvPicPr>
          <p:nvPr/>
        </p:nvPicPr>
        <p:blipFill>
          <a:blip r:embed="rId2"/>
          <a:srcRect l="5836" t="9048" r="51525" b="48728"/>
          <a:stretch>
            <a:fillRect/>
          </a:stretch>
        </p:blipFill>
        <p:spPr bwMode="auto">
          <a:xfrm>
            <a:off x="142844" y="1571612"/>
            <a:ext cx="6572296" cy="5151535"/>
          </a:xfrm>
          <a:prstGeom prst="rect">
            <a:avLst/>
          </a:prstGeom>
          <a:noFill/>
        </p:spPr>
      </p:pic>
      <p:pic>
        <p:nvPicPr>
          <p:cNvPr id="9" name="image" descr="https://forums.infoclimat.fr/uploads/monthly_2017_02/pression_vapeur3.jpg.ffe55c97f6814bc0cf3939238a3adbc7.jpg"/>
          <p:cNvPicPr>
            <a:picLocks noChangeAspect="1" noChangeArrowheads="1"/>
          </p:cNvPicPr>
          <p:nvPr/>
        </p:nvPicPr>
        <p:blipFill>
          <a:blip r:embed="rId2"/>
          <a:srcRect l="7759" t="52109" r="84159" b="43964"/>
          <a:stretch>
            <a:fillRect/>
          </a:stretch>
        </p:blipFill>
        <p:spPr bwMode="auto">
          <a:xfrm>
            <a:off x="500034" y="3071810"/>
            <a:ext cx="928694" cy="357190"/>
          </a:xfrm>
          <a:prstGeom prst="rect">
            <a:avLst/>
          </a:prstGeom>
          <a:noFill/>
        </p:spPr>
      </p:pic>
      <p:pic>
        <p:nvPicPr>
          <p:cNvPr id="10" name="image" descr="https://forums.infoclimat.fr/uploads/monthly_2017_02/pression_vapeur3.jpg.ffe55c97f6814bc0cf3939238a3adbc7.jpg"/>
          <p:cNvPicPr>
            <a:picLocks noChangeAspect="1" noChangeArrowheads="1"/>
          </p:cNvPicPr>
          <p:nvPr/>
        </p:nvPicPr>
        <p:blipFill>
          <a:blip r:embed="rId2"/>
          <a:srcRect l="7759" t="52109" r="84159" b="43964"/>
          <a:stretch>
            <a:fillRect/>
          </a:stretch>
        </p:blipFill>
        <p:spPr bwMode="auto">
          <a:xfrm>
            <a:off x="2928926" y="3000372"/>
            <a:ext cx="928694" cy="357190"/>
          </a:xfrm>
          <a:prstGeom prst="rect">
            <a:avLst/>
          </a:prstGeom>
          <a:noFill/>
        </p:spPr>
      </p:pic>
      <p:pic>
        <p:nvPicPr>
          <p:cNvPr id="11" name="image" descr="https://forums.infoclimat.fr/uploads/monthly_2017_02/pression_vapeur3.jpg.ffe55c97f6814bc0cf3939238a3adbc7.jpg"/>
          <p:cNvPicPr>
            <a:picLocks noChangeAspect="1" noChangeArrowheads="1"/>
          </p:cNvPicPr>
          <p:nvPr/>
        </p:nvPicPr>
        <p:blipFill>
          <a:blip r:embed="rId2"/>
          <a:srcRect l="36979" t="52109" r="52254" b="44749"/>
          <a:stretch>
            <a:fillRect/>
          </a:stretch>
        </p:blipFill>
        <p:spPr bwMode="auto">
          <a:xfrm>
            <a:off x="5143504" y="3000372"/>
            <a:ext cx="1237274" cy="285752"/>
          </a:xfrm>
          <a:prstGeom prst="rect">
            <a:avLst/>
          </a:prstGeom>
          <a:noFill/>
        </p:spPr>
      </p:pic>
      <p:pic>
        <p:nvPicPr>
          <p:cNvPr id="12" name="image" descr="https://forums.infoclimat.fr/uploads/monthly_2017_02/pression_vapeur3.jpg.ffe55c97f6814bc0cf3939238a3adbc7.jpg"/>
          <p:cNvPicPr>
            <a:picLocks noChangeAspect="1" noChangeArrowheads="1"/>
          </p:cNvPicPr>
          <p:nvPr/>
        </p:nvPicPr>
        <p:blipFill>
          <a:blip r:embed="rId2"/>
          <a:srcRect l="80106" t="51858" r="2122" b="4410"/>
          <a:stretch>
            <a:fillRect/>
          </a:stretch>
        </p:blipFill>
        <p:spPr bwMode="auto">
          <a:xfrm>
            <a:off x="6786578" y="2401679"/>
            <a:ext cx="2214578" cy="431346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4" name="Rectangle 3"/>
          <p:cNvSpPr/>
          <p:nvPr/>
        </p:nvSpPr>
        <p:spPr>
          <a:xfrm>
            <a:off x="428596" y="1142984"/>
            <a:ext cx="8429684" cy="400110"/>
          </a:xfrm>
          <a:prstGeom prst="rect">
            <a:avLst/>
          </a:prstGeom>
        </p:spPr>
        <p:txBody>
          <a:bodyPr wrap="square">
            <a:spAutoFit/>
          </a:bodyPr>
          <a:lstStyle/>
          <a:p>
            <a:pPr algn="just"/>
            <a:r>
              <a:rPr lang="fr-FR" sz="2000" b="1" dirty="0" smtClean="0">
                <a:latin typeface="Comic Sans MS" pitchFamily="66" charset="0"/>
              </a:rPr>
              <a:t>L’évaporation en enceinte fermée :</a:t>
            </a:r>
            <a:endParaRPr lang="fr-FR" b="1" dirty="0" smtClean="0">
              <a:latin typeface="Arial" pitchFamily="34" charset="0"/>
              <a:cs typeface="Arial" pitchFamily="34" charset="0"/>
            </a:endParaRPr>
          </a:p>
        </p:txBody>
      </p:sp>
      <p:pic>
        <p:nvPicPr>
          <p:cNvPr id="12" name="image" descr="https://forums.infoclimat.fr/uploads/monthly_2017_02/pression_vapeur3.jpg.ffe55c97f6814bc0cf3939238a3adbc7.jpg"/>
          <p:cNvPicPr>
            <a:picLocks noChangeAspect="1" noChangeArrowheads="1"/>
          </p:cNvPicPr>
          <p:nvPr/>
        </p:nvPicPr>
        <p:blipFill>
          <a:blip r:embed="rId2"/>
          <a:srcRect l="5769" t="51858" r="51525" b="6588"/>
          <a:stretch>
            <a:fillRect/>
          </a:stretch>
        </p:blipFill>
        <p:spPr bwMode="auto">
          <a:xfrm>
            <a:off x="285719" y="1785926"/>
            <a:ext cx="6298593" cy="4851090"/>
          </a:xfrm>
          <a:prstGeom prst="rect">
            <a:avLst/>
          </a:prstGeom>
          <a:noFill/>
        </p:spPr>
      </p:pic>
      <p:pic>
        <p:nvPicPr>
          <p:cNvPr id="13" name="image" descr="https://forums.infoclimat.fr/uploads/monthly_2017_02/pression_vapeur3.jpg.ffe55c97f6814bc0cf3939238a3adbc7.jpg"/>
          <p:cNvPicPr>
            <a:picLocks noChangeAspect="1" noChangeArrowheads="1"/>
          </p:cNvPicPr>
          <p:nvPr/>
        </p:nvPicPr>
        <p:blipFill>
          <a:blip r:embed="rId2"/>
          <a:srcRect l="80106" t="51858" r="2122" b="4410"/>
          <a:stretch>
            <a:fillRect/>
          </a:stretch>
        </p:blipFill>
        <p:spPr bwMode="auto">
          <a:xfrm>
            <a:off x="6786578" y="2285992"/>
            <a:ext cx="2214578" cy="431346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714348" y="1357298"/>
            <a:ext cx="7715304" cy="5333058"/>
            <a:chOff x="285720" y="1500174"/>
            <a:chExt cx="7274511" cy="5190182"/>
          </a:xfrm>
        </p:grpSpPr>
        <p:pic>
          <p:nvPicPr>
            <p:cNvPr id="2" name="image" descr="https://forums.infoclimat.fr/uploads/monthly_2017_02/pression_vapeur3.jpg.ffe55c97f6814bc0cf3939238a3adbc7.jpg"/>
            <p:cNvPicPr>
              <a:picLocks noChangeAspect="1" noChangeArrowheads="1"/>
            </p:cNvPicPr>
            <p:nvPr/>
          </p:nvPicPr>
          <p:blipFill>
            <a:blip r:embed="rId2"/>
            <a:srcRect l="51525" t="9802" r="1725" b="48058"/>
            <a:stretch>
              <a:fillRect/>
            </a:stretch>
          </p:blipFill>
          <p:spPr bwMode="auto">
            <a:xfrm>
              <a:off x="285720" y="1500174"/>
              <a:ext cx="7274511" cy="5190182"/>
            </a:xfrm>
            <a:prstGeom prst="rect">
              <a:avLst/>
            </a:prstGeom>
            <a:noFill/>
            <a:ln>
              <a:solidFill>
                <a:schemeClr val="tx1"/>
              </a:solidFill>
            </a:ln>
          </p:spPr>
        </p:pic>
        <p:cxnSp>
          <p:nvCxnSpPr>
            <p:cNvPr id="4" name="Connecteur droit 3"/>
            <p:cNvCxnSpPr/>
            <p:nvPr/>
          </p:nvCxnSpPr>
          <p:spPr>
            <a:xfrm>
              <a:off x="500034" y="5880117"/>
              <a:ext cx="1357322"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2928926" y="5880117"/>
              <a:ext cx="135732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Rectangle 24"/>
          <p:cNvSpPr txBox="1">
            <a:spLocks noChangeArrowheads="1"/>
          </p:cNvSpPr>
          <p:nvPr/>
        </p:nvSpPr>
        <p:spPr>
          <a:xfrm>
            <a:off x="285720" y="21429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8" name="Rectangle 7"/>
          <p:cNvSpPr/>
          <p:nvPr/>
        </p:nvSpPr>
        <p:spPr>
          <a:xfrm>
            <a:off x="642910" y="928670"/>
            <a:ext cx="8429684" cy="400110"/>
          </a:xfrm>
          <a:prstGeom prst="rect">
            <a:avLst/>
          </a:prstGeom>
        </p:spPr>
        <p:txBody>
          <a:bodyPr wrap="square">
            <a:spAutoFit/>
          </a:bodyPr>
          <a:lstStyle/>
          <a:p>
            <a:pPr algn="just"/>
            <a:r>
              <a:rPr lang="fr-FR" sz="2000" b="1" dirty="0" smtClean="0">
                <a:latin typeface="Comic Sans MS" pitchFamily="66" charset="0"/>
              </a:rPr>
              <a:t>L’évaporation en enceinte fermée :</a:t>
            </a:r>
            <a:endParaRPr lang="fr-FR" b="1" dirty="0" smtClean="0">
              <a:latin typeface="Arial" pitchFamily="34" charset="0"/>
              <a:cs typeface="Arial" pitchFamily="34" charset="0"/>
            </a:endParaRPr>
          </a:p>
        </p:txBody>
      </p:sp>
      <p:sp>
        <p:nvSpPr>
          <p:cNvPr id="9" name="Rectangle 8"/>
          <p:cNvSpPr/>
          <p:nvPr/>
        </p:nvSpPr>
        <p:spPr>
          <a:xfrm>
            <a:off x="3643306" y="2071678"/>
            <a:ext cx="1143008"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429256" y="2928934"/>
            <a:ext cx="3000396" cy="857256"/>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429256" y="3815294"/>
            <a:ext cx="3000396" cy="82815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142976" y="2059536"/>
            <a:ext cx="1857388" cy="369332"/>
          </a:xfrm>
          <a:prstGeom prst="rect">
            <a:avLst/>
          </a:prstGeom>
          <a:noFill/>
        </p:spPr>
        <p:txBody>
          <a:bodyPr wrap="square" rtlCol="0">
            <a:spAutoFit/>
          </a:bodyPr>
          <a:lstStyle/>
          <a:p>
            <a:r>
              <a:rPr lang="fr-FR" dirty="0" err="1" smtClean="0"/>
              <a:t>t°C</a:t>
            </a:r>
            <a:r>
              <a:rPr lang="fr-FR" dirty="0" smtClean="0"/>
              <a:t>  </a:t>
            </a:r>
            <a:endParaRPr lang="fr-FR" dirty="0"/>
          </a:p>
        </p:txBody>
      </p:sp>
      <p:cxnSp>
        <p:nvCxnSpPr>
          <p:cNvPr id="14" name="Connecteur droit avec flèche 13"/>
          <p:cNvCxnSpPr/>
          <p:nvPr/>
        </p:nvCxnSpPr>
        <p:spPr>
          <a:xfrm rot="16200000" flipH="1">
            <a:off x="1779847" y="2077749"/>
            <a:ext cx="297894" cy="285752"/>
          </a:xfrm>
          <a:prstGeom prst="straightConnector1">
            <a:avLst/>
          </a:prstGeom>
          <a:ln w="25400">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714744" y="2059536"/>
            <a:ext cx="1857388" cy="369332"/>
          </a:xfrm>
          <a:prstGeom prst="rect">
            <a:avLst/>
          </a:prstGeom>
          <a:noFill/>
        </p:spPr>
        <p:txBody>
          <a:bodyPr wrap="square" rtlCol="0">
            <a:spAutoFit/>
          </a:bodyPr>
          <a:lstStyle/>
          <a:p>
            <a:r>
              <a:rPr lang="fr-FR" dirty="0" err="1" smtClean="0"/>
              <a:t>t°C</a:t>
            </a:r>
            <a:r>
              <a:rPr lang="fr-FR" dirty="0" smtClean="0"/>
              <a:t>  </a:t>
            </a:r>
            <a:endParaRPr lang="fr-FR" dirty="0"/>
          </a:p>
        </p:txBody>
      </p:sp>
      <p:cxnSp>
        <p:nvCxnSpPr>
          <p:cNvPr id="17" name="Connecteur droit avec flèche 16"/>
          <p:cNvCxnSpPr>
            <a:endCxn id="16" idx="0"/>
          </p:cNvCxnSpPr>
          <p:nvPr/>
        </p:nvCxnSpPr>
        <p:spPr>
          <a:xfrm rot="5400000" flipH="1" flipV="1">
            <a:off x="4357686" y="2059536"/>
            <a:ext cx="285752" cy="285752"/>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https://forums.infoclimat.fr/uploads/monthly_2017_02/pression_vapeur3.jpg.ffe55c97f6814bc0cf3939238a3adbc7.jpg"/>
          <p:cNvPicPr>
            <a:picLocks noChangeAspect="1" noChangeArrowheads="1"/>
          </p:cNvPicPr>
          <p:nvPr/>
        </p:nvPicPr>
        <p:blipFill>
          <a:blip r:embed="rId2"/>
          <a:srcRect l="51525" t="51690" r="1725" b="5583"/>
          <a:stretch>
            <a:fillRect/>
          </a:stretch>
        </p:blipFill>
        <p:spPr bwMode="auto">
          <a:xfrm>
            <a:off x="714348" y="1205633"/>
            <a:ext cx="7643866" cy="5529606"/>
          </a:xfrm>
          <a:prstGeom prst="rect">
            <a:avLst/>
          </a:prstGeom>
          <a:noFill/>
          <a:ln w="12700">
            <a:solidFill>
              <a:schemeClr val="tx1"/>
            </a:solidFill>
          </a:ln>
        </p:spPr>
      </p:pic>
      <p:sp>
        <p:nvSpPr>
          <p:cNvPr id="3" name="Rectangle 24"/>
          <p:cNvSpPr txBox="1">
            <a:spLocks noChangeArrowheads="1"/>
          </p:cNvSpPr>
          <p:nvPr/>
        </p:nvSpPr>
        <p:spPr>
          <a:xfrm>
            <a:off x="285720" y="17137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4" name="Rectangle 3"/>
          <p:cNvSpPr/>
          <p:nvPr/>
        </p:nvSpPr>
        <p:spPr>
          <a:xfrm>
            <a:off x="642910" y="785794"/>
            <a:ext cx="8429684" cy="400110"/>
          </a:xfrm>
          <a:prstGeom prst="rect">
            <a:avLst/>
          </a:prstGeom>
        </p:spPr>
        <p:txBody>
          <a:bodyPr wrap="square">
            <a:spAutoFit/>
          </a:bodyPr>
          <a:lstStyle/>
          <a:p>
            <a:pPr algn="just"/>
            <a:r>
              <a:rPr lang="fr-FR" sz="2000" b="1" dirty="0" smtClean="0">
                <a:latin typeface="Comic Sans MS" pitchFamily="66" charset="0"/>
              </a:rPr>
              <a:t>L’évaporation en enceinte fermée :</a:t>
            </a:r>
            <a:endParaRPr lang="fr-FR" b="1" dirty="0" smtClean="0">
              <a:latin typeface="Arial" pitchFamily="34" charset="0"/>
              <a:cs typeface="Arial" pitchFamily="34" charset="0"/>
            </a:endParaRPr>
          </a:p>
        </p:txBody>
      </p:sp>
      <p:cxnSp>
        <p:nvCxnSpPr>
          <p:cNvPr id="5" name="Connecteur droit 4"/>
          <p:cNvCxnSpPr/>
          <p:nvPr/>
        </p:nvCxnSpPr>
        <p:spPr>
          <a:xfrm>
            <a:off x="941648" y="6142012"/>
            <a:ext cx="1439568" cy="163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3517717" y="6142012"/>
            <a:ext cx="1439568" cy="1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285720" y="35716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4" name="Rectangle 3"/>
          <p:cNvSpPr/>
          <p:nvPr/>
        </p:nvSpPr>
        <p:spPr>
          <a:xfrm>
            <a:off x="357158" y="1102040"/>
            <a:ext cx="8640330" cy="1969770"/>
          </a:xfrm>
          <a:prstGeom prst="rect">
            <a:avLst/>
          </a:prstGeom>
        </p:spPr>
        <p:txBody>
          <a:bodyPr wrap="square">
            <a:spAutoFit/>
          </a:bodyPr>
          <a:lstStyle/>
          <a:p>
            <a:pPr algn="just"/>
            <a:r>
              <a:rPr lang="fr-FR" sz="2000" b="1" dirty="0" smtClean="0">
                <a:latin typeface="Comic Sans MS" pitchFamily="66" charset="0"/>
              </a:rPr>
              <a:t>L’évaporation en enceinte fermée :</a:t>
            </a:r>
          </a:p>
          <a:p>
            <a:pPr algn="just"/>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p>
          <a:p>
            <a:pPr algn="just"/>
            <a:r>
              <a:rPr lang="fr-FR" dirty="0" smtClean="0">
                <a:solidFill>
                  <a:srgbClr val="0070C0"/>
                </a:solidFill>
                <a:effectLst>
                  <a:outerShdw blurRad="38100" dist="38100" dir="2700000" algn="tl">
                    <a:srgbClr val="000000"/>
                  </a:outerShdw>
                </a:effectLst>
                <a:latin typeface="Arial" pitchFamily="34" charset="0"/>
                <a:cs typeface="Arial" pitchFamily="34" charset="0"/>
              </a:rPr>
              <a:t>Si on chauffe ou refroidi cette enceinte fermée, la pression monte ou l’enceinte se déforme. On constate un nouvel état d’équilibre avec une plus grande quantité d’eau dans la phase gazeuse et une pression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P=P</a:t>
            </a:r>
            <a:r>
              <a:rPr lang="fr-FR" sz="2400" baseline="-25000" dirty="0" smtClean="0">
                <a:solidFill>
                  <a:srgbClr val="FF0000"/>
                </a:solidFill>
                <a:effectLst>
                  <a:outerShdw blurRad="38100" dist="38100" dir="2700000" algn="tl">
                    <a:srgbClr val="000000"/>
                  </a:outerShdw>
                </a:effectLst>
                <a:latin typeface="Arial" pitchFamily="34" charset="0"/>
                <a:cs typeface="Arial" pitchFamily="34" charset="0"/>
              </a:rPr>
              <a:t>s1</a:t>
            </a:r>
            <a:r>
              <a:rPr lang="fr-FR" dirty="0" smtClean="0">
                <a:solidFill>
                  <a:srgbClr val="FF0000"/>
                </a:solidFill>
                <a:effectLst>
                  <a:outerShdw blurRad="38100" dist="38100" dir="2700000" algn="tl">
                    <a:srgbClr val="000000"/>
                  </a:outerShdw>
                </a:effectLst>
                <a:latin typeface="Arial" pitchFamily="34" charset="0"/>
                <a:cs typeface="Arial" pitchFamily="34" charset="0"/>
              </a:rPr>
              <a:t> dite</a:t>
            </a:r>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r>
              <a:rPr lang="fr-FR" dirty="0" smtClean="0">
                <a:solidFill>
                  <a:srgbClr val="FF0000"/>
                </a:solidFill>
                <a:effectLst>
                  <a:outerShdw blurRad="38100" dist="38100" dir="2700000" algn="tl">
                    <a:srgbClr val="000000"/>
                  </a:outerShdw>
                </a:effectLst>
                <a:latin typeface="Arial" pitchFamily="34" charset="0"/>
                <a:cs typeface="Arial" pitchFamily="34" charset="0"/>
              </a:rPr>
              <a:t>pression de vapeur saturante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=T</a:t>
            </a:r>
            <a:r>
              <a:rPr lang="fr-FR" sz="2400" baseline="-25000" dirty="0" smtClean="0">
                <a:solidFill>
                  <a:srgbClr val="FF0000"/>
                </a:solidFill>
                <a:effectLst>
                  <a:outerShdw blurRad="38100" dist="38100" dir="2700000" algn="tl">
                    <a:srgbClr val="000000"/>
                  </a:outerShdw>
                </a:effectLst>
                <a:latin typeface="Arial" pitchFamily="34" charset="0"/>
                <a:cs typeface="Arial" pitchFamily="34" charset="0"/>
              </a:rPr>
              <a:t>s1</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 </a:t>
            </a:r>
            <a:r>
              <a:rPr lang="fr-FR" dirty="0" smtClean="0">
                <a:solidFill>
                  <a:srgbClr val="FF0000"/>
                </a:solidFill>
                <a:effectLst>
                  <a:outerShdw blurRad="38100" dist="38100" dir="2700000" algn="tl">
                    <a:srgbClr val="000000"/>
                  </a:outerShdw>
                </a:effectLst>
                <a:latin typeface="Arial" pitchFamily="34" charset="0"/>
                <a:cs typeface="Arial" pitchFamily="34" charset="0"/>
              </a:rPr>
              <a:t>température de vapeur saturante.</a:t>
            </a:r>
            <a:endParaRPr lang="fr-FR" dirty="0">
              <a:solidFill>
                <a:srgbClr val="FF0000"/>
              </a:solidFill>
              <a:latin typeface="Arial" pitchFamily="34" charset="0"/>
              <a:cs typeface="Arial" pitchFamily="34" charset="0"/>
            </a:endParaRPr>
          </a:p>
        </p:txBody>
      </p:sp>
      <p:sp>
        <p:nvSpPr>
          <p:cNvPr id="6" name="Rectangle 5"/>
          <p:cNvSpPr/>
          <p:nvPr/>
        </p:nvSpPr>
        <p:spPr>
          <a:xfrm>
            <a:off x="357158" y="3153977"/>
            <a:ext cx="8501122" cy="1846659"/>
          </a:xfrm>
          <a:prstGeom prst="rect">
            <a:avLst/>
          </a:prstGeom>
        </p:spPr>
        <p:txBody>
          <a:bodyPr wrap="square">
            <a:spAutoFit/>
          </a:bodyPr>
          <a:lstStyle/>
          <a:p>
            <a:pPr algn="just"/>
            <a:r>
              <a:rPr lang="fr-FR" dirty="0" smtClean="0">
                <a:solidFill>
                  <a:srgbClr val="006600"/>
                </a:solidFill>
                <a:effectLst>
                  <a:outerShdw blurRad="38100" dist="38100" dir="2700000" algn="tl">
                    <a:srgbClr val="000000"/>
                  </a:outerShdw>
                </a:effectLst>
                <a:latin typeface="Arial" pitchFamily="34" charset="0"/>
                <a:cs typeface="Arial" pitchFamily="34" charset="0"/>
              </a:rPr>
              <a:t>L’ébullition est stoppée dès qu’on atteint la pression de saturation et reprend si on continue l’apport d’énergie, pour atteindre</a:t>
            </a:r>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r>
              <a:rPr lang="fr-FR" dirty="0" smtClean="0">
                <a:solidFill>
                  <a:srgbClr val="FF0000"/>
                </a:solidFill>
                <a:effectLst>
                  <a:outerShdw blurRad="38100" dist="38100" dir="2700000" algn="tl">
                    <a:srgbClr val="000000"/>
                  </a:outerShdw>
                </a:effectLst>
                <a:latin typeface="Arial" pitchFamily="34" charset="0"/>
                <a:cs typeface="Arial" pitchFamily="34" charset="0"/>
              </a:rPr>
              <a:t>un nouvel état d’équilibre : </a:t>
            </a:r>
          </a:p>
          <a:p>
            <a:pPr algn="just"/>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pPr algn="ct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P</a:t>
            </a:r>
            <a:r>
              <a:rPr lang="fr-FR" sz="2400" baseline="-25000" dirty="0" smtClean="0">
                <a:solidFill>
                  <a:srgbClr val="FF0000"/>
                </a:solidFill>
                <a:effectLst>
                  <a:outerShdw blurRad="38100" dist="38100" dir="2700000" algn="tl">
                    <a:srgbClr val="000000"/>
                  </a:outerShdw>
                </a:effectLst>
                <a:latin typeface="Arial" pitchFamily="34" charset="0"/>
                <a:cs typeface="Arial" pitchFamily="34" charset="0"/>
              </a:rPr>
              <a:t>s2</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 et T</a:t>
            </a:r>
            <a:r>
              <a:rPr lang="fr-FR" sz="2400" baseline="-25000" dirty="0" smtClean="0">
                <a:solidFill>
                  <a:srgbClr val="FF0000"/>
                </a:solidFill>
                <a:effectLst>
                  <a:outerShdw blurRad="38100" dist="38100" dir="2700000" algn="tl">
                    <a:srgbClr val="000000"/>
                  </a:outerShdw>
                </a:effectLst>
                <a:latin typeface="Arial" pitchFamily="34" charset="0"/>
                <a:cs typeface="Arial" pitchFamily="34" charset="0"/>
              </a:rPr>
              <a:t>s2</a:t>
            </a:r>
            <a:endParaRPr lang="fr-FR" sz="2400" dirty="0" smtClean="0">
              <a:solidFill>
                <a:srgbClr val="FF0000"/>
              </a:solidFill>
              <a:effectLst>
                <a:outerShdw blurRad="38100" dist="38100" dir="2700000" algn="tl">
                  <a:srgbClr val="000000"/>
                </a:outerShdw>
              </a:effectLst>
              <a:latin typeface="Arial" pitchFamily="34" charset="0"/>
              <a:cs typeface="Arial" pitchFamily="34" charset="0"/>
            </a:endParaRPr>
          </a:p>
          <a:p>
            <a:pPr algn="just"/>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pPr algn="just"/>
            <a:r>
              <a:rPr lang="fr-FR" dirty="0" smtClean="0">
                <a:solidFill>
                  <a:srgbClr val="0070C0"/>
                </a:solidFill>
                <a:effectLst>
                  <a:outerShdw blurRad="38100" dist="38100" dir="2700000" algn="tl">
                    <a:srgbClr val="000000"/>
                  </a:outerShdw>
                </a:effectLst>
                <a:latin typeface="Arial" pitchFamily="34" charset="0"/>
                <a:cs typeface="Arial" pitchFamily="34" charset="0"/>
              </a:rPr>
              <a:t>…Voir plus loin table de vapeur saturée…</a:t>
            </a:r>
          </a:p>
        </p:txBody>
      </p:sp>
      <p:sp>
        <p:nvSpPr>
          <p:cNvPr id="12" name="Rectangle 11"/>
          <p:cNvSpPr/>
          <p:nvPr/>
        </p:nvSpPr>
        <p:spPr>
          <a:xfrm>
            <a:off x="571472" y="5425875"/>
            <a:ext cx="8286808" cy="646331"/>
          </a:xfrm>
          <a:prstGeom prst="rect">
            <a:avLst/>
          </a:prstGeom>
        </p:spPr>
        <p:txBody>
          <a:bodyPr wrap="square">
            <a:spAutoFit/>
          </a:bodyPr>
          <a:lstStyle/>
          <a:p>
            <a:pPr algn="just"/>
            <a:r>
              <a:rPr lang="fr-FR" b="1" dirty="0" smtClean="0">
                <a:solidFill>
                  <a:srgbClr val="FF0000"/>
                </a:solidFill>
                <a:latin typeface="Arial" pitchFamily="34" charset="0"/>
                <a:cs typeface="Arial" pitchFamily="34" charset="0"/>
              </a:rPr>
              <a:t>La pression Ps est aussi appelée pression maximale de « vapeur sèche »</a:t>
            </a:r>
          </a:p>
          <a:p>
            <a:pPr algn="just"/>
            <a:r>
              <a:rPr lang="fr-FR" b="1" dirty="0" smtClean="0">
                <a:solidFill>
                  <a:srgbClr val="FF0000"/>
                </a:solidFill>
                <a:latin typeface="Arial" pitchFamily="34" charset="0"/>
                <a:cs typeface="Arial" pitchFamily="34" charset="0"/>
              </a:rPr>
              <a:t> (pas d’apparition de liquide)</a:t>
            </a:r>
            <a:endParaRPr lang="fr-FR" b="1" dirty="0">
              <a:solidFill>
                <a:srgbClr val="FF0000"/>
              </a:solidFill>
              <a:latin typeface="Arial" pitchFamily="34" charset="0"/>
              <a:cs typeface="Arial" pitchFamily="34" charset="0"/>
            </a:endParaRPr>
          </a:p>
        </p:txBody>
      </p:sp>
      <p:sp>
        <p:nvSpPr>
          <p:cNvPr id="13" name="Rectangle 12"/>
          <p:cNvSpPr/>
          <p:nvPr/>
        </p:nvSpPr>
        <p:spPr>
          <a:xfrm>
            <a:off x="500034" y="5425875"/>
            <a:ext cx="8215370" cy="6429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571472" y="1357298"/>
            <a:ext cx="8229600" cy="9397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rPr>
              <a:t>Partie 2</a:t>
            </a:r>
            <a:endParaRPr kumimoji="0" lang="fr-FR" sz="3600" b="1" i="0" u="none" strike="noStrike" kern="1200" cap="none" spc="0" normalizeH="0" baseline="0" noProof="0" dirty="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p:txBody>
      </p:sp>
      <p:sp>
        <p:nvSpPr>
          <p:cNvPr id="5" name="Titre 1"/>
          <p:cNvSpPr txBox="1">
            <a:spLocks/>
          </p:cNvSpPr>
          <p:nvPr/>
        </p:nvSpPr>
        <p:spPr>
          <a:xfrm>
            <a:off x="642910" y="3082900"/>
            <a:ext cx="8229600" cy="9397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pitchFamily="34" charset="0"/>
                <a:ea typeface="+mj-ea"/>
                <a:cs typeface="Arial" pitchFamily="34" charset="0"/>
              </a:rPr>
              <a:t>Propriétés de l’air humide</a:t>
            </a:r>
            <a:endParaRPr kumimoji="0" lang="fr-FR"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084250"/>
            <a:ext cx="5572164" cy="3416320"/>
          </a:xfrm>
          <a:prstGeom prst="rect">
            <a:avLst/>
          </a:prstGeom>
        </p:spPr>
        <p:txBody>
          <a:bodyPr wrap="square">
            <a:spAutoFit/>
          </a:bodyPr>
          <a:lstStyle/>
          <a:p>
            <a:pPr algn="just"/>
            <a:r>
              <a:rPr lang="fr-FR" b="1" dirty="0" smtClean="0">
                <a:solidFill>
                  <a:srgbClr val="0070C0"/>
                </a:solidFill>
                <a:latin typeface="Arial" pitchFamily="34" charset="0"/>
                <a:cs typeface="Arial" pitchFamily="34" charset="0"/>
              </a:rPr>
              <a:t>Pour cuire des aliments plus rapidement, il est possible d’augmenter la température de cuisson.</a:t>
            </a:r>
          </a:p>
          <a:p>
            <a:pPr algn="just"/>
            <a:r>
              <a:rPr lang="fr-FR" b="1" dirty="0" smtClean="0">
                <a:solidFill>
                  <a:srgbClr val="0070C0"/>
                </a:solidFill>
                <a:latin typeface="Arial" pitchFamily="34" charset="0"/>
                <a:cs typeface="Arial" pitchFamily="34" charset="0"/>
              </a:rPr>
              <a:t> </a:t>
            </a:r>
          </a:p>
          <a:p>
            <a:pPr algn="just"/>
            <a:r>
              <a:rPr lang="fr-FR" b="1" dirty="0" smtClean="0">
                <a:solidFill>
                  <a:srgbClr val="0070C0"/>
                </a:solidFill>
                <a:latin typeface="Arial" pitchFamily="34" charset="0"/>
                <a:cs typeface="Arial" pitchFamily="34" charset="0"/>
              </a:rPr>
              <a:t>Pour cela on fonctionne en enceinte semi fermée avec une soupape d’échappement tarée qui permet de maintenir une pression d’équilibre, supérieure à la pression atmosphérique, donc une </a:t>
            </a:r>
            <a:r>
              <a:rPr lang="fr-FR" b="1" dirty="0" smtClean="0">
                <a:solidFill>
                  <a:srgbClr val="FF0000"/>
                </a:solidFill>
                <a:latin typeface="Arial" pitchFamily="34" charset="0"/>
                <a:cs typeface="Arial" pitchFamily="34" charset="0"/>
              </a:rPr>
              <a:t>température d’ébullition  &gt; 100°C.</a:t>
            </a:r>
          </a:p>
          <a:p>
            <a:endParaRPr lang="fr-FR" b="1" dirty="0" smtClean="0">
              <a:solidFill>
                <a:srgbClr val="0070C0"/>
              </a:solidFill>
              <a:latin typeface="Arial" pitchFamily="34" charset="0"/>
              <a:cs typeface="Arial" pitchFamily="34" charset="0"/>
            </a:endParaRPr>
          </a:p>
          <a:p>
            <a:r>
              <a:rPr lang="fr-FR" b="1" u="sng" dirty="0" smtClean="0">
                <a:solidFill>
                  <a:srgbClr val="0070C0"/>
                </a:solidFill>
                <a:latin typeface="Arial" pitchFamily="34" charset="0"/>
                <a:cs typeface="Arial" pitchFamily="34" charset="0"/>
              </a:rPr>
              <a:t>Exemple</a:t>
            </a:r>
            <a:r>
              <a:rPr lang="fr-FR" b="1" dirty="0" smtClean="0">
                <a:solidFill>
                  <a:srgbClr val="0070C0"/>
                </a:solidFill>
                <a:latin typeface="Arial" pitchFamily="34" charset="0"/>
                <a:cs typeface="Arial" pitchFamily="34" charset="0"/>
              </a:rPr>
              <a:t> : </a:t>
            </a:r>
            <a:r>
              <a:rPr lang="fr-FR" b="1" dirty="0" smtClean="0">
                <a:solidFill>
                  <a:srgbClr val="FF0000"/>
                </a:solidFill>
                <a:latin typeface="Arial" pitchFamily="34" charset="0"/>
                <a:cs typeface="Arial" pitchFamily="34" charset="0"/>
              </a:rPr>
              <a:t>autocuiseur 120°C &gt; 2 bars absolu </a:t>
            </a:r>
          </a:p>
          <a:p>
            <a:r>
              <a:rPr lang="fr-FR" b="1" dirty="0" smtClean="0">
                <a:solidFill>
                  <a:srgbClr val="0070C0"/>
                </a:solidFill>
                <a:latin typeface="Arial" pitchFamily="34" charset="0"/>
                <a:cs typeface="Arial" pitchFamily="34" charset="0"/>
              </a:rPr>
              <a:t>  pression à comparer à la pression extérieure</a:t>
            </a:r>
          </a:p>
          <a:p>
            <a:r>
              <a:rPr lang="fr-FR" b="1" dirty="0" smtClean="0">
                <a:solidFill>
                  <a:srgbClr val="0070C0"/>
                </a:solidFill>
                <a:latin typeface="Arial" pitchFamily="34" charset="0"/>
                <a:cs typeface="Arial" pitchFamily="34" charset="0"/>
              </a:rPr>
              <a:t> = 1atm = 1bar,  soit surpression de 1 bar.</a:t>
            </a:r>
          </a:p>
        </p:txBody>
      </p:sp>
      <p:sp>
        <p:nvSpPr>
          <p:cNvPr id="3" name="Rectangle 24"/>
          <p:cNvSpPr txBox="1">
            <a:spLocks noChangeArrowheads="1"/>
          </p:cNvSpPr>
          <p:nvPr/>
        </p:nvSpPr>
        <p:spPr>
          <a:xfrm>
            <a:off x="285720" y="35716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pic>
        <p:nvPicPr>
          <p:cNvPr id="41986" name="Picture 2" descr="http://kidiscience.cafe-sciences.org/wp-content/uploads/sites/13/2015/03/cocotte_2b.jpg"/>
          <p:cNvPicPr>
            <a:picLocks noChangeAspect="1" noChangeArrowheads="1"/>
          </p:cNvPicPr>
          <p:nvPr/>
        </p:nvPicPr>
        <p:blipFill>
          <a:blip r:embed="rId2"/>
          <a:srcRect l="15419" t="28017" r="39683" b="4440"/>
          <a:stretch>
            <a:fillRect/>
          </a:stretch>
        </p:blipFill>
        <p:spPr bwMode="auto">
          <a:xfrm>
            <a:off x="6000728" y="1142984"/>
            <a:ext cx="3143272" cy="3429024"/>
          </a:xfrm>
          <a:prstGeom prst="rect">
            <a:avLst/>
          </a:prstGeom>
          <a:noFill/>
        </p:spPr>
      </p:pic>
      <p:sp>
        <p:nvSpPr>
          <p:cNvPr id="6" name="Rectangle 5"/>
          <p:cNvSpPr/>
          <p:nvPr/>
        </p:nvSpPr>
        <p:spPr>
          <a:xfrm>
            <a:off x="428596" y="4786322"/>
            <a:ext cx="8429684" cy="1477328"/>
          </a:xfrm>
          <a:prstGeom prst="rect">
            <a:avLst/>
          </a:prstGeom>
        </p:spPr>
        <p:txBody>
          <a:bodyPr wrap="square">
            <a:spAutoFit/>
          </a:bodyPr>
          <a:lstStyle/>
          <a:p>
            <a:r>
              <a:rPr lang="fr-FR" b="1" dirty="0" smtClean="0">
                <a:solidFill>
                  <a:srgbClr val="0070C0"/>
                </a:solidFill>
                <a:latin typeface="Arial" pitchFamily="34" charset="0"/>
                <a:cs typeface="Arial" pitchFamily="34" charset="0"/>
              </a:rPr>
              <a:t>Si on rend le </a:t>
            </a:r>
            <a:r>
              <a:rPr lang="fr-FR" b="1" dirty="0" smtClean="0">
                <a:solidFill>
                  <a:srgbClr val="FF0000"/>
                </a:solidFill>
                <a:latin typeface="Arial" pitchFamily="34" charset="0"/>
                <a:cs typeface="Arial" pitchFamily="34" charset="0"/>
              </a:rPr>
              <a:t>récipient étanche</a:t>
            </a:r>
            <a:r>
              <a:rPr lang="fr-FR" b="1" dirty="0" smtClean="0">
                <a:solidFill>
                  <a:srgbClr val="0070C0"/>
                </a:solidFill>
                <a:latin typeface="Arial" pitchFamily="34" charset="0"/>
                <a:cs typeface="Arial" pitchFamily="34" charset="0"/>
              </a:rPr>
              <a:t> et que l’on continu </a:t>
            </a:r>
            <a:r>
              <a:rPr lang="fr-FR" b="1" dirty="0" smtClean="0">
                <a:solidFill>
                  <a:srgbClr val="FF0000"/>
                </a:solidFill>
                <a:latin typeface="Arial" pitchFamily="34" charset="0"/>
                <a:cs typeface="Arial" pitchFamily="34" charset="0"/>
              </a:rPr>
              <a:t>l’apport d’énergie</a:t>
            </a:r>
            <a:r>
              <a:rPr lang="fr-FR" b="1" dirty="0" smtClean="0">
                <a:solidFill>
                  <a:srgbClr val="0070C0"/>
                </a:solidFill>
                <a:latin typeface="Arial" pitchFamily="34" charset="0"/>
                <a:cs typeface="Arial" pitchFamily="34" charset="0"/>
              </a:rPr>
              <a:t>, la </a:t>
            </a:r>
            <a:r>
              <a:rPr lang="fr-FR" b="1" dirty="0" smtClean="0">
                <a:solidFill>
                  <a:srgbClr val="FF0000"/>
                </a:solidFill>
                <a:latin typeface="Arial" pitchFamily="34" charset="0"/>
                <a:cs typeface="Arial" pitchFamily="34" charset="0"/>
              </a:rPr>
              <a:t>pression augmente </a:t>
            </a:r>
            <a:r>
              <a:rPr lang="fr-FR" b="1" dirty="0" smtClean="0">
                <a:solidFill>
                  <a:srgbClr val="0070C0"/>
                </a:solidFill>
                <a:latin typeface="Arial" pitchFamily="34" charset="0"/>
                <a:cs typeface="Arial" pitchFamily="34" charset="0"/>
              </a:rPr>
              <a:t>tant qu’il reste du liquide dans le récipient.........</a:t>
            </a:r>
          </a:p>
          <a:p>
            <a:endParaRPr lang="fr-FR" b="1" dirty="0" smtClean="0">
              <a:solidFill>
                <a:srgbClr val="0070C0"/>
              </a:solidFill>
              <a:latin typeface="Arial" pitchFamily="34" charset="0"/>
              <a:cs typeface="Arial" pitchFamily="34" charset="0"/>
            </a:endParaRPr>
          </a:p>
          <a:p>
            <a:r>
              <a:rPr lang="fr-FR" b="1" dirty="0" smtClean="0">
                <a:solidFill>
                  <a:srgbClr val="006600"/>
                </a:solidFill>
                <a:latin typeface="Arial" pitchFamily="34" charset="0"/>
                <a:cs typeface="Arial" pitchFamily="34" charset="0"/>
              </a:rPr>
              <a:t>Dans une chaudière vapeur, la régulation du système de chauffage permet de maintenir la pression de vapeur </a:t>
            </a:r>
            <a:r>
              <a:rPr lang="fr-FR" b="1" dirty="0" err="1" smtClean="0">
                <a:solidFill>
                  <a:srgbClr val="006600"/>
                </a:solidFill>
                <a:latin typeface="Arial" pitchFamily="34" charset="0"/>
                <a:cs typeface="Arial" pitchFamily="34" charset="0"/>
              </a:rPr>
              <a:t>Pv</a:t>
            </a:r>
            <a:r>
              <a:rPr lang="fr-FR" b="1" dirty="0" smtClean="0">
                <a:solidFill>
                  <a:srgbClr val="006600"/>
                </a:solidFill>
                <a:latin typeface="Arial" pitchFamily="34" charset="0"/>
                <a:cs typeface="Arial" pitchFamily="34" charset="0"/>
              </a:rPr>
              <a:t>=Ps et la température Tv=</a:t>
            </a:r>
            <a:r>
              <a:rPr lang="fr-FR" b="1" dirty="0" err="1" smtClean="0">
                <a:solidFill>
                  <a:srgbClr val="006600"/>
                </a:solidFill>
                <a:latin typeface="Arial" pitchFamily="34" charset="0"/>
                <a:cs typeface="Arial" pitchFamily="34" charset="0"/>
              </a:rPr>
              <a:t>Ts</a:t>
            </a:r>
            <a:r>
              <a:rPr lang="fr-FR" b="1" dirty="0" smtClean="0">
                <a:solidFill>
                  <a:srgbClr val="006600"/>
                </a:solidFill>
                <a:latin typeface="Arial" pitchFamily="34" charset="0"/>
                <a:cs typeface="Arial" pitchFamily="34" charset="0"/>
              </a:rPr>
              <a:t> désirés.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p:cNvSpPr txBox="1">
            <a:spLocks noChangeArrowheads="1"/>
          </p:cNvSpPr>
          <p:nvPr/>
        </p:nvSpPr>
        <p:spPr>
          <a:xfrm>
            <a:off x="285720" y="71435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3" name="Rectangle 24"/>
          <p:cNvSpPr txBox="1">
            <a:spLocks noChangeArrowheads="1"/>
          </p:cNvSpPr>
          <p:nvPr/>
        </p:nvSpPr>
        <p:spPr>
          <a:xfrm>
            <a:off x="214282" y="350043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2800" b="1" dirty="0" smtClean="0">
                <a:solidFill>
                  <a:srgbClr val="0000FF"/>
                </a:solidFill>
                <a:effectLst>
                  <a:outerShdw blurRad="38100" dist="38100" dir="2700000" algn="tl">
                    <a:srgbClr val="000000">
                      <a:alpha val="43137"/>
                    </a:srgbClr>
                  </a:outerShdw>
                </a:effectLst>
                <a:latin typeface="Arial" pitchFamily="34" charset="0"/>
                <a:ea typeface="+mj-ea"/>
                <a:cs typeface="Arial" pitchFamily="34" charset="0"/>
              </a:rPr>
              <a:t>Chaleur de vaporisation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800" b="1" dirty="0" smtClean="0">
              <a:solidFill>
                <a:srgbClr val="0000FF"/>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fr-FR" sz="2800" b="1" dirty="0" smtClean="0">
                <a:solidFill>
                  <a:srgbClr val="0000FF"/>
                </a:solidFill>
                <a:effectLst>
                  <a:outerShdw blurRad="38100" dist="38100" dir="2700000" algn="tl">
                    <a:srgbClr val="000000">
                      <a:alpha val="43137"/>
                    </a:srgbClr>
                  </a:outerShdw>
                </a:effectLst>
                <a:latin typeface="Arial" pitchFamily="34" charset="0"/>
                <a:ea typeface="+mj-ea"/>
                <a:cs typeface="Arial" pitchFamily="34" charset="0"/>
              </a:rPr>
              <a:t>Chaleur sensible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800" b="1" dirty="0" smtClean="0">
              <a:solidFill>
                <a:srgbClr val="0000FF"/>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fr-FR" sz="2800" b="1" dirty="0" smtClean="0">
                <a:solidFill>
                  <a:srgbClr val="0000FF"/>
                </a:solidFill>
                <a:effectLst>
                  <a:outerShdw blurRad="38100" dist="38100" dir="2700000" algn="tl">
                    <a:srgbClr val="000000">
                      <a:alpha val="43137"/>
                    </a:srgbClr>
                  </a:outerShdw>
                </a:effectLst>
                <a:latin typeface="Arial" pitchFamily="34" charset="0"/>
                <a:ea typeface="+mj-ea"/>
                <a:cs typeface="Arial" pitchFamily="34" charset="0"/>
              </a:rPr>
              <a:t>Chaleur latente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800" b="1" dirty="0" smtClean="0">
              <a:effectLst>
                <a:outerShdw blurRad="38100" dist="38100" dir="2700000" algn="tl">
                  <a:srgbClr val="FFFFFF"/>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14348" y="4157497"/>
            <a:ext cx="7391400" cy="1200329"/>
          </a:xfrm>
          <a:prstGeom prst="rect">
            <a:avLst/>
          </a:prstGeom>
          <a:noFill/>
          <a:ln w="9525">
            <a:noFill/>
            <a:miter lim="800000"/>
            <a:headEnd/>
            <a:tailEnd/>
          </a:ln>
          <a:effectLst/>
        </p:spPr>
        <p:txBody>
          <a:bodyPr>
            <a:spAutoFit/>
          </a:bodyPr>
          <a:lstStyle/>
          <a:p>
            <a:pPr algn="ctr">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La notion de </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chaleur latente </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 </a:t>
            </a:r>
            <a:r>
              <a:rPr lang="fr-FR" sz="2400" dirty="0">
                <a:solidFill>
                  <a:srgbClr val="0070C0"/>
                </a:solidFill>
                <a:effectLst>
                  <a:outerShdw blurRad="38100" dist="38100" dir="2700000" algn="tl">
                    <a:srgbClr val="000000"/>
                  </a:outerShdw>
                </a:effectLst>
                <a:latin typeface="Arial" pitchFamily="34" charset="0"/>
                <a:cs typeface="Arial" pitchFamily="34" charset="0"/>
              </a:rPr>
              <a:t>peut être expliquée à l’aide d’une expérience dans laquelle un morceau de glace est progressivement réchauffé</a:t>
            </a:r>
            <a:r>
              <a:rPr lang="fr-FR" sz="2400" dirty="0">
                <a:solidFill>
                  <a:srgbClr val="0070C0"/>
                </a:solidFill>
                <a:effectLst>
                  <a:outerShdw blurRad="38100" dist="38100" dir="2700000" algn="tl">
                    <a:srgbClr val="FFFFFF"/>
                  </a:outerShdw>
                </a:effectLst>
                <a:latin typeface="Arial" pitchFamily="34" charset="0"/>
                <a:cs typeface="Arial" pitchFamily="34" charset="0"/>
              </a:rPr>
              <a:t>.</a:t>
            </a:r>
          </a:p>
        </p:txBody>
      </p:sp>
      <p:sp>
        <p:nvSpPr>
          <p:cNvPr id="3" name="Text Box 4"/>
          <p:cNvSpPr txBox="1">
            <a:spLocks noChangeArrowheads="1"/>
          </p:cNvSpPr>
          <p:nvPr/>
        </p:nvSpPr>
        <p:spPr bwMode="auto">
          <a:xfrm>
            <a:off x="785787" y="1857365"/>
            <a:ext cx="7467600" cy="830997"/>
          </a:xfrm>
          <a:prstGeom prst="rect">
            <a:avLst/>
          </a:prstGeom>
          <a:noFill/>
          <a:ln w="9525">
            <a:noFill/>
            <a:miter lim="800000"/>
            <a:headEnd/>
            <a:tailEnd/>
          </a:ln>
          <a:effectLst/>
        </p:spPr>
        <p:txBody>
          <a:bodyPr>
            <a:spAutoFit/>
          </a:bodyPr>
          <a:lstStyle/>
          <a:p>
            <a:pPr algn="ctr">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Au cours </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d’un réchauffement </a:t>
            </a:r>
            <a:r>
              <a:rPr lang="fr-FR" sz="2400" dirty="0">
                <a:solidFill>
                  <a:srgbClr val="0070C0"/>
                </a:solidFill>
                <a:effectLst>
                  <a:outerShdw blurRad="38100" dist="38100" dir="2700000" algn="tl">
                    <a:srgbClr val="000000"/>
                  </a:outerShdw>
                </a:effectLst>
                <a:latin typeface="Arial" pitchFamily="34" charset="0"/>
                <a:cs typeface="Arial" pitchFamily="34" charset="0"/>
              </a:rPr>
              <a:t>l'eau </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passe </a:t>
            </a:r>
            <a:r>
              <a:rPr lang="fr-FR" sz="2400" dirty="0">
                <a:solidFill>
                  <a:srgbClr val="0070C0"/>
                </a:solidFill>
                <a:effectLst>
                  <a:outerShdw blurRad="38100" dist="38100" dir="2700000" algn="tl">
                    <a:srgbClr val="000000"/>
                  </a:outerShdw>
                </a:effectLst>
                <a:latin typeface="Arial" pitchFamily="34" charset="0"/>
                <a:cs typeface="Arial" pitchFamily="34" charset="0"/>
              </a:rPr>
              <a:t>successivement, </a:t>
            </a:r>
          </a:p>
        </p:txBody>
      </p:sp>
      <p:sp>
        <p:nvSpPr>
          <p:cNvPr id="4" name="Text Box 5"/>
          <p:cNvSpPr txBox="1">
            <a:spLocks noChangeArrowheads="1"/>
          </p:cNvSpPr>
          <p:nvPr/>
        </p:nvSpPr>
        <p:spPr bwMode="auto">
          <a:xfrm>
            <a:off x="500034" y="2714620"/>
            <a:ext cx="5715000" cy="461665"/>
          </a:xfrm>
          <a:prstGeom prst="rect">
            <a:avLst/>
          </a:prstGeom>
          <a:noFill/>
          <a:ln w="9525">
            <a:noFill/>
            <a:miter lim="800000"/>
            <a:headEnd/>
            <a:tailEnd/>
          </a:ln>
          <a:effectLst/>
        </p:spPr>
        <p:txBody>
          <a:bodyPr>
            <a:spAutoFit/>
          </a:bodyPr>
          <a:lstStyle/>
          <a:p>
            <a:pPr algn="ctr">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de l'état </a:t>
            </a:r>
            <a:r>
              <a:rPr lang="fr-FR" sz="2400" dirty="0">
                <a:solidFill>
                  <a:srgbClr val="FF0000"/>
                </a:solidFill>
                <a:effectLst>
                  <a:outerShdw blurRad="38100" dist="38100" dir="2700000" algn="tl">
                    <a:srgbClr val="000000"/>
                  </a:outerShdw>
                </a:effectLst>
                <a:latin typeface="Arial" pitchFamily="34" charset="0"/>
                <a:cs typeface="Arial" pitchFamily="34" charset="0"/>
              </a:rPr>
              <a:t>solide</a:t>
            </a:r>
            <a:r>
              <a:rPr lang="fr-FR" sz="2400" dirty="0">
                <a:solidFill>
                  <a:srgbClr val="0070C0"/>
                </a:solidFill>
                <a:effectLst>
                  <a:outerShdw blurRad="38100" dist="38100" dir="2700000" algn="tl">
                    <a:srgbClr val="000000"/>
                  </a:outerShdw>
                </a:effectLst>
                <a:latin typeface="Arial" pitchFamily="34" charset="0"/>
                <a:cs typeface="Arial" pitchFamily="34" charset="0"/>
              </a:rPr>
              <a:t> à l'état </a:t>
            </a:r>
            <a:r>
              <a:rPr lang="fr-FR" sz="2400" dirty="0">
                <a:solidFill>
                  <a:srgbClr val="FF0000"/>
                </a:solidFill>
                <a:effectLst>
                  <a:outerShdw blurRad="38100" dist="38100" dir="2700000" algn="tl">
                    <a:srgbClr val="000000"/>
                  </a:outerShdw>
                </a:effectLst>
                <a:latin typeface="Arial" pitchFamily="34" charset="0"/>
                <a:cs typeface="Arial" pitchFamily="34" charset="0"/>
              </a:rPr>
              <a:t>liquide</a:t>
            </a:r>
            <a:r>
              <a:rPr lang="fr-FR" sz="2400" dirty="0">
                <a:solidFill>
                  <a:srgbClr val="0070C0"/>
                </a:solidFill>
                <a:effectLst>
                  <a:outerShdw blurRad="38100" dist="38100" dir="2700000" algn="tl">
                    <a:srgbClr val="000000"/>
                  </a:outerShdw>
                </a:effectLst>
                <a:latin typeface="Arial" pitchFamily="34" charset="0"/>
                <a:cs typeface="Arial" pitchFamily="34" charset="0"/>
              </a:rPr>
              <a:t> …</a:t>
            </a:r>
          </a:p>
        </p:txBody>
      </p:sp>
      <p:sp>
        <p:nvSpPr>
          <p:cNvPr id="5" name="Text Box 6"/>
          <p:cNvSpPr txBox="1">
            <a:spLocks noChangeArrowheads="1"/>
          </p:cNvSpPr>
          <p:nvPr/>
        </p:nvSpPr>
        <p:spPr bwMode="auto">
          <a:xfrm>
            <a:off x="2062194" y="3214686"/>
            <a:ext cx="7010400" cy="461665"/>
          </a:xfrm>
          <a:prstGeom prst="rect">
            <a:avLst/>
          </a:prstGeom>
          <a:noFill/>
          <a:ln w="9525">
            <a:noFill/>
            <a:miter lim="800000"/>
            <a:headEnd/>
            <a:tailEnd/>
          </a:ln>
          <a:effectLst/>
        </p:spPr>
        <p:txBody>
          <a:bodyPr>
            <a:spAutoFit/>
          </a:bodyPr>
          <a:lstStyle/>
          <a:p>
            <a:pPr algn="ctr">
              <a:spcBef>
                <a:spcPct val="50000"/>
              </a:spcBef>
              <a:defRPr/>
            </a:pPr>
            <a:r>
              <a:rPr lang="fr-FR" sz="2400" dirty="0">
                <a:solidFill>
                  <a:srgbClr val="0070C0"/>
                </a:solidFill>
                <a:latin typeface="Arial" pitchFamily="34" charset="0"/>
                <a:cs typeface="Arial" pitchFamily="34" charset="0"/>
              </a:rPr>
              <a:t>… </a:t>
            </a:r>
            <a:r>
              <a:rPr lang="fr-FR" sz="2400" dirty="0">
                <a:solidFill>
                  <a:srgbClr val="0070C0"/>
                </a:solidFill>
                <a:effectLst>
                  <a:outerShdw blurRad="38100" dist="38100" dir="2700000" algn="tl">
                    <a:srgbClr val="000000"/>
                  </a:outerShdw>
                </a:effectLst>
                <a:latin typeface="Arial" pitchFamily="34" charset="0"/>
                <a:cs typeface="Arial" pitchFamily="34" charset="0"/>
              </a:rPr>
              <a:t>puis de l'état liquide à l'état </a:t>
            </a:r>
            <a:r>
              <a:rPr lang="fr-FR" sz="2400" dirty="0">
                <a:solidFill>
                  <a:srgbClr val="FF0000"/>
                </a:solidFill>
                <a:effectLst>
                  <a:outerShdw blurRad="38100" dist="38100" dir="2700000" algn="tl">
                    <a:srgbClr val="000000"/>
                  </a:outerShdw>
                </a:effectLst>
                <a:latin typeface="Arial" pitchFamily="34" charset="0"/>
                <a:cs typeface="Arial" pitchFamily="34" charset="0"/>
              </a:rPr>
              <a:t>gazeux</a:t>
            </a:r>
            <a:r>
              <a:rPr lang="fr-FR" sz="2400" dirty="0">
                <a:solidFill>
                  <a:srgbClr val="0070C0"/>
                </a:solidFill>
                <a:effectLst>
                  <a:outerShdw blurRad="38100" dist="38100" dir="2700000" algn="tl">
                    <a:srgbClr val="000000"/>
                  </a:outerShdw>
                </a:effectLst>
                <a:latin typeface="Arial" pitchFamily="34" charset="0"/>
                <a:cs typeface="Arial" pitchFamily="34" charset="0"/>
              </a:rPr>
              <a:t>.</a:t>
            </a:r>
          </a:p>
        </p:txBody>
      </p:sp>
      <p:sp>
        <p:nvSpPr>
          <p:cNvPr id="6" name="Rectangle 24"/>
          <p:cNvSpPr txBox="1">
            <a:spLocks noChangeArrowheads="1"/>
          </p:cNvSpPr>
          <p:nvPr/>
        </p:nvSpPr>
        <p:spPr>
          <a:xfrm>
            <a:off x="214282" y="107154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000" dirty="0" smtClean="0">
              <a:solidFill>
                <a:srgbClr val="006600"/>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000" dirty="0" smtClean="0">
              <a:solidFill>
                <a:srgbClr val="006600"/>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fr-FR" sz="2400" dirty="0" smtClean="0">
                <a:solidFill>
                  <a:srgbClr val="006600"/>
                </a:solidFill>
                <a:effectLst>
                  <a:outerShdw blurRad="38100" dist="38100" dir="2700000" algn="tl">
                    <a:srgbClr val="000000">
                      <a:alpha val="43137"/>
                    </a:srgbClr>
                  </a:outerShdw>
                </a:effectLst>
                <a:latin typeface="Arial" pitchFamily="34" charset="0"/>
                <a:ea typeface="+mj-ea"/>
                <a:cs typeface="Arial" pitchFamily="34" charset="0"/>
              </a:rPr>
              <a:t>Si on reprend les étapes de l’état solide à l’état gazeux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dirty="0" smtClean="0">
              <a:effectLst>
                <a:outerShdw blurRad="38100" dist="38100" dir="2700000" algn="tl">
                  <a:srgbClr val="FFFFFF"/>
                </a:outerShdw>
              </a:effectLst>
              <a:latin typeface="Arial" pitchFamily="34" charset="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7" name="Text Box 6"/>
          <p:cNvSpPr txBox="1">
            <a:spLocks noChangeArrowheads="1"/>
          </p:cNvSpPr>
          <p:nvPr/>
        </p:nvSpPr>
        <p:spPr bwMode="auto">
          <a:xfrm>
            <a:off x="847748" y="5857892"/>
            <a:ext cx="7010400" cy="707886"/>
          </a:xfrm>
          <a:prstGeom prst="rect">
            <a:avLst/>
          </a:prstGeom>
          <a:noFill/>
          <a:ln w="9525">
            <a:noFill/>
            <a:miter lim="800000"/>
            <a:headEnd/>
            <a:tailEnd/>
          </a:ln>
          <a:effectLst/>
        </p:spPr>
        <p:txBody>
          <a:bodyPr>
            <a:spAutoFit/>
          </a:bodyPr>
          <a:lstStyle/>
          <a:p>
            <a:pPr algn="ctr">
              <a:spcBef>
                <a:spcPct val="50000"/>
              </a:spcBef>
              <a:defRPr/>
            </a:pPr>
            <a:r>
              <a:rPr lang="fr-FR" sz="2000" b="1" dirty="0" smtClean="0">
                <a:solidFill>
                  <a:srgbClr val="FF0000"/>
                </a:solidFill>
                <a:latin typeface="Arial" pitchFamily="34" charset="0"/>
                <a:cs typeface="Arial" pitchFamily="34" charset="0"/>
              </a:rPr>
              <a:t>Rappel : il faut 1 calorie (4,1855 Joules) pour élever la température d’1 gramme d’eau de 1°C</a:t>
            </a:r>
            <a:endParaRPr lang="fr-FR" sz="2000" b="1"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8" name="Rectangle 7"/>
          <p:cNvSpPr/>
          <p:nvPr/>
        </p:nvSpPr>
        <p:spPr>
          <a:xfrm>
            <a:off x="785786" y="5857892"/>
            <a:ext cx="7500990"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442881"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3600" b="0" i="0" u="none" strike="noStrike" kern="1200" cap="none" spc="0" normalizeH="0" baseline="0" noProof="0" dirty="0" smtClean="0">
              <a:ln>
                <a:noFill/>
              </a:ln>
              <a:solidFill>
                <a:schemeClr val="tx1"/>
              </a:solidFill>
              <a:effectLst/>
              <a:uLnTx/>
              <a:uFillTx/>
              <a:latin typeface="Comic Sans MS" pitchFamily="66" charset="0"/>
              <a:ea typeface="+mj-ea"/>
              <a:cs typeface="+mj-cs"/>
            </a:endParaRPr>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1987" name="Picture 3" descr="Résultat de recherche d'images pour &quot;changements d'état&quot;"/>
          <p:cNvPicPr>
            <a:picLocks noChangeAspect="1" noChangeArrowheads="1"/>
          </p:cNvPicPr>
          <p:nvPr/>
        </p:nvPicPr>
        <p:blipFill>
          <a:blip r:embed="rId2"/>
          <a:srcRect/>
          <a:stretch>
            <a:fillRect/>
          </a:stretch>
        </p:blipFill>
        <p:spPr bwMode="auto">
          <a:xfrm>
            <a:off x="214281" y="1071546"/>
            <a:ext cx="4822063" cy="3214710"/>
          </a:xfrm>
          <a:prstGeom prst="rect">
            <a:avLst/>
          </a:prstGeom>
          <a:noFill/>
        </p:spPr>
      </p:pic>
      <p:pic>
        <p:nvPicPr>
          <p:cNvPr id="17410" name="Picture 2" descr="Résultat de recherche d'images pour &quot;changements d'état&quot;"/>
          <p:cNvPicPr>
            <a:picLocks noChangeAspect="1" noChangeArrowheads="1"/>
          </p:cNvPicPr>
          <p:nvPr/>
        </p:nvPicPr>
        <p:blipFill>
          <a:blip r:embed="rId3"/>
          <a:srcRect/>
          <a:stretch>
            <a:fillRect/>
          </a:stretch>
        </p:blipFill>
        <p:spPr bwMode="auto">
          <a:xfrm>
            <a:off x="4143372" y="3643314"/>
            <a:ext cx="4762500" cy="313372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57224" y="2428868"/>
            <a:ext cx="7643866" cy="1569660"/>
          </a:xfrm>
          <a:prstGeom prst="rect">
            <a:avLst/>
          </a:prstGeom>
          <a:noFill/>
        </p:spPr>
        <p:txBody>
          <a:bodyPr wrap="square" rtlCol="0">
            <a:spAutoFit/>
          </a:bodyPr>
          <a:lstStyle/>
          <a:p>
            <a:r>
              <a:rPr lang="fr-FR" sz="2400" b="1" dirty="0" smtClean="0">
                <a:solidFill>
                  <a:srgbClr val="0000FF"/>
                </a:solidFill>
                <a:latin typeface="Arial" pitchFamily="34" charset="0"/>
                <a:cs typeface="Arial" pitchFamily="34" charset="0"/>
              </a:rPr>
              <a:t>Exemple à suivre : </a:t>
            </a:r>
          </a:p>
          <a:p>
            <a:endParaRPr lang="fr-FR" sz="2400" b="1" dirty="0" smtClean="0">
              <a:solidFill>
                <a:srgbClr val="0000FF"/>
              </a:solidFill>
              <a:latin typeface="Arial" pitchFamily="34" charset="0"/>
              <a:cs typeface="Arial" pitchFamily="34" charset="0"/>
            </a:endParaRPr>
          </a:p>
          <a:p>
            <a:pPr algn="just"/>
            <a:r>
              <a:rPr lang="fr-FR" sz="2400" b="1" dirty="0" smtClean="0">
                <a:solidFill>
                  <a:srgbClr val="0000FF"/>
                </a:solidFill>
                <a:latin typeface="Arial" pitchFamily="34" charset="0"/>
                <a:cs typeface="Arial" pitchFamily="34" charset="0"/>
              </a:rPr>
              <a:t>Que se passe -t- il lors de la fonte d’un kg de glace soumis à un rayonnement  de 1000 watts ?...</a:t>
            </a:r>
            <a:endParaRPr lang="fr-FR" sz="2400" b="1" dirty="0">
              <a:solidFill>
                <a:srgbClr val="0000FF"/>
              </a:solidFill>
              <a:latin typeface="Arial" pitchFamily="34" charset="0"/>
              <a:cs typeface="Arial" pitchFamily="34" charset="0"/>
            </a:endParaRPr>
          </a:p>
        </p:txBody>
      </p:sp>
      <p:sp>
        <p:nvSpPr>
          <p:cNvPr id="5" name="Rectangle 24"/>
          <p:cNvSpPr txBox="1">
            <a:spLocks noChangeArrowheads="1"/>
          </p:cNvSpPr>
          <p:nvPr/>
        </p:nvSpPr>
        <p:spPr>
          <a:xfrm>
            <a:off x="442881"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3600" b="0" i="0" u="none" strike="noStrike" kern="1200" cap="none" spc="0" normalizeH="0" baseline="0" noProof="0" dirty="0" smtClean="0">
              <a:ln>
                <a:noFill/>
              </a:ln>
              <a:solidFill>
                <a:schemeClr val="tx1"/>
              </a:solidFill>
              <a:effectLst/>
              <a:uLnTx/>
              <a:uFillTx/>
              <a:latin typeface="Comic Sans MS" pitchFamily="66" charset="0"/>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Freeform 2"/>
          <p:cNvSpPr>
            <a:spLocks/>
          </p:cNvSpPr>
          <p:nvPr/>
        </p:nvSpPr>
        <p:spPr bwMode="auto">
          <a:xfrm>
            <a:off x="1601789" y="1335085"/>
            <a:ext cx="1135063" cy="592137"/>
          </a:xfrm>
          <a:custGeom>
            <a:avLst/>
            <a:gdLst>
              <a:gd name="T0" fmla="*/ 0 w 816"/>
              <a:gd name="T1" fmla="*/ 480 h 480"/>
              <a:gd name="T2" fmla="*/ 816 w 816"/>
              <a:gd name="T3" fmla="*/ 480 h 480"/>
              <a:gd name="T4" fmla="*/ 816 w 816"/>
              <a:gd name="T5" fmla="*/ 0 h 480"/>
              <a:gd name="T6" fmla="*/ 0 w 816"/>
              <a:gd name="T7" fmla="*/ 0 h 480"/>
              <a:gd name="T8" fmla="*/ 0 w 816"/>
              <a:gd name="T9" fmla="*/ 480 h 480"/>
              <a:gd name="T10" fmla="*/ 0 60000 65536"/>
              <a:gd name="T11" fmla="*/ 0 60000 65536"/>
              <a:gd name="T12" fmla="*/ 0 60000 65536"/>
              <a:gd name="T13" fmla="*/ 0 60000 65536"/>
              <a:gd name="T14" fmla="*/ 0 60000 65536"/>
              <a:gd name="T15" fmla="*/ 0 w 816"/>
              <a:gd name="T16" fmla="*/ 0 h 480"/>
              <a:gd name="T17" fmla="*/ 816 w 816"/>
              <a:gd name="T18" fmla="*/ 480 h 480"/>
            </a:gdLst>
            <a:ahLst/>
            <a:cxnLst>
              <a:cxn ang="T10">
                <a:pos x="T0" y="T1"/>
              </a:cxn>
              <a:cxn ang="T11">
                <a:pos x="T2" y="T3"/>
              </a:cxn>
              <a:cxn ang="T12">
                <a:pos x="T4" y="T5"/>
              </a:cxn>
              <a:cxn ang="T13">
                <a:pos x="T6" y="T7"/>
              </a:cxn>
              <a:cxn ang="T14">
                <a:pos x="T8" y="T9"/>
              </a:cxn>
            </a:cxnLst>
            <a:rect l="T15" t="T16" r="T17" b="T18"/>
            <a:pathLst>
              <a:path w="816" h="480">
                <a:moveTo>
                  <a:pt x="0" y="480"/>
                </a:moveTo>
                <a:lnTo>
                  <a:pt x="816" y="480"/>
                </a:lnTo>
                <a:lnTo>
                  <a:pt x="816" y="0"/>
                </a:lnTo>
                <a:lnTo>
                  <a:pt x="0" y="0"/>
                </a:lnTo>
                <a:lnTo>
                  <a:pt x="0" y="480"/>
                </a:lnTo>
                <a:close/>
              </a:path>
            </a:pathLst>
          </a:custGeom>
          <a:gradFill rotWithShape="0">
            <a:gsLst>
              <a:gs pos="0">
                <a:srgbClr val="DDDDDD"/>
              </a:gs>
              <a:gs pos="100000">
                <a:srgbClr val="CCFFFF"/>
              </a:gs>
            </a:gsLst>
            <a:path path="rect">
              <a:fillToRect l="50000" t="50000" r="50000" b="50000"/>
            </a:path>
          </a:gradFill>
          <a:ln w="9525">
            <a:solidFill>
              <a:schemeClr val="bg1"/>
            </a:solidFill>
            <a:round/>
            <a:headEnd/>
            <a:tailEnd/>
          </a:ln>
        </p:spPr>
        <p:txBody>
          <a:bodyPr/>
          <a:lstStyle/>
          <a:p>
            <a:endParaRPr lang="fr-FR"/>
          </a:p>
        </p:txBody>
      </p:sp>
      <p:sp>
        <p:nvSpPr>
          <p:cNvPr id="296963" name="Freeform 3"/>
          <p:cNvSpPr>
            <a:spLocks/>
          </p:cNvSpPr>
          <p:nvPr/>
        </p:nvSpPr>
        <p:spPr bwMode="auto">
          <a:xfrm>
            <a:off x="1066800" y="917571"/>
            <a:ext cx="2286000" cy="1009650"/>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sp>
        <p:nvSpPr>
          <p:cNvPr id="296964" name="Text Box 4"/>
          <p:cNvSpPr txBox="1">
            <a:spLocks noChangeArrowheads="1"/>
          </p:cNvSpPr>
          <p:nvPr/>
        </p:nvSpPr>
        <p:spPr bwMode="auto">
          <a:xfrm>
            <a:off x="1601789" y="1450971"/>
            <a:ext cx="1135063" cy="461665"/>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-18°</a:t>
            </a:r>
          </a:p>
        </p:txBody>
      </p:sp>
      <p:pic>
        <p:nvPicPr>
          <p:cNvPr id="296965" name="Picture 5"/>
          <p:cNvPicPr>
            <a:picLocks noChangeAspect="1" noChangeArrowheads="1"/>
          </p:cNvPicPr>
          <p:nvPr/>
        </p:nvPicPr>
        <p:blipFill>
          <a:blip r:embed="rId2"/>
          <a:srcRect/>
          <a:stretch>
            <a:fillRect/>
          </a:stretch>
        </p:blipFill>
        <p:spPr bwMode="auto">
          <a:xfrm>
            <a:off x="1801813" y="327022"/>
            <a:ext cx="806451" cy="665163"/>
          </a:xfrm>
          <a:prstGeom prst="rect">
            <a:avLst/>
          </a:prstGeom>
          <a:noFill/>
          <a:ln w="9525">
            <a:noFill/>
            <a:miter lim="800000"/>
            <a:headEnd/>
            <a:tailEnd/>
          </a:ln>
        </p:spPr>
      </p:pic>
      <p:grpSp>
        <p:nvGrpSpPr>
          <p:cNvPr id="2" name="Group 6"/>
          <p:cNvGrpSpPr>
            <a:grpSpLocks/>
          </p:cNvGrpSpPr>
          <p:nvPr/>
        </p:nvGrpSpPr>
        <p:grpSpPr bwMode="auto">
          <a:xfrm>
            <a:off x="5486400" y="322260"/>
            <a:ext cx="2209800" cy="1604962"/>
            <a:chOff x="3312" y="93"/>
            <a:chExt cx="1643" cy="1299"/>
          </a:xfrm>
        </p:grpSpPr>
        <p:sp>
          <p:nvSpPr>
            <p:cNvPr id="80918" name="Freeform 7"/>
            <p:cNvSpPr>
              <a:spLocks/>
            </p:cNvSpPr>
            <p:nvPr/>
          </p:nvSpPr>
          <p:spPr bwMode="auto">
            <a:xfrm>
              <a:off x="3744" y="912"/>
              <a:ext cx="816" cy="480"/>
            </a:xfrm>
            <a:custGeom>
              <a:avLst/>
              <a:gdLst>
                <a:gd name="T0" fmla="*/ 0 w 816"/>
                <a:gd name="T1" fmla="*/ 480 h 480"/>
                <a:gd name="T2" fmla="*/ 816 w 816"/>
                <a:gd name="T3" fmla="*/ 480 h 480"/>
                <a:gd name="T4" fmla="*/ 816 w 816"/>
                <a:gd name="T5" fmla="*/ 0 h 480"/>
                <a:gd name="T6" fmla="*/ 0 w 816"/>
                <a:gd name="T7" fmla="*/ 0 h 480"/>
                <a:gd name="T8" fmla="*/ 0 w 816"/>
                <a:gd name="T9" fmla="*/ 480 h 480"/>
                <a:gd name="T10" fmla="*/ 0 60000 65536"/>
                <a:gd name="T11" fmla="*/ 0 60000 65536"/>
                <a:gd name="T12" fmla="*/ 0 60000 65536"/>
                <a:gd name="T13" fmla="*/ 0 60000 65536"/>
                <a:gd name="T14" fmla="*/ 0 60000 65536"/>
                <a:gd name="T15" fmla="*/ 0 w 816"/>
                <a:gd name="T16" fmla="*/ 0 h 480"/>
                <a:gd name="T17" fmla="*/ 816 w 816"/>
                <a:gd name="T18" fmla="*/ 480 h 480"/>
              </a:gdLst>
              <a:ahLst/>
              <a:cxnLst>
                <a:cxn ang="T10">
                  <a:pos x="T0" y="T1"/>
                </a:cxn>
                <a:cxn ang="T11">
                  <a:pos x="T2" y="T3"/>
                </a:cxn>
                <a:cxn ang="T12">
                  <a:pos x="T4" y="T5"/>
                </a:cxn>
                <a:cxn ang="T13">
                  <a:pos x="T6" y="T7"/>
                </a:cxn>
                <a:cxn ang="T14">
                  <a:pos x="T8" y="T9"/>
                </a:cxn>
              </a:cxnLst>
              <a:rect l="T15" t="T16" r="T17" b="T18"/>
              <a:pathLst>
                <a:path w="816" h="480">
                  <a:moveTo>
                    <a:pt x="0" y="480"/>
                  </a:moveTo>
                  <a:lnTo>
                    <a:pt x="816" y="480"/>
                  </a:lnTo>
                  <a:lnTo>
                    <a:pt x="816" y="0"/>
                  </a:lnTo>
                  <a:lnTo>
                    <a:pt x="0" y="0"/>
                  </a:lnTo>
                  <a:lnTo>
                    <a:pt x="0" y="480"/>
                  </a:lnTo>
                  <a:close/>
                </a:path>
              </a:pathLst>
            </a:custGeom>
            <a:gradFill rotWithShape="0">
              <a:gsLst>
                <a:gs pos="0">
                  <a:srgbClr val="DDDDDD"/>
                </a:gs>
                <a:gs pos="100000">
                  <a:srgbClr val="CCFFFF"/>
                </a:gs>
              </a:gsLst>
              <a:path path="rect">
                <a:fillToRect l="50000" t="50000" r="50000" b="50000"/>
              </a:path>
            </a:gradFill>
            <a:ln w="9525">
              <a:solidFill>
                <a:schemeClr val="bg1"/>
              </a:solidFill>
              <a:round/>
              <a:headEnd/>
              <a:tailEnd/>
            </a:ln>
          </p:spPr>
          <p:txBody>
            <a:bodyPr/>
            <a:lstStyle/>
            <a:p>
              <a:endParaRPr lang="fr-FR"/>
            </a:p>
          </p:txBody>
        </p:sp>
        <p:sp>
          <p:nvSpPr>
            <p:cNvPr id="296968" name="Text Box 8"/>
            <p:cNvSpPr txBox="1">
              <a:spLocks noChangeArrowheads="1"/>
            </p:cNvSpPr>
            <p:nvPr/>
          </p:nvSpPr>
          <p:spPr bwMode="auto">
            <a:xfrm>
              <a:off x="3744" y="1005"/>
              <a:ext cx="912" cy="374"/>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0°</a:t>
              </a:r>
            </a:p>
          </p:txBody>
        </p:sp>
        <p:pic>
          <p:nvPicPr>
            <p:cNvPr id="80920" name="Picture 9"/>
            <p:cNvPicPr>
              <a:picLocks noChangeAspect="1" noChangeArrowheads="1"/>
            </p:cNvPicPr>
            <p:nvPr/>
          </p:nvPicPr>
          <p:blipFill>
            <a:blip r:embed="rId2"/>
            <a:srcRect/>
            <a:stretch>
              <a:fillRect/>
            </a:stretch>
          </p:blipFill>
          <p:spPr bwMode="auto">
            <a:xfrm>
              <a:off x="3840" y="93"/>
              <a:ext cx="580" cy="540"/>
            </a:xfrm>
            <a:prstGeom prst="rect">
              <a:avLst/>
            </a:prstGeom>
            <a:noFill/>
            <a:ln w="9525">
              <a:noFill/>
              <a:miter lim="800000"/>
              <a:headEnd/>
              <a:tailEnd/>
            </a:ln>
          </p:spPr>
        </p:pic>
        <p:sp>
          <p:nvSpPr>
            <p:cNvPr id="80921" name="Freeform 10"/>
            <p:cNvSpPr>
              <a:spLocks/>
            </p:cNvSpPr>
            <p:nvPr/>
          </p:nvSpPr>
          <p:spPr bwMode="auto">
            <a:xfrm>
              <a:off x="3312" y="573"/>
              <a:ext cx="1643" cy="819"/>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grpSp>
      <p:grpSp>
        <p:nvGrpSpPr>
          <p:cNvPr id="3" name="Group 11"/>
          <p:cNvGrpSpPr>
            <a:grpSpLocks/>
          </p:cNvGrpSpPr>
          <p:nvPr/>
        </p:nvGrpSpPr>
        <p:grpSpPr bwMode="auto">
          <a:xfrm>
            <a:off x="1219201" y="3465830"/>
            <a:ext cx="2227263" cy="1680858"/>
            <a:chOff x="672" y="2447"/>
            <a:chExt cx="1643" cy="1326"/>
          </a:xfrm>
        </p:grpSpPr>
        <p:sp>
          <p:nvSpPr>
            <p:cNvPr id="296972" name="Freeform 12"/>
            <p:cNvSpPr>
              <a:spLocks/>
            </p:cNvSpPr>
            <p:nvPr/>
          </p:nvSpPr>
          <p:spPr bwMode="auto">
            <a:xfrm>
              <a:off x="768" y="3600"/>
              <a:ext cx="1440" cy="144"/>
            </a:xfrm>
            <a:custGeom>
              <a:avLst/>
              <a:gdLst/>
              <a:ahLst/>
              <a:cxnLst>
                <a:cxn ang="0">
                  <a:pos x="0" y="0"/>
                </a:cxn>
                <a:cxn ang="0">
                  <a:pos x="1440" y="0"/>
                </a:cxn>
                <a:cxn ang="0">
                  <a:pos x="1440" y="144"/>
                </a:cxn>
                <a:cxn ang="0">
                  <a:pos x="0" y="144"/>
                </a:cxn>
                <a:cxn ang="0">
                  <a:pos x="0" y="0"/>
                </a:cxn>
              </a:cxnLst>
              <a:rect l="0" t="0" r="r" b="b"/>
              <a:pathLst>
                <a:path w="1440" h="144">
                  <a:moveTo>
                    <a:pt x="0" y="0"/>
                  </a:moveTo>
                  <a:lnTo>
                    <a:pt x="1440" y="0"/>
                  </a:lnTo>
                  <a:lnTo>
                    <a:pt x="1440" y="144"/>
                  </a:lnTo>
                  <a:lnTo>
                    <a:pt x="0" y="144"/>
                  </a:lnTo>
                  <a:lnTo>
                    <a:pt x="0" y="0"/>
                  </a:lnTo>
                  <a:close/>
                </a:path>
              </a:pathLst>
            </a:custGeom>
            <a:gradFill rotWithShape="0">
              <a:gsLst>
                <a:gs pos="0">
                  <a:srgbClr val="99CCFF"/>
                </a:gs>
                <a:gs pos="50000">
                  <a:schemeClr val="bg1"/>
                </a:gs>
                <a:gs pos="100000">
                  <a:srgbClr val="99CCFF"/>
                </a:gs>
              </a:gsLst>
              <a:lin ang="5400000" scaled="1"/>
            </a:gradFill>
            <a:ln w="9525">
              <a:solidFill>
                <a:schemeClr val="bg1"/>
              </a:solidFill>
              <a:round/>
              <a:headEnd/>
              <a:tailEnd/>
            </a:ln>
            <a:effectLst/>
          </p:spPr>
          <p:txBody>
            <a:bodyPr/>
            <a:lstStyle/>
            <a:p>
              <a:pPr>
                <a:defRPr/>
              </a:pPr>
              <a:endParaRPr lang="fr-FR"/>
            </a:p>
          </p:txBody>
        </p:sp>
        <p:sp>
          <p:nvSpPr>
            <p:cNvPr id="80914" name="Freeform 13"/>
            <p:cNvSpPr>
              <a:spLocks/>
            </p:cNvSpPr>
            <p:nvPr/>
          </p:nvSpPr>
          <p:spPr bwMode="auto">
            <a:xfrm>
              <a:off x="1056" y="3312"/>
              <a:ext cx="819" cy="404"/>
            </a:xfrm>
            <a:custGeom>
              <a:avLst/>
              <a:gdLst>
                <a:gd name="T0" fmla="*/ 3 w 819"/>
                <a:gd name="T1" fmla="*/ 68 h 404"/>
                <a:gd name="T2" fmla="*/ 3 w 819"/>
                <a:gd name="T3" fmla="*/ 404 h 404"/>
                <a:gd name="T4" fmla="*/ 819 w 819"/>
                <a:gd name="T5" fmla="*/ 404 h 404"/>
                <a:gd name="T6" fmla="*/ 819 w 819"/>
                <a:gd name="T7" fmla="*/ 68 h 404"/>
                <a:gd name="T8" fmla="*/ 714 w 819"/>
                <a:gd name="T9" fmla="*/ 48 h 404"/>
                <a:gd name="T10" fmla="*/ 585 w 819"/>
                <a:gd name="T11" fmla="*/ 37 h 404"/>
                <a:gd name="T12" fmla="*/ 197 w 819"/>
                <a:gd name="T13" fmla="*/ 25 h 404"/>
                <a:gd name="T14" fmla="*/ 91 w 819"/>
                <a:gd name="T15" fmla="*/ 48 h 404"/>
                <a:gd name="T16" fmla="*/ 3 w 819"/>
                <a:gd name="T17" fmla="*/ 68 h 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9"/>
                <a:gd name="T28" fmla="*/ 0 h 404"/>
                <a:gd name="T29" fmla="*/ 819 w 819"/>
                <a:gd name="T30" fmla="*/ 404 h 4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9" h="404">
                  <a:moveTo>
                    <a:pt x="3" y="68"/>
                  </a:moveTo>
                  <a:lnTo>
                    <a:pt x="3" y="404"/>
                  </a:lnTo>
                  <a:lnTo>
                    <a:pt x="819" y="404"/>
                  </a:lnTo>
                  <a:lnTo>
                    <a:pt x="819" y="68"/>
                  </a:lnTo>
                  <a:cubicBezTo>
                    <a:pt x="760" y="75"/>
                    <a:pt x="796" y="76"/>
                    <a:pt x="714" y="48"/>
                  </a:cubicBezTo>
                  <a:cubicBezTo>
                    <a:pt x="673" y="34"/>
                    <a:pt x="628" y="41"/>
                    <a:pt x="585" y="37"/>
                  </a:cubicBezTo>
                  <a:cubicBezTo>
                    <a:pt x="440" y="0"/>
                    <a:pt x="385" y="17"/>
                    <a:pt x="197" y="25"/>
                  </a:cubicBezTo>
                  <a:cubicBezTo>
                    <a:pt x="97" y="59"/>
                    <a:pt x="256" y="7"/>
                    <a:pt x="91" y="48"/>
                  </a:cubicBezTo>
                  <a:cubicBezTo>
                    <a:pt x="0" y="71"/>
                    <a:pt x="49" y="78"/>
                    <a:pt x="3" y="68"/>
                  </a:cubicBezTo>
                  <a:close/>
                </a:path>
              </a:pathLst>
            </a:custGeom>
            <a:gradFill rotWithShape="0">
              <a:gsLst>
                <a:gs pos="0">
                  <a:srgbClr val="DDDDDD"/>
                </a:gs>
                <a:gs pos="100000">
                  <a:srgbClr val="CCFFFF"/>
                </a:gs>
              </a:gsLst>
              <a:path path="rect">
                <a:fillToRect l="50000" t="50000" r="50000" b="50000"/>
              </a:path>
            </a:gradFill>
            <a:ln w="9525">
              <a:solidFill>
                <a:schemeClr val="bg1"/>
              </a:solidFill>
              <a:round/>
              <a:headEnd/>
              <a:tailEnd/>
            </a:ln>
          </p:spPr>
          <p:txBody>
            <a:bodyPr/>
            <a:lstStyle/>
            <a:p>
              <a:endParaRPr lang="fr-FR"/>
            </a:p>
          </p:txBody>
        </p:sp>
        <p:sp>
          <p:nvSpPr>
            <p:cNvPr id="80915" name="Freeform 14"/>
            <p:cNvSpPr>
              <a:spLocks/>
            </p:cNvSpPr>
            <p:nvPr/>
          </p:nvSpPr>
          <p:spPr bwMode="auto">
            <a:xfrm>
              <a:off x="672" y="2928"/>
              <a:ext cx="1643" cy="819"/>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sp>
          <p:nvSpPr>
            <p:cNvPr id="296975" name="Text Box 15"/>
            <p:cNvSpPr txBox="1">
              <a:spLocks noChangeArrowheads="1"/>
            </p:cNvSpPr>
            <p:nvPr/>
          </p:nvSpPr>
          <p:spPr bwMode="auto">
            <a:xfrm>
              <a:off x="1056" y="3409"/>
              <a:ext cx="912" cy="364"/>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0°</a:t>
              </a:r>
            </a:p>
          </p:txBody>
        </p:sp>
        <p:pic>
          <p:nvPicPr>
            <p:cNvPr id="80917" name="Picture 16"/>
            <p:cNvPicPr>
              <a:picLocks noChangeAspect="1" noChangeArrowheads="1"/>
            </p:cNvPicPr>
            <p:nvPr/>
          </p:nvPicPr>
          <p:blipFill>
            <a:blip r:embed="rId2"/>
            <a:srcRect/>
            <a:stretch>
              <a:fillRect/>
            </a:stretch>
          </p:blipFill>
          <p:spPr bwMode="auto">
            <a:xfrm>
              <a:off x="1200" y="2447"/>
              <a:ext cx="580" cy="540"/>
            </a:xfrm>
            <a:prstGeom prst="rect">
              <a:avLst/>
            </a:prstGeom>
            <a:noFill/>
            <a:ln w="9525">
              <a:noFill/>
              <a:miter lim="800000"/>
              <a:headEnd/>
              <a:tailEnd/>
            </a:ln>
          </p:spPr>
        </p:pic>
      </p:grpSp>
      <p:grpSp>
        <p:nvGrpSpPr>
          <p:cNvPr id="4" name="Group 17"/>
          <p:cNvGrpSpPr>
            <a:grpSpLocks/>
          </p:cNvGrpSpPr>
          <p:nvPr/>
        </p:nvGrpSpPr>
        <p:grpSpPr bwMode="auto">
          <a:xfrm>
            <a:off x="5791201" y="3376636"/>
            <a:ext cx="1978025" cy="1817687"/>
            <a:chOff x="3552" y="1978"/>
            <a:chExt cx="1342" cy="1145"/>
          </a:xfrm>
        </p:grpSpPr>
        <p:sp>
          <p:nvSpPr>
            <p:cNvPr id="296978" name="Freeform 18"/>
            <p:cNvSpPr>
              <a:spLocks/>
            </p:cNvSpPr>
            <p:nvPr/>
          </p:nvSpPr>
          <p:spPr bwMode="auto">
            <a:xfrm>
              <a:off x="3602" y="2844"/>
              <a:ext cx="1219" cy="223"/>
            </a:xfrm>
            <a:custGeom>
              <a:avLst/>
              <a:gdLst/>
              <a:ahLst/>
              <a:cxnLst>
                <a:cxn ang="0">
                  <a:pos x="0" y="0"/>
                </a:cxn>
                <a:cxn ang="0">
                  <a:pos x="37" y="289"/>
                </a:cxn>
                <a:cxn ang="0">
                  <a:pos x="1473" y="289"/>
                </a:cxn>
                <a:cxn ang="0">
                  <a:pos x="1493" y="0"/>
                </a:cxn>
                <a:cxn ang="0">
                  <a:pos x="0" y="0"/>
                </a:cxn>
              </a:cxnLst>
              <a:rect l="0" t="0" r="r" b="b"/>
              <a:pathLst>
                <a:path w="1493" h="289">
                  <a:moveTo>
                    <a:pt x="0" y="0"/>
                  </a:moveTo>
                  <a:lnTo>
                    <a:pt x="37" y="289"/>
                  </a:lnTo>
                  <a:lnTo>
                    <a:pt x="1473" y="289"/>
                  </a:lnTo>
                  <a:lnTo>
                    <a:pt x="1493" y="0"/>
                  </a:lnTo>
                  <a:lnTo>
                    <a:pt x="0" y="0"/>
                  </a:lnTo>
                  <a:close/>
                </a:path>
              </a:pathLst>
            </a:custGeom>
            <a:gradFill rotWithShape="0">
              <a:gsLst>
                <a:gs pos="0">
                  <a:srgbClr val="99CCFF"/>
                </a:gs>
                <a:gs pos="50000">
                  <a:schemeClr val="bg1"/>
                </a:gs>
                <a:gs pos="100000">
                  <a:srgbClr val="99CCFF"/>
                </a:gs>
              </a:gsLst>
              <a:lin ang="5400000" scaled="1"/>
            </a:gradFill>
            <a:ln w="9525">
              <a:solidFill>
                <a:schemeClr val="bg1"/>
              </a:solidFill>
              <a:round/>
              <a:headEnd/>
              <a:tailEnd/>
            </a:ln>
            <a:effectLst/>
          </p:spPr>
          <p:txBody>
            <a:bodyPr/>
            <a:lstStyle/>
            <a:p>
              <a:pPr>
                <a:defRPr/>
              </a:pPr>
              <a:endParaRPr lang="fr-FR"/>
            </a:p>
          </p:txBody>
        </p:sp>
        <p:sp>
          <p:nvSpPr>
            <p:cNvPr id="80910" name="Freeform 19"/>
            <p:cNvSpPr>
              <a:spLocks/>
            </p:cNvSpPr>
            <p:nvPr/>
          </p:nvSpPr>
          <p:spPr bwMode="auto">
            <a:xfrm>
              <a:off x="3552" y="2438"/>
              <a:ext cx="1342" cy="631"/>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sp>
          <p:nvSpPr>
            <p:cNvPr id="296980" name="Text Box 20"/>
            <p:cNvSpPr txBox="1">
              <a:spLocks noChangeArrowheads="1"/>
            </p:cNvSpPr>
            <p:nvPr/>
          </p:nvSpPr>
          <p:spPr bwMode="auto">
            <a:xfrm>
              <a:off x="3888" y="2832"/>
              <a:ext cx="745" cy="291"/>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0°</a:t>
              </a:r>
            </a:p>
          </p:txBody>
        </p:sp>
        <p:pic>
          <p:nvPicPr>
            <p:cNvPr id="80912" name="Picture 21"/>
            <p:cNvPicPr>
              <a:picLocks noChangeAspect="1" noChangeArrowheads="1"/>
            </p:cNvPicPr>
            <p:nvPr/>
          </p:nvPicPr>
          <p:blipFill>
            <a:blip r:embed="rId2"/>
            <a:srcRect/>
            <a:stretch>
              <a:fillRect/>
            </a:stretch>
          </p:blipFill>
          <p:spPr bwMode="auto">
            <a:xfrm>
              <a:off x="4033" y="1978"/>
              <a:ext cx="474" cy="416"/>
            </a:xfrm>
            <a:prstGeom prst="rect">
              <a:avLst/>
            </a:prstGeom>
            <a:noFill/>
            <a:ln w="9525">
              <a:noFill/>
              <a:miter lim="800000"/>
              <a:headEnd/>
              <a:tailEnd/>
            </a:ln>
          </p:spPr>
        </p:pic>
      </p:grpSp>
      <p:sp>
        <p:nvSpPr>
          <p:cNvPr id="296982" name="Text Box 22"/>
          <p:cNvSpPr txBox="1">
            <a:spLocks noChangeArrowheads="1"/>
          </p:cNvSpPr>
          <p:nvPr/>
        </p:nvSpPr>
        <p:spPr bwMode="auto">
          <a:xfrm>
            <a:off x="228600" y="2227260"/>
            <a:ext cx="4114800" cy="707886"/>
          </a:xfrm>
          <a:prstGeom prst="rect">
            <a:avLst/>
          </a:prstGeom>
          <a:noFill/>
          <a:ln w="9525">
            <a:noFill/>
            <a:miter lim="800000"/>
            <a:headEnd/>
            <a:tailEnd/>
          </a:ln>
          <a:effectLst/>
        </p:spPr>
        <p:txBody>
          <a:bodyPr>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1. </a:t>
            </a: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1kg de </a:t>
            </a:r>
            <a:r>
              <a:rPr lang="fr-FR" sz="2000" dirty="0">
                <a:solidFill>
                  <a:srgbClr val="0000FF"/>
                </a:solidFill>
                <a:effectLst>
                  <a:outerShdw blurRad="38100" dist="38100" dir="2700000" algn="tl">
                    <a:srgbClr val="000000"/>
                  </a:outerShdw>
                </a:effectLst>
                <a:latin typeface="Arial" pitchFamily="34" charset="0"/>
                <a:cs typeface="Arial" pitchFamily="34" charset="0"/>
              </a:rPr>
              <a:t>glace est exposée à un rayonnement constant.</a:t>
            </a:r>
          </a:p>
        </p:txBody>
      </p:sp>
      <p:sp>
        <p:nvSpPr>
          <p:cNvPr id="296983" name="Text Box 23"/>
          <p:cNvSpPr txBox="1">
            <a:spLocks noChangeArrowheads="1"/>
          </p:cNvSpPr>
          <p:nvPr/>
        </p:nvSpPr>
        <p:spPr bwMode="auto">
          <a:xfrm>
            <a:off x="4800602" y="2221048"/>
            <a:ext cx="4092575" cy="707886"/>
          </a:xfrm>
          <a:prstGeom prst="rect">
            <a:avLst/>
          </a:prstGeom>
          <a:noFill/>
          <a:ln w="9525">
            <a:noFill/>
            <a:miter lim="800000"/>
            <a:headEnd/>
            <a:tailEnd/>
          </a:ln>
          <a:effectLst/>
        </p:spPr>
        <p:txBody>
          <a:bodyPr>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2. La température s’élève progressivement de -18° à 0°.</a:t>
            </a:r>
          </a:p>
        </p:txBody>
      </p:sp>
      <p:sp>
        <p:nvSpPr>
          <p:cNvPr id="296984" name="Text Box 24"/>
          <p:cNvSpPr txBox="1">
            <a:spLocks noChangeArrowheads="1"/>
          </p:cNvSpPr>
          <p:nvPr/>
        </p:nvSpPr>
        <p:spPr bwMode="auto">
          <a:xfrm>
            <a:off x="285720" y="5265760"/>
            <a:ext cx="4057680" cy="707886"/>
          </a:xfrm>
          <a:prstGeom prst="rect">
            <a:avLst/>
          </a:prstGeom>
          <a:noFill/>
          <a:ln w="9525">
            <a:noFill/>
            <a:miter lim="800000"/>
            <a:headEnd/>
            <a:tailEnd/>
          </a:ln>
          <a:effectLst/>
        </p:spPr>
        <p:txBody>
          <a:bodyPr wrap="square">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3. La glace commence à fondre, la température se stabilise à 0°.</a:t>
            </a:r>
          </a:p>
        </p:txBody>
      </p:sp>
      <p:sp>
        <p:nvSpPr>
          <p:cNvPr id="296985" name="Text Box 25"/>
          <p:cNvSpPr txBox="1">
            <a:spLocks noChangeArrowheads="1"/>
          </p:cNvSpPr>
          <p:nvPr/>
        </p:nvSpPr>
        <p:spPr bwMode="auto">
          <a:xfrm>
            <a:off x="4800600" y="5189560"/>
            <a:ext cx="3810000" cy="1015663"/>
          </a:xfrm>
          <a:prstGeom prst="rect">
            <a:avLst/>
          </a:prstGeom>
          <a:noFill/>
          <a:ln w="9525">
            <a:noFill/>
            <a:miter lim="800000"/>
            <a:headEnd/>
            <a:tailEnd/>
          </a:ln>
          <a:effectLst/>
        </p:spPr>
        <p:txBody>
          <a:bodyPr>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4. elle reste constante, et égale à 0°, jusqu’à ce que la dernière particule de glace soit fondue.</a:t>
            </a:r>
          </a:p>
        </p:txBody>
      </p:sp>
      <p:sp>
        <p:nvSpPr>
          <p:cNvPr id="26" name="ZoneTexte 25"/>
          <p:cNvSpPr txBox="1"/>
          <p:nvPr/>
        </p:nvSpPr>
        <p:spPr>
          <a:xfrm>
            <a:off x="3643306" y="388912"/>
            <a:ext cx="1571636" cy="923330"/>
          </a:xfrm>
          <a:prstGeom prst="rect">
            <a:avLst/>
          </a:prstGeom>
          <a:noFill/>
        </p:spPr>
        <p:txBody>
          <a:bodyPr wrap="square" rtlCol="0">
            <a:spAutoFit/>
          </a:bodyPr>
          <a:lstStyle/>
          <a:p>
            <a:pPr algn="ctr"/>
            <a:r>
              <a:rPr lang="fr-FR" dirty="0" smtClean="0">
                <a:latin typeface="Arial" pitchFamily="34" charset="0"/>
                <a:cs typeface="Arial" pitchFamily="34" charset="0"/>
              </a:rPr>
              <a:t>Puissance de chauffe</a:t>
            </a:r>
          </a:p>
          <a:p>
            <a:pPr algn="ctr"/>
            <a:r>
              <a:rPr lang="fr-FR" dirty="0" smtClean="0">
                <a:latin typeface="Arial" pitchFamily="34" charset="0"/>
                <a:cs typeface="Arial" pitchFamily="34" charset="0"/>
              </a:rPr>
              <a:t>1 000 W</a:t>
            </a:r>
            <a:endParaRPr lang="fr-FR" dirty="0">
              <a:latin typeface="Arial" pitchFamily="34" charset="0"/>
              <a:cs typeface="Arial" pitchFamily="34" charset="0"/>
            </a:endParaRPr>
          </a:p>
        </p:txBody>
      </p:sp>
      <p:sp>
        <p:nvSpPr>
          <p:cNvPr id="27" name="ZoneTexte 26"/>
          <p:cNvSpPr txBox="1"/>
          <p:nvPr/>
        </p:nvSpPr>
        <p:spPr>
          <a:xfrm>
            <a:off x="3857620" y="3394093"/>
            <a:ext cx="1571636" cy="923330"/>
          </a:xfrm>
          <a:prstGeom prst="rect">
            <a:avLst/>
          </a:prstGeom>
          <a:noFill/>
        </p:spPr>
        <p:txBody>
          <a:bodyPr wrap="square" rtlCol="0">
            <a:spAutoFit/>
          </a:bodyPr>
          <a:lstStyle/>
          <a:p>
            <a:pPr algn="ctr"/>
            <a:r>
              <a:rPr lang="fr-FR" dirty="0" smtClean="0">
                <a:latin typeface="Arial" pitchFamily="34" charset="0"/>
                <a:cs typeface="Arial" pitchFamily="34" charset="0"/>
              </a:rPr>
              <a:t>Puissance de chauffe</a:t>
            </a:r>
          </a:p>
          <a:p>
            <a:pPr algn="ctr"/>
            <a:r>
              <a:rPr lang="fr-FR" dirty="0" smtClean="0">
                <a:latin typeface="Arial" pitchFamily="34" charset="0"/>
                <a:cs typeface="Arial" pitchFamily="34" charset="0"/>
              </a:rPr>
              <a:t>1 000 W</a:t>
            </a:r>
            <a:endParaRPr lang="fr-FR" dirty="0">
              <a:latin typeface="Arial" pitchFamily="34" charset="0"/>
              <a:cs typeface="Arial" pitchFamily="34" charset="0"/>
            </a:endParaRPr>
          </a:p>
        </p:txBody>
      </p:sp>
      <p:sp>
        <p:nvSpPr>
          <p:cNvPr id="28" name="ZoneTexte 27"/>
          <p:cNvSpPr txBox="1"/>
          <p:nvPr/>
        </p:nvSpPr>
        <p:spPr>
          <a:xfrm>
            <a:off x="3500430" y="1643050"/>
            <a:ext cx="1857388" cy="400110"/>
          </a:xfrm>
          <a:prstGeom prst="rect">
            <a:avLst/>
          </a:prstGeom>
          <a:noFill/>
        </p:spPr>
        <p:txBody>
          <a:bodyPr wrap="square" rtlCol="0">
            <a:spAutoFit/>
          </a:bodyPr>
          <a:lstStyle/>
          <a:p>
            <a:pPr algn="ctr"/>
            <a:r>
              <a:rPr lang="fr-FR" dirty="0">
                <a:solidFill>
                  <a:srgbClr val="FF0000"/>
                </a:solidFill>
                <a:effectLst>
                  <a:outerShdw blurRad="38100" dist="38100" dir="2700000" algn="tl">
                    <a:srgbClr val="000000"/>
                  </a:outerShdw>
                </a:effectLst>
                <a:latin typeface="Arial" pitchFamily="34" charset="0"/>
                <a:cs typeface="Arial" pitchFamily="34" charset="0"/>
              </a:rPr>
              <a:t>Réchauffage</a:t>
            </a:r>
            <a:r>
              <a:rPr lang="fr-FR" sz="2000" dirty="0">
                <a:solidFill>
                  <a:srgbClr val="FF0000"/>
                </a:solidFill>
                <a:effectLst>
                  <a:outerShdw blurRad="38100" dist="38100" dir="2700000" algn="tl">
                    <a:srgbClr val="000000"/>
                  </a:outerShdw>
                </a:effectLst>
                <a:latin typeface="Arial" pitchFamily="34" charset="0"/>
                <a:cs typeface="Arial" pitchFamily="34" charset="0"/>
              </a:rPr>
              <a:t> </a:t>
            </a:r>
          </a:p>
        </p:txBody>
      </p:sp>
      <p:sp>
        <p:nvSpPr>
          <p:cNvPr id="29" name="ZoneTexte 28"/>
          <p:cNvSpPr txBox="1"/>
          <p:nvPr/>
        </p:nvSpPr>
        <p:spPr>
          <a:xfrm>
            <a:off x="3428993" y="4786323"/>
            <a:ext cx="2357455" cy="369332"/>
          </a:xfrm>
          <a:prstGeom prst="rect">
            <a:avLst/>
          </a:prstGeom>
          <a:noFill/>
        </p:spPr>
        <p:txBody>
          <a:bodyPr wrap="square" rtlCol="0">
            <a:spAutoFit/>
          </a:bodyPr>
          <a:lstStyle/>
          <a:p>
            <a:pPr algn="ctr"/>
            <a:r>
              <a:rPr lang="fr-FR" dirty="0" smtClean="0">
                <a:solidFill>
                  <a:srgbClr val="FF0000"/>
                </a:solidFill>
                <a:effectLst>
                  <a:outerShdw blurRad="38100" dist="38100" dir="2700000" algn="tl">
                    <a:srgbClr val="000000"/>
                  </a:outerShdw>
                </a:effectLst>
                <a:latin typeface="Arial" pitchFamily="34" charset="0"/>
                <a:cs typeface="Arial" pitchFamily="34" charset="0"/>
              </a:rPr>
              <a:t>Changement d’état</a:t>
            </a:r>
            <a:endParaRPr lang="fr-FR" sz="2000"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30" name="ZoneTexte 29"/>
          <p:cNvSpPr txBox="1"/>
          <p:nvPr/>
        </p:nvSpPr>
        <p:spPr>
          <a:xfrm>
            <a:off x="3428992" y="4429132"/>
            <a:ext cx="2357455" cy="369332"/>
          </a:xfrm>
          <a:prstGeom prst="rect">
            <a:avLst/>
          </a:prstGeom>
          <a:noFill/>
        </p:spPr>
        <p:txBody>
          <a:bodyPr wrap="square" rtlCol="0">
            <a:spAutoFit/>
          </a:bodyPr>
          <a:lstStyle/>
          <a:p>
            <a:pPr algn="ctr"/>
            <a:r>
              <a:rPr lang="fr-FR" dirty="0" smtClean="0">
                <a:solidFill>
                  <a:srgbClr val="006600"/>
                </a:solidFill>
                <a:effectLst>
                  <a:outerShdw blurRad="38100" dist="38100" dir="2700000" algn="tl">
                    <a:srgbClr val="000000"/>
                  </a:outerShdw>
                </a:effectLst>
                <a:latin typeface="Arial" pitchFamily="34" charset="0"/>
                <a:cs typeface="Arial" pitchFamily="34" charset="0"/>
              </a:rPr>
              <a:t>fusion</a:t>
            </a:r>
            <a:endParaRPr lang="fr-FR" sz="2000" dirty="0">
              <a:solidFill>
                <a:srgbClr val="0066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00101" y="76200"/>
            <a:ext cx="1978025" cy="1909763"/>
            <a:chOff x="3552" y="1920"/>
            <a:chExt cx="1342" cy="1203"/>
          </a:xfrm>
        </p:grpSpPr>
        <p:sp>
          <p:nvSpPr>
            <p:cNvPr id="297987" name="Freeform 3"/>
            <p:cNvSpPr>
              <a:spLocks/>
            </p:cNvSpPr>
            <p:nvPr/>
          </p:nvSpPr>
          <p:spPr bwMode="auto">
            <a:xfrm>
              <a:off x="3602" y="2844"/>
              <a:ext cx="1219" cy="223"/>
            </a:xfrm>
            <a:custGeom>
              <a:avLst/>
              <a:gdLst/>
              <a:ahLst/>
              <a:cxnLst>
                <a:cxn ang="0">
                  <a:pos x="0" y="0"/>
                </a:cxn>
                <a:cxn ang="0">
                  <a:pos x="37" y="289"/>
                </a:cxn>
                <a:cxn ang="0">
                  <a:pos x="1473" y="289"/>
                </a:cxn>
                <a:cxn ang="0">
                  <a:pos x="1493" y="0"/>
                </a:cxn>
                <a:cxn ang="0">
                  <a:pos x="0" y="0"/>
                </a:cxn>
              </a:cxnLst>
              <a:rect l="0" t="0" r="r" b="b"/>
              <a:pathLst>
                <a:path w="1493" h="289">
                  <a:moveTo>
                    <a:pt x="0" y="0"/>
                  </a:moveTo>
                  <a:lnTo>
                    <a:pt x="37" y="289"/>
                  </a:lnTo>
                  <a:lnTo>
                    <a:pt x="1473" y="289"/>
                  </a:lnTo>
                  <a:lnTo>
                    <a:pt x="1493" y="0"/>
                  </a:lnTo>
                  <a:lnTo>
                    <a:pt x="0" y="0"/>
                  </a:lnTo>
                  <a:close/>
                </a:path>
              </a:pathLst>
            </a:custGeom>
            <a:gradFill rotWithShape="0">
              <a:gsLst>
                <a:gs pos="0">
                  <a:srgbClr val="99CCFF"/>
                </a:gs>
                <a:gs pos="50000">
                  <a:schemeClr val="bg1"/>
                </a:gs>
                <a:gs pos="100000">
                  <a:srgbClr val="99CCFF"/>
                </a:gs>
              </a:gsLst>
              <a:lin ang="5400000" scaled="1"/>
            </a:gradFill>
            <a:ln w="9525">
              <a:solidFill>
                <a:schemeClr val="bg1"/>
              </a:solidFill>
              <a:round/>
              <a:headEnd/>
              <a:tailEnd/>
            </a:ln>
            <a:effectLst/>
          </p:spPr>
          <p:txBody>
            <a:bodyPr/>
            <a:lstStyle/>
            <a:p>
              <a:pPr>
                <a:defRPr/>
              </a:pPr>
              <a:endParaRPr lang="fr-FR"/>
            </a:p>
          </p:txBody>
        </p:sp>
        <p:sp>
          <p:nvSpPr>
            <p:cNvPr id="81957" name="Freeform 4"/>
            <p:cNvSpPr>
              <a:spLocks/>
            </p:cNvSpPr>
            <p:nvPr/>
          </p:nvSpPr>
          <p:spPr bwMode="auto">
            <a:xfrm>
              <a:off x="3552" y="2438"/>
              <a:ext cx="1342" cy="631"/>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sp>
          <p:nvSpPr>
            <p:cNvPr id="297989" name="Text Box 5"/>
            <p:cNvSpPr txBox="1">
              <a:spLocks noChangeArrowheads="1"/>
            </p:cNvSpPr>
            <p:nvPr/>
          </p:nvSpPr>
          <p:spPr bwMode="auto">
            <a:xfrm>
              <a:off x="3888" y="2832"/>
              <a:ext cx="745" cy="291"/>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10°</a:t>
              </a:r>
            </a:p>
          </p:txBody>
        </p:sp>
        <p:pic>
          <p:nvPicPr>
            <p:cNvPr id="81959" name="Picture 6"/>
            <p:cNvPicPr>
              <a:picLocks noChangeAspect="1" noChangeArrowheads="1"/>
            </p:cNvPicPr>
            <p:nvPr/>
          </p:nvPicPr>
          <p:blipFill>
            <a:blip r:embed="rId2"/>
            <a:srcRect/>
            <a:stretch>
              <a:fillRect/>
            </a:stretch>
          </p:blipFill>
          <p:spPr bwMode="auto">
            <a:xfrm>
              <a:off x="4033" y="1920"/>
              <a:ext cx="474" cy="416"/>
            </a:xfrm>
            <a:prstGeom prst="rect">
              <a:avLst/>
            </a:prstGeom>
            <a:noFill/>
            <a:ln w="9525">
              <a:noFill/>
              <a:miter lim="800000"/>
              <a:headEnd/>
              <a:tailEnd/>
            </a:ln>
          </p:spPr>
        </p:pic>
      </p:grpSp>
      <p:sp>
        <p:nvSpPr>
          <p:cNvPr id="297991" name="Text Box 7"/>
          <p:cNvSpPr txBox="1">
            <a:spLocks noChangeArrowheads="1"/>
          </p:cNvSpPr>
          <p:nvPr/>
        </p:nvSpPr>
        <p:spPr bwMode="auto">
          <a:xfrm>
            <a:off x="228601" y="2006735"/>
            <a:ext cx="3843335" cy="1015663"/>
          </a:xfrm>
          <a:prstGeom prst="rect">
            <a:avLst/>
          </a:prstGeom>
          <a:noFill/>
          <a:ln w="9525">
            <a:noFill/>
            <a:miter lim="800000"/>
            <a:headEnd/>
            <a:tailEnd/>
          </a:ln>
          <a:effectLst/>
        </p:spPr>
        <p:txBody>
          <a:bodyPr wrap="square">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5. Dès que la glace est fondue, la température augmente à nouveau</a:t>
            </a:r>
            <a:r>
              <a:rPr lang="fr-FR" sz="2000" dirty="0">
                <a:solidFill>
                  <a:srgbClr val="0000FF"/>
                </a:solidFill>
                <a:latin typeface="Arial" pitchFamily="34" charset="0"/>
                <a:cs typeface="Arial" pitchFamily="34" charset="0"/>
              </a:rPr>
              <a:t>.</a:t>
            </a:r>
          </a:p>
        </p:txBody>
      </p:sp>
      <p:sp>
        <p:nvSpPr>
          <p:cNvPr id="297992" name="Text Box 8"/>
          <p:cNvSpPr txBox="1">
            <a:spLocks noChangeArrowheads="1"/>
          </p:cNvSpPr>
          <p:nvPr/>
        </p:nvSpPr>
        <p:spPr bwMode="auto">
          <a:xfrm>
            <a:off x="4929189" y="2028758"/>
            <a:ext cx="4214811" cy="400110"/>
          </a:xfrm>
          <a:prstGeom prst="rect">
            <a:avLst/>
          </a:prstGeom>
          <a:noFill/>
          <a:ln w="9525">
            <a:noFill/>
            <a:miter lim="800000"/>
            <a:headEnd/>
            <a:tailEnd/>
          </a:ln>
          <a:effectLst/>
        </p:spPr>
        <p:txBody>
          <a:bodyPr wrap="square">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6. </a:t>
            </a: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À 100°C l’ébullition commence</a:t>
            </a:r>
            <a:r>
              <a:rPr lang="fr-FR" sz="2000" dirty="0">
                <a:solidFill>
                  <a:srgbClr val="0000FF"/>
                </a:solidFill>
                <a:effectLst>
                  <a:outerShdw blurRad="38100" dist="38100" dir="2700000" algn="tl">
                    <a:srgbClr val="000000"/>
                  </a:outerShdw>
                </a:effectLst>
                <a:latin typeface="Arial" pitchFamily="34" charset="0"/>
                <a:cs typeface="Arial" pitchFamily="34" charset="0"/>
              </a:rPr>
              <a:t>.</a:t>
            </a:r>
          </a:p>
        </p:txBody>
      </p:sp>
      <p:grpSp>
        <p:nvGrpSpPr>
          <p:cNvPr id="3" name="Group 9"/>
          <p:cNvGrpSpPr>
            <a:grpSpLocks/>
          </p:cNvGrpSpPr>
          <p:nvPr/>
        </p:nvGrpSpPr>
        <p:grpSpPr bwMode="auto">
          <a:xfrm>
            <a:off x="5880125" y="76200"/>
            <a:ext cx="1978025" cy="1909763"/>
            <a:chOff x="3456" y="48"/>
            <a:chExt cx="1246" cy="1203"/>
          </a:xfrm>
        </p:grpSpPr>
        <p:grpSp>
          <p:nvGrpSpPr>
            <p:cNvPr id="4" name="Group 10"/>
            <p:cNvGrpSpPr>
              <a:grpSpLocks/>
            </p:cNvGrpSpPr>
            <p:nvPr/>
          </p:nvGrpSpPr>
          <p:grpSpPr bwMode="auto">
            <a:xfrm>
              <a:off x="3456" y="48"/>
              <a:ext cx="1246" cy="1203"/>
              <a:chOff x="3552" y="1920"/>
              <a:chExt cx="1342" cy="1203"/>
            </a:xfrm>
          </p:grpSpPr>
          <p:sp>
            <p:nvSpPr>
              <p:cNvPr id="297995" name="Freeform 11"/>
              <p:cNvSpPr>
                <a:spLocks/>
              </p:cNvSpPr>
              <p:nvPr/>
            </p:nvSpPr>
            <p:spPr bwMode="auto">
              <a:xfrm>
                <a:off x="3602" y="2844"/>
                <a:ext cx="1219" cy="223"/>
              </a:xfrm>
              <a:custGeom>
                <a:avLst/>
                <a:gdLst/>
                <a:ahLst/>
                <a:cxnLst>
                  <a:cxn ang="0">
                    <a:pos x="0" y="0"/>
                  </a:cxn>
                  <a:cxn ang="0">
                    <a:pos x="37" y="289"/>
                  </a:cxn>
                  <a:cxn ang="0">
                    <a:pos x="1473" y="289"/>
                  </a:cxn>
                  <a:cxn ang="0">
                    <a:pos x="1493" y="0"/>
                  </a:cxn>
                  <a:cxn ang="0">
                    <a:pos x="0" y="0"/>
                  </a:cxn>
                </a:cxnLst>
                <a:rect l="0" t="0" r="r" b="b"/>
                <a:pathLst>
                  <a:path w="1493" h="289">
                    <a:moveTo>
                      <a:pt x="0" y="0"/>
                    </a:moveTo>
                    <a:lnTo>
                      <a:pt x="37" y="289"/>
                    </a:lnTo>
                    <a:lnTo>
                      <a:pt x="1473" y="289"/>
                    </a:lnTo>
                    <a:lnTo>
                      <a:pt x="1493" y="0"/>
                    </a:lnTo>
                    <a:lnTo>
                      <a:pt x="0" y="0"/>
                    </a:lnTo>
                    <a:close/>
                  </a:path>
                </a:pathLst>
              </a:custGeom>
              <a:gradFill rotWithShape="0">
                <a:gsLst>
                  <a:gs pos="0">
                    <a:srgbClr val="99CCFF"/>
                  </a:gs>
                  <a:gs pos="50000">
                    <a:schemeClr val="bg1"/>
                  </a:gs>
                  <a:gs pos="100000">
                    <a:srgbClr val="99CCFF"/>
                  </a:gs>
                </a:gsLst>
                <a:lin ang="5400000" scaled="1"/>
              </a:gradFill>
              <a:ln w="9525">
                <a:solidFill>
                  <a:schemeClr val="bg1"/>
                </a:solidFill>
                <a:round/>
                <a:headEnd/>
                <a:tailEnd/>
              </a:ln>
              <a:effectLst/>
            </p:spPr>
            <p:txBody>
              <a:bodyPr/>
              <a:lstStyle/>
              <a:p>
                <a:pPr>
                  <a:defRPr/>
                </a:pPr>
                <a:endParaRPr lang="fr-FR"/>
              </a:p>
            </p:txBody>
          </p:sp>
          <p:sp>
            <p:nvSpPr>
              <p:cNvPr id="81953" name="Freeform 12"/>
              <p:cNvSpPr>
                <a:spLocks/>
              </p:cNvSpPr>
              <p:nvPr/>
            </p:nvSpPr>
            <p:spPr bwMode="auto">
              <a:xfrm>
                <a:off x="3552" y="2438"/>
                <a:ext cx="1342" cy="631"/>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sp>
            <p:nvSpPr>
              <p:cNvPr id="297997" name="Text Box 13"/>
              <p:cNvSpPr txBox="1">
                <a:spLocks noChangeArrowheads="1"/>
              </p:cNvSpPr>
              <p:nvPr/>
            </p:nvSpPr>
            <p:spPr bwMode="auto">
              <a:xfrm>
                <a:off x="3888" y="2832"/>
                <a:ext cx="745" cy="291"/>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100°</a:t>
                </a:r>
              </a:p>
            </p:txBody>
          </p:sp>
          <p:pic>
            <p:nvPicPr>
              <p:cNvPr id="81955" name="Picture 14"/>
              <p:cNvPicPr>
                <a:picLocks noChangeAspect="1" noChangeArrowheads="1"/>
              </p:cNvPicPr>
              <p:nvPr/>
            </p:nvPicPr>
            <p:blipFill>
              <a:blip r:embed="rId2"/>
              <a:srcRect/>
              <a:stretch>
                <a:fillRect/>
              </a:stretch>
            </p:blipFill>
            <p:spPr bwMode="auto">
              <a:xfrm>
                <a:off x="4033" y="1920"/>
                <a:ext cx="474" cy="416"/>
              </a:xfrm>
              <a:prstGeom prst="rect">
                <a:avLst/>
              </a:prstGeom>
              <a:noFill/>
              <a:ln w="9525">
                <a:noFill/>
                <a:miter lim="800000"/>
                <a:headEnd/>
                <a:tailEnd/>
              </a:ln>
            </p:spPr>
          </p:pic>
        </p:grpSp>
        <p:sp>
          <p:nvSpPr>
            <p:cNvPr id="81948" name="Oval 15"/>
            <p:cNvSpPr>
              <a:spLocks noChangeArrowheads="1"/>
            </p:cNvSpPr>
            <p:nvPr/>
          </p:nvSpPr>
          <p:spPr bwMode="auto">
            <a:xfrm>
              <a:off x="3648" y="1056"/>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49" name="Oval 16"/>
            <p:cNvSpPr>
              <a:spLocks noChangeArrowheads="1"/>
            </p:cNvSpPr>
            <p:nvPr/>
          </p:nvSpPr>
          <p:spPr bwMode="auto">
            <a:xfrm>
              <a:off x="3744" y="960"/>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50" name="Oval 17"/>
            <p:cNvSpPr>
              <a:spLocks noChangeArrowheads="1"/>
            </p:cNvSpPr>
            <p:nvPr/>
          </p:nvSpPr>
          <p:spPr bwMode="auto">
            <a:xfrm>
              <a:off x="4416" y="1056"/>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51" name="Oval 18"/>
            <p:cNvSpPr>
              <a:spLocks noChangeArrowheads="1"/>
            </p:cNvSpPr>
            <p:nvPr/>
          </p:nvSpPr>
          <p:spPr bwMode="auto">
            <a:xfrm>
              <a:off x="4320" y="960"/>
              <a:ext cx="96" cy="96"/>
            </a:xfrm>
            <a:prstGeom prst="ellipse">
              <a:avLst/>
            </a:prstGeom>
            <a:solidFill>
              <a:schemeClr val="bg1"/>
            </a:solidFill>
            <a:ln w="9525">
              <a:solidFill>
                <a:srgbClr val="99CCFF"/>
              </a:solidFill>
              <a:round/>
              <a:headEnd/>
              <a:tailEnd/>
            </a:ln>
          </p:spPr>
          <p:txBody>
            <a:bodyPr wrap="none" anchor="ctr"/>
            <a:lstStyle/>
            <a:p>
              <a:endParaRPr lang="fr-FR"/>
            </a:p>
          </p:txBody>
        </p:sp>
      </p:grpSp>
      <p:grpSp>
        <p:nvGrpSpPr>
          <p:cNvPr id="5" name="Group 19"/>
          <p:cNvGrpSpPr>
            <a:grpSpLocks/>
          </p:cNvGrpSpPr>
          <p:nvPr/>
        </p:nvGrpSpPr>
        <p:grpSpPr bwMode="auto">
          <a:xfrm>
            <a:off x="1071540" y="3342594"/>
            <a:ext cx="1978025" cy="1789114"/>
            <a:chOff x="816" y="1852"/>
            <a:chExt cx="1246" cy="1127"/>
          </a:xfrm>
        </p:grpSpPr>
        <p:sp>
          <p:nvSpPr>
            <p:cNvPr id="298004" name="Freeform 20"/>
            <p:cNvSpPr>
              <a:spLocks/>
            </p:cNvSpPr>
            <p:nvPr/>
          </p:nvSpPr>
          <p:spPr bwMode="auto">
            <a:xfrm>
              <a:off x="862" y="2784"/>
              <a:ext cx="1132" cy="139"/>
            </a:xfrm>
            <a:custGeom>
              <a:avLst/>
              <a:gdLst/>
              <a:ahLst/>
              <a:cxnLst>
                <a:cxn ang="0">
                  <a:pos x="0" y="0"/>
                </a:cxn>
                <a:cxn ang="0">
                  <a:pos x="37" y="289"/>
                </a:cxn>
                <a:cxn ang="0">
                  <a:pos x="1473" y="289"/>
                </a:cxn>
                <a:cxn ang="0">
                  <a:pos x="1493" y="0"/>
                </a:cxn>
                <a:cxn ang="0">
                  <a:pos x="0" y="0"/>
                </a:cxn>
              </a:cxnLst>
              <a:rect l="0" t="0" r="r" b="b"/>
              <a:pathLst>
                <a:path w="1493" h="289">
                  <a:moveTo>
                    <a:pt x="0" y="0"/>
                  </a:moveTo>
                  <a:lnTo>
                    <a:pt x="37" y="289"/>
                  </a:lnTo>
                  <a:lnTo>
                    <a:pt x="1473" y="289"/>
                  </a:lnTo>
                  <a:lnTo>
                    <a:pt x="1493" y="0"/>
                  </a:lnTo>
                  <a:lnTo>
                    <a:pt x="0" y="0"/>
                  </a:lnTo>
                  <a:close/>
                </a:path>
              </a:pathLst>
            </a:custGeom>
            <a:gradFill rotWithShape="0">
              <a:gsLst>
                <a:gs pos="0">
                  <a:srgbClr val="99CCFF"/>
                </a:gs>
                <a:gs pos="50000">
                  <a:schemeClr val="bg1"/>
                </a:gs>
                <a:gs pos="100000">
                  <a:srgbClr val="99CCFF"/>
                </a:gs>
              </a:gsLst>
              <a:lin ang="5400000" scaled="1"/>
            </a:gradFill>
            <a:ln w="9525">
              <a:solidFill>
                <a:schemeClr val="bg1"/>
              </a:solidFill>
              <a:round/>
              <a:headEnd/>
              <a:tailEnd/>
            </a:ln>
            <a:effectLst/>
          </p:spPr>
          <p:txBody>
            <a:bodyPr/>
            <a:lstStyle/>
            <a:p>
              <a:pPr>
                <a:defRPr/>
              </a:pPr>
              <a:endParaRPr lang="fr-FR"/>
            </a:p>
          </p:txBody>
        </p:sp>
        <p:sp>
          <p:nvSpPr>
            <p:cNvPr id="81939" name="Freeform 21"/>
            <p:cNvSpPr>
              <a:spLocks/>
            </p:cNvSpPr>
            <p:nvPr/>
          </p:nvSpPr>
          <p:spPr bwMode="auto">
            <a:xfrm>
              <a:off x="816" y="2294"/>
              <a:ext cx="1246" cy="631"/>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9933"/>
              </a:solidFill>
              <a:round/>
              <a:headEnd/>
              <a:tailEnd/>
            </a:ln>
          </p:spPr>
          <p:txBody>
            <a:bodyPr/>
            <a:lstStyle/>
            <a:p>
              <a:endParaRPr lang="fr-FR"/>
            </a:p>
          </p:txBody>
        </p:sp>
        <p:sp>
          <p:nvSpPr>
            <p:cNvPr id="298006" name="Text Box 22"/>
            <p:cNvSpPr txBox="1">
              <a:spLocks noChangeArrowheads="1"/>
            </p:cNvSpPr>
            <p:nvPr/>
          </p:nvSpPr>
          <p:spPr bwMode="auto">
            <a:xfrm>
              <a:off x="1128" y="2688"/>
              <a:ext cx="692" cy="291"/>
            </a:xfrm>
            <a:prstGeom prst="rect">
              <a:avLst/>
            </a:prstGeom>
            <a:noFill/>
            <a:ln w="9525">
              <a:noFill/>
              <a:miter lim="800000"/>
              <a:headEnd/>
              <a:tailEnd/>
            </a:ln>
            <a:effectLst/>
          </p:spPr>
          <p:txBody>
            <a:bodyPr>
              <a:spAutoFit/>
            </a:bodyPr>
            <a:lstStyle/>
            <a:p>
              <a:pPr algn="ctr">
                <a:spcBef>
                  <a:spcPct val="50000"/>
                </a:spcBef>
                <a:defRPr/>
              </a:pPr>
              <a:r>
                <a:rPr lang="fr-FR" sz="2400" b="1">
                  <a:solidFill>
                    <a:srgbClr val="FF5050"/>
                  </a:solidFill>
                  <a:effectLst>
                    <a:outerShdw blurRad="38100" dist="38100" dir="2700000" algn="tl">
                      <a:srgbClr val="000000"/>
                    </a:outerShdw>
                  </a:effectLst>
                  <a:latin typeface="Comic Sans MS" pitchFamily="66" charset="0"/>
                </a:rPr>
                <a:t>100°</a:t>
              </a:r>
            </a:p>
          </p:txBody>
        </p:sp>
        <p:pic>
          <p:nvPicPr>
            <p:cNvPr id="81941" name="Picture 23"/>
            <p:cNvPicPr>
              <a:picLocks noChangeAspect="1" noChangeArrowheads="1"/>
            </p:cNvPicPr>
            <p:nvPr/>
          </p:nvPicPr>
          <p:blipFill>
            <a:blip r:embed="rId2"/>
            <a:srcRect/>
            <a:stretch>
              <a:fillRect/>
            </a:stretch>
          </p:blipFill>
          <p:spPr bwMode="auto">
            <a:xfrm>
              <a:off x="1266" y="1852"/>
              <a:ext cx="440" cy="416"/>
            </a:xfrm>
            <a:prstGeom prst="rect">
              <a:avLst/>
            </a:prstGeom>
            <a:noFill/>
            <a:ln w="9525">
              <a:noFill/>
              <a:miter lim="800000"/>
              <a:headEnd/>
              <a:tailEnd/>
            </a:ln>
          </p:spPr>
        </p:pic>
        <p:sp>
          <p:nvSpPr>
            <p:cNvPr id="81942" name="Oval 24"/>
            <p:cNvSpPr>
              <a:spLocks noChangeArrowheads="1"/>
            </p:cNvSpPr>
            <p:nvPr/>
          </p:nvSpPr>
          <p:spPr bwMode="auto">
            <a:xfrm>
              <a:off x="1008" y="2784"/>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43" name="Oval 25"/>
            <p:cNvSpPr>
              <a:spLocks noChangeArrowheads="1"/>
            </p:cNvSpPr>
            <p:nvPr/>
          </p:nvSpPr>
          <p:spPr bwMode="auto">
            <a:xfrm>
              <a:off x="1104" y="2688"/>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44" name="Oval 26"/>
            <p:cNvSpPr>
              <a:spLocks noChangeArrowheads="1"/>
            </p:cNvSpPr>
            <p:nvPr/>
          </p:nvSpPr>
          <p:spPr bwMode="auto">
            <a:xfrm>
              <a:off x="1776" y="2784"/>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45" name="Oval 27"/>
            <p:cNvSpPr>
              <a:spLocks noChangeArrowheads="1"/>
            </p:cNvSpPr>
            <p:nvPr/>
          </p:nvSpPr>
          <p:spPr bwMode="auto">
            <a:xfrm>
              <a:off x="1680" y="2688"/>
              <a:ext cx="96" cy="96"/>
            </a:xfrm>
            <a:prstGeom prst="ellipse">
              <a:avLst/>
            </a:prstGeom>
            <a:solidFill>
              <a:schemeClr val="bg1"/>
            </a:solidFill>
            <a:ln w="9525">
              <a:solidFill>
                <a:srgbClr val="99CCFF"/>
              </a:solidFill>
              <a:round/>
              <a:headEnd/>
              <a:tailEnd/>
            </a:ln>
          </p:spPr>
          <p:txBody>
            <a:bodyPr wrap="none" anchor="ctr"/>
            <a:lstStyle/>
            <a:p>
              <a:endParaRPr lang="fr-FR"/>
            </a:p>
          </p:txBody>
        </p:sp>
        <p:sp>
          <p:nvSpPr>
            <p:cNvPr id="81946" name="Oval 28"/>
            <p:cNvSpPr>
              <a:spLocks noChangeArrowheads="1"/>
            </p:cNvSpPr>
            <p:nvPr/>
          </p:nvSpPr>
          <p:spPr bwMode="auto">
            <a:xfrm>
              <a:off x="1632" y="2832"/>
              <a:ext cx="96" cy="96"/>
            </a:xfrm>
            <a:prstGeom prst="ellipse">
              <a:avLst/>
            </a:prstGeom>
            <a:solidFill>
              <a:schemeClr val="bg1"/>
            </a:solidFill>
            <a:ln w="9525">
              <a:solidFill>
                <a:srgbClr val="99CCFF"/>
              </a:solidFill>
              <a:round/>
              <a:headEnd/>
              <a:tailEnd/>
            </a:ln>
          </p:spPr>
          <p:txBody>
            <a:bodyPr wrap="none" anchor="ctr"/>
            <a:lstStyle/>
            <a:p>
              <a:endParaRPr lang="fr-FR"/>
            </a:p>
          </p:txBody>
        </p:sp>
      </p:grpSp>
      <p:sp>
        <p:nvSpPr>
          <p:cNvPr id="298013" name="Text Box 29"/>
          <p:cNvSpPr txBox="1">
            <a:spLocks noChangeArrowheads="1"/>
          </p:cNvSpPr>
          <p:nvPr/>
        </p:nvSpPr>
        <p:spPr bwMode="auto">
          <a:xfrm>
            <a:off x="-32" y="5199419"/>
            <a:ext cx="3929059" cy="707886"/>
          </a:xfrm>
          <a:prstGeom prst="rect">
            <a:avLst/>
          </a:prstGeom>
          <a:noFill/>
          <a:ln w="9525">
            <a:noFill/>
            <a:miter lim="800000"/>
            <a:headEnd/>
            <a:tailEnd/>
          </a:ln>
          <a:effectLst/>
        </p:spPr>
        <p:txBody>
          <a:bodyPr wrap="square">
            <a:spAutoFit/>
          </a:bodyPr>
          <a:lstStyle/>
          <a:p>
            <a:pPr algn="ct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7. Pendant </a:t>
            </a: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l’ébullition, </a:t>
            </a:r>
            <a:r>
              <a:rPr lang="fr-FR" sz="2000" dirty="0">
                <a:solidFill>
                  <a:srgbClr val="0000FF"/>
                </a:solidFill>
                <a:effectLst>
                  <a:outerShdw blurRad="38100" dist="38100" dir="2700000" algn="tl">
                    <a:srgbClr val="000000"/>
                  </a:outerShdw>
                </a:effectLst>
                <a:latin typeface="Arial" pitchFamily="34" charset="0"/>
                <a:cs typeface="Arial" pitchFamily="34" charset="0"/>
              </a:rPr>
              <a:t>la température reste égale à 100°.</a:t>
            </a:r>
          </a:p>
        </p:txBody>
      </p:sp>
      <p:sp>
        <p:nvSpPr>
          <p:cNvPr id="298014" name="Text Box 30"/>
          <p:cNvSpPr txBox="1">
            <a:spLocks noChangeArrowheads="1"/>
          </p:cNvSpPr>
          <p:nvPr/>
        </p:nvSpPr>
        <p:spPr bwMode="auto">
          <a:xfrm>
            <a:off x="5357818" y="5156546"/>
            <a:ext cx="3043263" cy="707886"/>
          </a:xfrm>
          <a:prstGeom prst="rect">
            <a:avLst/>
          </a:prstGeom>
          <a:noFill/>
          <a:ln w="9525">
            <a:noFill/>
            <a:miter lim="800000"/>
            <a:headEnd/>
            <a:tailEnd/>
          </a:ln>
          <a:effectLst/>
        </p:spPr>
        <p:txBody>
          <a:bodyPr wrap="square">
            <a:spAutoFit/>
          </a:bodyPr>
          <a:lstStyle/>
          <a:p>
            <a:pPr>
              <a:spcBef>
                <a:spcPct val="50000"/>
              </a:spcBef>
              <a:defRPr/>
            </a:pPr>
            <a:r>
              <a:rPr lang="fr-FR" sz="2000" dirty="0">
                <a:solidFill>
                  <a:srgbClr val="0000FF"/>
                </a:solidFill>
                <a:effectLst>
                  <a:outerShdw blurRad="38100" dist="38100" dir="2700000" algn="tl">
                    <a:srgbClr val="000000"/>
                  </a:outerShdw>
                </a:effectLst>
                <a:latin typeface="Arial" pitchFamily="34" charset="0"/>
                <a:cs typeface="Arial" pitchFamily="34" charset="0"/>
              </a:rPr>
              <a:t>8. Et ce, jusqu’à évaporation complète…</a:t>
            </a:r>
          </a:p>
        </p:txBody>
      </p:sp>
      <p:sp>
        <p:nvSpPr>
          <p:cNvPr id="298015" name="Text Box 31"/>
          <p:cNvSpPr txBox="1">
            <a:spLocks noChangeArrowheads="1"/>
          </p:cNvSpPr>
          <p:nvPr/>
        </p:nvSpPr>
        <p:spPr bwMode="auto">
          <a:xfrm>
            <a:off x="2786050" y="6000768"/>
            <a:ext cx="6357950" cy="707886"/>
          </a:xfrm>
          <a:prstGeom prst="rect">
            <a:avLst/>
          </a:prstGeom>
          <a:noFill/>
          <a:ln w="9525">
            <a:noFill/>
            <a:miter lim="800000"/>
            <a:headEnd/>
            <a:tailEnd/>
          </a:ln>
          <a:effectLst/>
        </p:spPr>
        <p:txBody>
          <a:bodyPr wrap="square">
            <a:spAutoFit/>
          </a:bodyPr>
          <a:lstStyle/>
          <a:p>
            <a:pPr>
              <a:spcBef>
                <a:spcPct val="50000"/>
              </a:spcBef>
              <a:defRPr/>
            </a:pPr>
            <a:r>
              <a:rPr lang="fr-FR" sz="2000" dirty="0">
                <a:solidFill>
                  <a:srgbClr val="FF0000"/>
                </a:solidFill>
                <a:latin typeface="Arial" pitchFamily="34" charset="0"/>
                <a:cs typeface="Arial" pitchFamily="34" charset="0"/>
              </a:rPr>
              <a:t>… </a:t>
            </a:r>
            <a:r>
              <a:rPr lang="fr-FR" sz="2000" dirty="0">
                <a:solidFill>
                  <a:srgbClr val="FF0000"/>
                </a:solidFill>
                <a:effectLst>
                  <a:outerShdw blurRad="38100" dist="38100" dir="2700000" algn="tl">
                    <a:srgbClr val="000000"/>
                  </a:outerShdw>
                </a:effectLst>
                <a:latin typeface="Arial" pitchFamily="34" charset="0"/>
                <a:cs typeface="Arial" pitchFamily="34" charset="0"/>
              </a:rPr>
              <a:t>au delà, c’est la température de la vapeur qui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augmente, (si on ferme le récipient)…</a:t>
            </a:r>
            <a:endParaRPr lang="fr-FR" sz="2000" dirty="0">
              <a:solidFill>
                <a:srgbClr val="FF0000"/>
              </a:solidFill>
              <a:effectLst>
                <a:outerShdw blurRad="38100" dist="38100" dir="2700000" algn="tl">
                  <a:srgbClr val="000000"/>
                </a:outerShdw>
              </a:effectLst>
              <a:latin typeface="Arial" pitchFamily="34" charset="0"/>
              <a:cs typeface="Arial" pitchFamily="34" charset="0"/>
            </a:endParaRPr>
          </a:p>
        </p:txBody>
      </p:sp>
      <p:grpSp>
        <p:nvGrpSpPr>
          <p:cNvPr id="6" name="Group 32"/>
          <p:cNvGrpSpPr>
            <a:grpSpLocks/>
          </p:cNvGrpSpPr>
          <p:nvPr/>
        </p:nvGrpSpPr>
        <p:grpSpPr bwMode="auto">
          <a:xfrm>
            <a:off x="5951562" y="3211868"/>
            <a:ext cx="1978025" cy="1773238"/>
            <a:chOff x="3456" y="1818"/>
            <a:chExt cx="1246" cy="1117"/>
          </a:xfrm>
        </p:grpSpPr>
        <p:grpSp>
          <p:nvGrpSpPr>
            <p:cNvPr id="7" name="Group 33"/>
            <p:cNvGrpSpPr>
              <a:grpSpLocks/>
            </p:cNvGrpSpPr>
            <p:nvPr/>
          </p:nvGrpSpPr>
          <p:grpSpPr bwMode="auto">
            <a:xfrm>
              <a:off x="3456" y="2304"/>
              <a:ext cx="1246" cy="631"/>
              <a:chOff x="3456" y="2304"/>
              <a:chExt cx="1246" cy="631"/>
            </a:xfrm>
          </p:grpSpPr>
          <p:sp>
            <p:nvSpPr>
              <p:cNvPr id="81936" name="Freeform 34"/>
              <p:cNvSpPr>
                <a:spLocks/>
              </p:cNvSpPr>
              <p:nvPr/>
            </p:nvSpPr>
            <p:spPr bwMode="auto">
              <a:xfrm>
                <a:off x="3456" y="2304"/>
                <a:ext cx="1246" cy="631"/>
              </a:xfrm>
              <a:custGeom>
                <a:avLst/>
                <a:gdLst>
                  <a:gd name="T0" fmla="*/ 0 w 1643"/>
                  <a:gd name="T1" fmla="*/ 3 h 819"/>
                  <a:gd name="T2" fmla="*/ 96 w 1643"/>
                  <a:gd name="T3" fmla="*/ 819 h 819"/>
                  <a:gd name="T4" fmla="*/ 1536 w 1643"/>
                  <a:gd name="T5" fmla="*/ 819 h 819"/>
                  <a:gd name="T6" fmla="*/ 1643 w 1643"/>
                  <a:gd name="T7" fmla="*/ 0 h 819"/>
                  <a:gd name="T8" fmla="*/ 0 60000 65536"/>
                  <a:gd name="T9" fmla="*/ 0 60000 65536"/>
                  <a:gd name="T10" fmla="*/ 0 60000 65536"/>
                  <a:gd name="T11" fmla="*/ 0 60000 65536"/>
                  <a:gd name="T12" fmla="*/ 0 w 1643"/>
                  <a:gd name="T13" fmla="*/ 0 h 819"/>
                  <a:gd name="T14" fmla="*/ 1643 w 1643"/>
                  <a:gd name="T15" fmla="*/ 819 h 819"/>
                </a:gdLst>
                <a:ahLst/>
                <a:cxnLst>
                  <a:cxn ang="T8">
                    <a:pos x="T0" y="T1"/>
                  </a:cxn>
                  <a:cxn ang="T9">
                    <a:pos x="T2" y="T3"/>
                  </a:cxn>
                  <a:cxn ang="T10">
                    <a:pos x="T4" y="T5"/>
                  </a:cxn>
                  <a:cxn ang="T11">
                    <a:pos x="T6" y="T7"/>
                  </a:cxn>
                </a:cxnLst>
                <a:rect l="T12" t="T13" r="T14" b="T15"/>
                <a:pathLst>
                  <a:path w="1643" h="819">
                    <a:moveTo>
                      <a:pt x="0" y="3"/>
                    </a:moveTo>
                    <a:lnTo>
                      <a:pt x="96" y="819"/>
                    </a:lnTo>
                    <a:lnTo>
                      <a:pt x="1536" y="819"/>
                    </a:lnTo>
                    <a:lnTo>
                      <a:pt x="1643" y="0"/>
                    </a:lnTo>
                  </a:path>
                </a:pathLst>
              </a:custGeom>
              <a:noFill/>
              <a:ln w="28575">
                <a:solidFill>
                  <a:srgbClr val="FF5050"/>
                </a:solidFill>
                <a:round/>
                <a:headEnd/>
                <a:tailEnd/>
              </a:ln>
            </p:spPr>
            <p:txBody>
              <a:bodyPr/>
              <a:lstStyle/>
              <a:p>
                <a:endParaRPr lang="fr-FR"/>
              </a:p>
            </p:txBody>
          </p:sp>
          <p:sp>
            <p:nvSpPr>
              <p:cNvPr id="81937" name="Line 35"/>
              <p:cNvSpPr>
                <a:spLocks noChangeShapeType="1"/>
              </p:cNvSpPr>
              <p:nvPr/>
            </p:nvSpPr>
            <p:spPr bwMode="auto">
              <a:xfrm>
                <a:off x="3552" y="2906"/>
                <a:ext cx="1056" cy="0"/>
              </a:xfrm>
              <a:prstGeom prst="line">
                <a:avLst/>
              </a:prstGeom>
              <a:noFill/>
              <a:ln w="28575">
                <a:solidFill>
                  <a:srgbClr val="99CCFF"/>
                </a:solidFill>
                <a:round/>
                <a:headEnd/>
                <a:tailEnd/>
              </a:ln>
            </p:spPr>
            <p:txBody>
              <a:bodyPr/>
              <a:lstStyle/>
              <a:p>
                <a:endParaRPr lang="fr-FR"/>
              </a:p>
            </p:txBody>
          </p:sp>
        </p:grpSp>
        <p:pic>
          <p:nvPicPr>
            <p:cNvPr id="81935" name="Picture 36"/>
            <p:cNvPicPr>
              <a:picLocks noChangeAspect="1" noChangeArrowheads="1"/>
            </p:cNvPicPr>
            <p:nvPr/>
          </p:nvPicPr>
          <p:blipFill>
            <a:blip r:embed="rId2"/>
            <a:srcRect/>
            <a:stretch>
              <a:fillRect/>
            </a:stretch>
          </p:blipFill>
          <p:spPr bwMode="auto">
            <a:xfrm>
              <a:off x="3906" y="1818"/>
              <a:ext cx="440" cy="416"/>
            </a:xfrm>
            <a:prstGeom prst="rect">
              <a:avLst/>
            </a:prstGeom>
            <a:noFill/>
            <a:ln w="9525">
              <a:noFill/>
              <a:miter lim="800000"/>
              <a:headEnd/>
              <a:tailEnd/>
            </a:ln>
          </p:spPr>
        </p:pic>
      </p:grpSp>
      <p:grpSp>
        <p:nvGrpSpPr>
          <p:cNvPr id="8" name="Group 37"/>
          <p:cNvGrpSpPr>
            <a:grpSpLocks/>
          </p:cNvGrpSpPr>
          <p:nvPr/>
        </p:nvGrpSpPr>
        <p:grpSpPr bwMode="auto">
          <a:xfrm>
            <a:off x="6380189" y="3854809"/>
            <a:ext cx="1219200" cy="914400"/>
            <a:chOff x="3696" y="2160"/>
            <a:chExt cx="768" cy="576"/>
          </a:xfrm>
        </p:grpSpPr>
        <p:sp>
          <p:nvSpPr>
            <p:cNvPr id="81932" name="AutoShape 38"/>
            <p:cNvSpPr>
              <a:spLocks noChangeArrowheads="1"/>
            </p:cNvSpPr>
            <p:nvPr/>
          </p:nvSpPr>
          <p:spPr bwMode="auto">
            <a:xfrm>
              <a:off x="3696" y="2160"/>
              <a:ext cx="768" cy="576"/>
            </a:xfrm>
            <a:prstGeom prst="cloudCallout">
              <a:avLst>
                <a:gd name="adj1" fmla="val -389"/>
                <a:gd name="adj2" fmla="val 29167"/>
              </a:avLst>
            </a:prstGeom>
            <a:gradFill rotWithShape="0">
              <a:gsLst>
                <a:gs pos="0">
                  <a:srgbClr val="99CCFF"/>
                </a:gs>
                <a:gs pos="100000">
                  <a:schemeClr val="bg1"/>
                </a:gs>
              </a:gsLst>
              <a:path path="rect">
                <a:fillToRect l="50000" t="50000" r="50000" b="50000"/>
              </a:path>
            </a:gradFill>
            <a:ln w="38100">
              <a:solidFill>
                <a:srgbClr val="99CCFF"/>
              </a:solidFill>
              <a:round/>
              <a:headEnd/>
              <a:tailEnd/>
            </a:ln>
          </p:spPr>
          <p:txBody>
            <a:bodyPr/>
            <a:lstStyle/>
            <a:p>
              <a:pPr algn="ctr"/>
              <a:endParaRPr lang="fr-FR" sz="2400" b="1">
                <a:solidFill>
                  <a:srgbClr val="FF9933"/>
                </a:solidFill>
                <a:latin typeface="Comic Sans MS" pitchFamily="66" charset="0"/>
              </a:endParaRPr>
            </a:p>
          </p:txBody>
        </p:sp>
        <p:sp>
          <p:nvSpPr>
            <p:cNvPr id="298023" name="Text Box 39"/>
            <p:cNvSpPr txBox="1">
              <a:spLocks noChangeArrowheads="1"/>
            </p:cNvSpPr>
            <p:nvPr/>
          </p:nvSpPr>
          <p:spPr bwMode="auto">
            <a:xfrm>
              <a:off x="3840" y="2256"/>
              <a:ext cx="624" cy="291"/>
            </a:xfrm>
            <a:prstGeom prst="rect">
              <a:avLst/>
            </a:prstGeom>
            <a:noFill/>
            <a:ln w="9525">
              <a:noFill/>
              <a:miter lim="800000"/>
              <a:headEnd/>
              <a:tailEnd/>
            </a:ln>
            <a:effectLst/>
          </p:spPr>
          <p:txBody>
            <a:bodyPr>
              <a:spAutoFit/>
            </a:bodyPr>
            <a:lstStyle/>
            <a:p>
              <a:pPr>
                <a:spcBef>
                  <a:spcPct val="50000"/>
                </a:spcBef>
                <a:defRPr/>
              </a:pPr>
              <a:r>
                <a:rPr lang="fr-FR" sz="2400" b="1" dirty="0">
                  <a:solidFill>
                    <a:srgbClr val="FF5050"/>
                  </a:solidFill>
                  <a:effectLst>
                    <a:outerShdw blurRad="38100" dist="38100" dir="2700000" algn="tl">
                      <a:srgbClr val="000000"/>
                    </a:outerShdw>
                  </a:effectLst>
                  <a:latin typeface="Comic Sans MS" pitchFamily="66" charset="0"/>
                </a:rPr>
                <a:t>150°</a:t>
              </a:r>
            </a:p>
          </p:txBody>
        </p:sp>
      </p:grpSp>
      <p:sp>
        <p:nvSpPr>
          <p:cNvPr id="40" name="ZoneTexte 39"/>
          <p:cNvSpPr txBox="1"/>
          <p:nvPr/>
        </p:nvSpPr>
        <p:spPr>
          <a:xfrm>
            <a:off x="3714745" y="3286124"/>
            <a:ext cx="1571636" cy="923330"/>
          </a:xfrm>
          <a:prstGeom prst="rect">
            <a:avLst/>
          </a:prstGeom>
          <a:noFill/>
        </p:spPr>
        <p:txBody>
          <a:bodyPr wrap="square" rtlCol="0">
            <a:spAutoFit/>
          </a:bodyPr>
          <a:lstStyle/>
          <a:p>
            <a:pPr algn="ctr"/>
            <a:r>
              <a:rPr lang="fr-FR" dirty="0" smtClean="0">
                <a:latin typeface="Arial" pitchFamily="34" charset="0"/>
                <a:cs typeface="Arial" pitchFamily="34" charset="0"/>
              </a:rPr>
              <a:t>Puissance de chauffe</a:t>
            </a:r>
          </a:p>
          <a:p>
            <a:pPr algn="ctr"/>
            <a:r>
              <a:rPr lang="fr-FR" dirty="0" smtClean="0">
                <a:latin typeface="Arial" pitchFamily="34" charset="0"/>
                <a:cs typeface="Arial" pitchFamily="34" charset="0"/>
              </a:rPr>
              <a:t>1 000 W</a:t>
            </a:r>
            <a:endParaRPr lang="fr-FR" dirty="0">
              <a:latin typeface="Arial" pitchFamily="34" charset="0"/>
              <a:cs typeface="Arial" pitchFamily="34" charset="0"/>
            </a:endParaRPr>
          </a:p>
        </p:txBody>
      </p:sp>
      <p:sp>
        <p:nvSpPr>
          <p:cNvPr id="41" name="ZoneTexte 40"/>
          <p:cNvSpPr txBox="1"/>
          <p:nvPr/>
        </p:nvSpPr>
        <p:spPr>
          <a:xfrm>
            <a:off x="3714745" y="-24"/>
            <a:ext cx="1571636" cy="923330"/>
          </a:xfrm>
          <a:prstGeom prst="rect">
            <a:avLst/>
          </a:prstGeom>
          <a:noFill/>
        </p:spPr>
        <p:txBody>
          <a:bodyPr wrap="square" rtlCol="0">
            <a:spAutoFit/>
          </a:bodyPr>
          <a:lstStyle/>
          <a:p>
            <a:pPr algn="ctr"/>
            <a:r>
              <a:rPr lang="fr-FR" dirty="0" smtClean="0">
                <a:latin typeface="Arial" pitchFamily="34" charset="0"/>
                <a:cs typeface="Arial" pitchFamily="34" charset="0"/>
              </a:rPr>
              <a:t>Puissance de chauffe</a:t>
            </a:r>
          </a:p>
          <a:p>
            <a:pPr algn="ctr"/>
            <a:r>
              <a:rPr lang="fr-FR" dirty="0" smtClean="0">
                <a:latin typeface="Arial" pitchFamily="34" charset="0"/>
                <a:cs typeface="Arial" pitchFamily="34" charset="0"/>
              </a:rPr>
              <a:t>1 000 W</a:t>
            </a:r>
            <a:endParaRPr lang="fr-FR" dirty="0">
              <a:latin typeface="Arial" pitchFamily="34" charset="0"/>
              <a:cs typeface="Arial" pitchFamily="34" charset="0"/>
            </a:endParaRPr>
          </a:p>
        </p:txBody>
      </p:sp>
      <p:sp>
        <p:nvSpPr>
          <p:cNvPr id="42" name="ZoneTexte 41"/>
          <p:cNvSpPr txBox="1"/>
          <p:nvPr/>
        </p:nvSpPr>
        <p:spPr>
          <a:xfrm>
            <a:off x="3500430" y="928670"/>
            <a:ext cx="1857388" cy="677108"/>
          </a:xfrm>
          <a:prstGeom prst="rect">
            <a:avLst/>
          </a:prstGeom>
          <a:noFill/>
        </p:spPr>
        <p:txBody>
          <a:bodyPr wrap="square" rtlCol="0">
            <a:spAutoFit/>
          </a:bodyPr>
          <a:lstStyle/>
          <a:p>
            <a:pPr algn="ctr"/>
            <a:r>
              <a:rPr lang="fr-FR" dirty="0" smtClean="0">
                <a:solidFill>
                  <a:srgbClr val="FF0000"/>
                </a:solidFill>
                <a:effectLst>
                  <a:outerShdw blurRad="38100" dist="38100" dir="2700000" algn="tl">
                    <a:srgbClr val="000000"/>
                  </a:outerShdw>
                </a:effectLst>
                <a:latin typeface="Arial" pitchFamily="34" charset="0"/>
                <a:cs typeface="Arial" pitchFamily="34" charset="0"/>
              </a:rPr>
              <a:t>Réchauffage, </a:t>
            </a:r>
            <a:r>
              <a:rPr lang="fr-FR" dirty="0" smtClean="0">
                <a:solidFill>
                  <a:srgbClr val="006600"/>
                </a:solidFill>
                <a:effectLst>
                  <a:outerShdw blurRad="38100" dist="38100" dir="2700000" algn="tl">
                    <a:srgbClr val="000000"/>
                  </a:outerShdw>
                </a:effectLst>
                <a:latin typeface="Arial" pitchFamily="34" charset="0"/>
                <a:cs typeface="Arial" pitchFamily="34" charset="0"/>
              </a:rPr>
              <a:t>évaporation</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 </a:t>
            </a:r>
            <a:endParaRPr lang="fr-FR" sz="2000"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43" name="ZoneTexte 42"/>
          <p:cNvSpPr txBox="1"/>
          <p:nvPr/>
        </p:nvSpPr>
        <p:spPr>
          <a:xfrm>
            <a:off x="3000364" y="4584150"/>
            <a:ext cx="3143272" cy="369332"/>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outerShdw>
                </a:effectLst>
                <a:latin typeface="Arial" pitchFamily="34" charset="0"/>
                <a:cs typeface="Arial" pitchFamily="34" charset="0"/>
              </a:rPr>
              <a:t>Changement d’état rapide</a:t>
            </a:r>
            <a:endParaRPr lang="fr-FR" sz="2000"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44" name="ZoneTexte 43"/>
          <p:cNvSpPr txBox="1"/>
          <p:nvPr/>
        </p:nvSpPr>
        <p:spPr>
          <a:xfrm>
            <a:off x="3071803" y="1571612"/>
            <a:ext cx="3000395" cy="369332"/>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outerShdw>
                </a:effectLst>
                <a:latin typeface="Arial" pitchFamily="34" charset="0"/>
                <a:cs typeface="Arial" pitchFamily="34" charset="0"/>
              </a:rPr>
              <a:t>Changement d’état lent</a:t>
            </a:r>
            <a:endParaRPr lang="fr-FR" sz="2000"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45" name="ZoneTexte 44"/>
          <p:cNvSpPr txBox="1"/>
          <p:nvPr/>
        </p:nvSpPr>
        <p:spPr>
          <a:xfrm>
            <a:off x="5715007" y="1000108"/>
            <a:ext cx="2357455" cy="369332"/>
          </a:xfrm>
          <a:prstGeom prst="rect">
            <a:avLst/>
          </a:prstGeom>
          <a:noFill/>
        </p:spPr>
        <p:txBody>
          <a:bodyPr wrap="square" rtlCol="0">
            <a:spAutoFit/>
          </a:bodyPr>
          <a:lstStyle/>
          <a:p>
            <a:pPr algn="ctr"/>
            <a:r>
              <a:rPr lang="fr-FR" b="1" dirty="0" smtClean="0">
                <a:solidFill>
                  <a:srgbClr val="006600"/>
                </a:solidFill>
                <a:effectLst>
                  <a:outerShdw blurRad="38100" dist="38100" dir="2700000" algn="tl">
                    <a:srgbClr val="000000"/>
                  </a:outerShdw>
                </a:effectLst>
                <a:latin typeface="Comic Sans MS" pitchFamily="66" charset="0"/>
              </a:rPr>
              <a:t>Air humide</a:t>
            </a:r>
            <a:endParaRPr lang="fr-FR" sz="2000" b="1" dirty="0">
              <a:solidFill>
                <a:srgbClr val="006600"/>
              </a:solidFill>
              <a:effectLst>
                <a:outerShdw blurRad="38100" dist="38100" dir="2700000" algn="tl">
                  <a:srgbClr val="000000"/>
                </a:outerShdw>
              </a:effectLst>
              <a:latin typeface="Comic Sans MS" pitchFamily="66" charset="0"/>
            </a:endParaRPr>
          </a:p>
        </p:txBody>
      </p:sp>
      <p:sp>
        <p:nvSpPr>
          <p:cNvPr id="46" name="ZoneTexte 45"/>
          <p:cNvSpPr txBox="1"/>
          <p:nvPr/>
        </p:nvSpPr>
        <p:spPr>
          <a:xfrm>
            <a:off x="5786446" y="4488428"/>
            <a:ext cx="2357455" cy="369332"/>
          </a:xfrm>
          <a:prstGeom prst="rect">
            <a:avLst/>
          </a:prstGeom>
          <a:noFill/>
        </p:spPr>
        <p:txBody>
          <a:bodyPr wrap="square" rtlCol="0">
            <a:spAutoFit/>
          </a:bodyPr>
          <a:lstStyle/>
          <a:p>
            <a:pPr algn="ctr"/>
            <a:r>
              <a:rPr lang="fr-FR" dirty="0" smtClean="0">
                <a:solidFill>
                  <a:srgbClr val="006600"/>
                </a:solidFill>
                <a:effectLst>
                  <a:outerShdw blurRad="38100" dist="38100" dir="2700000" algn="tl">
                    <a:srgbClr val="000000"/>
                  </a:outerShdw>
                </a:effectLst>
                <a:latin typeface="Arial" pitchFamily="34" charset="0"/>
                <a:cs typeface="Arial" pitchFamily="34" charset="0"/>
              </a:rPr>
              <a:t>vapeur</a:t>
            </a:r>
            <a:endParaRPr lang="fr-FR" sz="2000" dirty="0">
              <a:solidFill>
                <a:srgbClr val="006600"/>
              </a:solidFill>
              <a:effectLst>
                <a:outerShdw blurRad="38100" dist="38100" dir="2700000" algn="tl">
                  <a:srgbClr val="000000"/>
                </a:outerShdw>
              </a:effectLst>
              <a:latin typeface="Arial" pitchFamily="34" charset="0"/>
              <a:cs typeface="Arial" pitchFamily="34" charset="0"/>
            </a:endParaRPr>
          </a:p>
        </p:txBody>
      </p:sp>
      <p:sp>
        <p:nvSpPr>
          <p:cNvPr id="47" name="ZoneTexte 46"/>
          <p:cNvSpPr txBox="1"/>
          <p:nvPr/>
        </p:nvSpPr>
        <p:spPr>
          <a:xfrm>
            <a:off x="928662" y="4214818"/>
            <a:ext cx="2357455" cy="369332"/>
          </a:xfrm>
          <a:prstGeom prst="rect">
            <a:avLst/>
          </a:prstGeom>
          <a:noFill/>
        </p:spPr>
        <p:txBody>
          <a:bodyPr wrap="square" rtlCol="0">
            <a:spAutoFit/>
          </a:bodyPr>
          <a:lstStyle/>
          <a:p>
            <a:pPr algn="ctr"/>
            <a:r>
              <a:rPr lang="fr-FR" dirty="0" smtClean="0">
                <a:solidFill>
                  <a:srgbClr val="006600"/>
                </a:solidFill>
                <a:effectLst>
                  <a:outerShdw blurRad="38100" dist="38100" dir="2700000" algn="tl">
                    <a:srgbClr val="000000"/>
                  </a:outerShdw>
                </a:effectLst>
                <a:latin typeface="Arial" pitchFamily="34" charset="0"/>
                <a:cs typeface="Arial" pitchFamily="34" charset="0"/>
              </a:rPr>
              <a:t>Air humide</a:t>
            </a:r>
            <a:endParaRPr lang="fr-FR" sz="2000" dirty="0">
              <a:solidFill>
                <a:srgbClr val="006600"/>
              </a:solidFill>
              <a:effectLst>
                <a:outerShdw blurRad="38100" dist="38100" dir="2700000" algn="tl">
                  <a:srgbClr val="000000"/>
                </a:outerShdw>
              </a:effectLst>
              <a:latin typeface="Arial" pitchFamily="34" charset="0"/>
              <a:cs typeface="Arial" pitchFamily="34" charset="0"/>
            </a:endParaRPr>
          </a:p>
        </p:txBody>
      </p:sp>
      <p:sp>
        <p:nvSpPr>
          <p:cNvPr id="48" name="ZoneTexte 47"/>
          <p:cNvSpPr txBox="1"/>
          <p:nvPr/>
        </p:nvSpPr>
        <p:spPr>
          <a:xfrm>
            <a:off x="2786050" y="4286256"/>
            <a:ext cx="3357586" cy="369332"/>
          </a:xfrm>
          <a:prstGeom prst="rect">
            <a:avLst/>
          </a:prstGeom>
          <a:noFill/>
        </p:spPr>
        <p:txBody>
          <a:bodyPr wrap="square" rtlCol="0">
            <a:spAutoFit/>
          </a:bodyPr>
          <a:lstStyle/>
          <a:p>
            <a:pPr algn="ctr"/>
            <a:r>
              <a:rPr lang="fr-FR" dirty="0" smtClean="0">
                <a:solidFill>
                  <a:srgbClr val="006600"/>
                </a:solidFill>
                <a:effectLst>
                  <a:outerShdw blurRad="38100" dist="38100" dir="2700000" algn="tl">
                    <a:srgbClr val="000000"/>
                  </a:outerShdw>
                </a:effectLst>
                <a:latin typeface="Arial" pitchFamily="34" charset="0"/>
                <a:cs typeface="Arial" pitchFamily="34" charset="0"/>
              </a:rPr>
              <a:t>Ebullition, vaporisation</a:t>
            </a:r>
            <a:endParaRPr lang="fr-FR" sz="2000" dirty="0">
              <a:solidFill>
                <a:srgbClr val="0066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mment 34"/>
          <p:cNvSpPr>
            <a:spLocks noChangeArrowheads="1"/>
          </p:cNvSpPr>
          <p:nvPr/>
        </p:nvSpPr>
        <p:spPr bwMode="auto">
          <a:xfrm>
            <a:off x="928662" y="1000109"/>
            <a:ext cx="7215239" cy="5632311"/>
          </a:xfrm>
          <a:prstGeom prst="rect">
            <a:avLst/>
          </a:prstGeom>
          <a:solidFill>
            <a:srgbClr val="FCFDC6"/>
          </a:solidFill>
          <a:ln w="9525">
            <a:noFill/>
            <a:miter lim="800000"/>
            <a:headEnd/>
            <a:tailEnd/>
          </a:ln>
          <a:effectLst>
            <a:outerShdw dist="107763" dir="2700000" algn="ctr" rotWithShape="0">
              <a:schemeClr val="bg2"/>
            </a:outerShdw>
          </a:effectLst>
        </p:spPr>
        <p:txBody>
          <a:bodyPr wrap="square">
            <a:spAutoFit/>
          </a:bodyPr>
          <a:lstStyle/>
          <a:p>
            <a:pPr algn="ctr">
              <a:defRPr/>
            </a:pPr>
            <a:endParaRPr lang="fr-FR" sz="2000" dirty="0" smtClean="0">
              <a:solidFill>
                <a:srgbClr val="0070C0"/>
              </a:solidFill>
              <a:latin typeface="Arial" pitchFamily="34" charset="0"/>
              <a:cs typeface="Arial" pitchFamily="34" charset="0"/>
            </a:endParaRPr>
          </a:p>
          <a:p>
            <a:pPr algn="ctr">
              <a:defRPr/>
            </a:pPr>
            <a:r>
              <a:rPr lang="fr-FR" sz="2000" dirty="0" smtClean="0">
                <a:solidFill>
                  <a:srgbClr val="0070C0"/>
                </a:solidFill>
                <a:latin typeface="Arial" pitchFamily="34" charset="0"/>
                <a:cs typeface="Arial" pitchFamily="34" charset="0"/>
                <a:sym typeface="Symbol" pitchFamily="18" charset="2"/>
              </a:rPr>
              <a:t>Chauffage </a:t>
            </a:r>
            <a:r>
              <a:rPr lang="fr-FR" sz="2000" dirty="0">
                <a:solidFill>
                  <a:srgbClr val="0070C0"/>
                </a:solidFill>
                <a:latin typeface="Arial" pitchFamily="34" charset="0"/>
                <a:cs typeface="Arial" pitchFamily="34" charset="0"/>
                <a:sym typeface="Symbol" pitchFamily="18" charset="2"/>
              </a:rPr>
              <a:t>de la glace :</a:t>
            </a:r>
          </a:p>
          <a:p>
            <a:pPr algn="ctr">
              <a:defRPr/>
            </a:pPr>
            <a:r>
              <a:rPr lang="fr-FR" sz="2000" dirty="0">
                <a:solidFill>
                  <a:srgbClr val="000000"/>
                </a:solidFill>
                <a:latin typeface="Arial" pitchFamily="34" charset="0"/>
                <a:cs typeface="Arial" pitchFamily="34" charset="0"/>
                <a:sym typeface="Symbol" pitchFamily="18" charset="2"/>
              </a:rPr>
              <a:t>1000 W x t = 1000 g </a:t>
            </a:r>
            <a:r>
              <a:rPr lang="fr-FR" sz="2000" dirty="0" smtClean="0">
                <a:solidFill>
                  <a:srgbClr val="000000"/>
                </a:solidFill>
                <a:latin typeface="Arial" pitchFamily="34" charset="0"/>
                <a:cs typeface="Arial" pitchFamily="34" charset="0"/>
                <a:sym typeface="Symbol" pitchFamily="18" charset="2"/>
              </a:rPr>
              <a:t>x 0,5cal </a:t>
            </a:r>
            <a:r>
              <a:rPr lang="fr-FR" sz="2000" dirty="0">
                <a:solidFill>
                  <a:srgbClr val="000000"/>
                </a:solidFill>
                <a:latin typeface="Arial" pitchFamily="34" charset="0"/>
                <a:cs typeface="Arial" pitchFamily="34" charset="0"/>
                <a:sym typeface="Symbol" pitchFamily="18" charset="2"/>
              </a:rPr>
              <a:t>x </a:t>
            </a:r>
            <a:r>
              <a:rPr lang="fr-FR" sz="2000" dirty="0" smtClean="0">
                <a:solidFill>
                  <a:srgbClr val="000000"/>
                </a:solidFill>
                <a:latin typeface="Arial" pitchFamily="34" charset="0"/>
                <a:cs typeface="Arial" pitchFamily="34" charset="0"/>
                <a:sym typeface="Symbol" pitchFamily="18" charset="2"/>
              </a:rPr>
              <a:t>4,18 J </a:t>
            </a:r>
            <a:r>
              <a:rPr lang="fr-FR" sz="2000" dirty="0">
                <a:solidFill>
                  <a:srgbClr val="000000"/>
                </a:solidFill>
                <a:latin typeface="Arial" pitchFamily="34" charset="0"/>
                <a:cs typeface="Arial" pitchFamily="34" charset="0"/>
                <a:sym typeface="Symbol" pitchFamily="18" charset="2"/>
              </a:rPr>
              <a:t>x 18</a:t>
            </a:r>
          </a:p>
          <a:p>
            <a:pPr algn="ctr">
              <a:defRPr/>
            </a:pPr>
            <a:r>
              <a:rPr lang="fr-FR" sz="2000" dirty="0">
                <a:solidFill>
                  <a:srgbClr val="000000"/>
                </a:solidFill>
                <a:latin typeface="Arial" pitchFamily="34" charset="0"/>
                <a:cs typeface="Arial" pitchFamily="34" charset="0"/>
                <a:sym typeface="Symbol" pitchFamily="18" charset="2"/>
              </a:rPr>
              <a:t>t = </a:t>
            </a:r>
            <a:r>
              <a:rPr lang="fr-FR" sz="2000" dirty="0">
                <a:solidFill>
                  <a:srgbClr val="FF0000"/>
                </a:solidFill>
                <a:latin typeface="Arial" pitchFamily="34" charset="0"/>
                <a:cs typeface="Arial" pitchFamily="34" charset="0"/>
                <a:sym typeface="Symbol" pitchFamily="18" charset="2"/>
              </a:rPr>
              <a:t>37,62 sec</a:t>
            </a:r>
          </a:p>
          <a:p>
            <a:pPr algn="ctr">
              <a:defRPr/>
            </a:pPr>
            <a:endParaRPr lang="fr-FR" sz="2000" dirty="0" smtClean="0">
              <a:solidFill>
                <a:srgbClr val="0070C0"/>
              </a:solidFill>
              <a:latin typeface="Arial" pitchFamily="34" charset="0"/>
              <a:cs typeface="Arial" pitchFamily="34" charset="0"/>
            </a:endParaRPr>
          </a:p>
          <a:p>
            <a:pPr algn="ctr">
              <a:defRPr/>
            </a:pPr>
            <a:r>
              <a:rPr lang="fr-FR" sz="2000" dirty="0" smtClean="0">
                <a:solidFill>
                  <a:srgbClr val="0070C0"/>
                </a:solidFill>
                <a:latin typeface="Arial" pitchFamily="34" charset="0"/>
                <a:cs typeface="Arial" pitchFamily="34" charset="0"/>
              </a:rPr>
              <a:t>temps </a:t>
            </a:r>
            <a:r>
              <a:rPr lang="fr-FR" sz="2000" dirty="0">
                <a:solidFill>
                  <a:srgbClr val="0070C0"/>
                </a:solidFill>
                <a:latin typeface="Arial" pitchFamily="34" charset="0"/>
                <a:cs typeface="Arial" pitchFamily="34" charset="0"/>
              </a:rPr>
              <a:t>de </a:t>
            </a:r>
            <a:r>
              <a:rPr lang="fr-FR" sz="2000" dirty="0" smtClean="0">
                <a:solidFill>
                  <a:srgbClr val="0070C0"/>
                </a:solidFill>
                <a:latin typeface="Arial" pitchFamily="34" charset="0"/>
                <a:cs typeface="Arial" pitchFamily="34" charset="0"/>
              </a:rPr>
              <a:t>fusion de la glace </a:t>
            </a:r>
            <a:r>
              <a:rPr lang="fr-FR" sz="2000" dirty="0">
                <a:solidFill>
                  <a:srgbClr val="0070C0"/>
                </a:solidFill>
                <a:latin typeface="Arial" pitchFamily="34" charset="0"/>
                <a:cs typeface="Arial" pitchFamily="34" charset="0"/>
              </a:rPr>
              <a:t>:</a:t>
            </a:r>
          </a:p>
          <a:p>
            <a:pPr algn="ctr">
              <a:defRPr/>
            </a:pPr>
            <a:r>
              <a:rPr lang="fr-FR" sz="2000" dirty="0">
                <a:solidFill>
                  <a:srgbClr val="000000"/>
                </a:solidFill>
                <a:latin typeface="Arial" pitchFamily="34" charset="0"/>
                <a:cs typeface="Arial" pitchFamily="34" charset="0"/>
              </a:rPr>
              <a:t>1000 </a:t>
            </a:r>
            <a:r>
              <a:rPr lang="fr-FR" sz="2000" dirty="0" err="1">
                <a:solidFill>
                  <a:srgbClr val="000000"/>
                </a:solidFill>
                <a:latin typeface="Arial" pitchFamily="34" charset="0"/>
                <a:cs typeface="Arial" pitchFamily="34" charset="0"/>
              </a:rPr>
              <a:t>Wx</a:t>
            </a:r>
            <a:r>
              <a:rPr lang="fr-FR" sz="2000" dirty="0">
                <a:solidFill>
                  <a:srgbClr val="000000"/>
                </a:solidFill>
                <a:latin typeface="Arial" pitchFamily="34" charset="0"/>
                <a:cs typeface="Arial" pitchFamily="34" charset="0"/>
                <a:sym typeface="Symbol" pitchFamily="18" charset="2"/>
              </a:rPr>
              <a:t>t </a:t>
            </a:r>
            <a:r>
              <a:rPr lang="fr-FR" sz="2000" dirty="0" smtClean="0">
                <a:solidFill>
                  <a:srgbClr val="000000"/>
                </a:solidFill>
                <a:latin typeface="Arial" pitchFamily="34" charset="0"/>
                <a:cs typeface="Arial" pitchFamily="34" charset="0"/>
                <a:sym typeface="Symbol" pitchFamily="18" charset="2"/>
              </a:rPr>
              <a:t>= 80 </a:t>
            </a:r>
            <a:r>
              <a:rPr lang="fr-FR" sz="2000" dirty="0">
                <a:solidFill>
                  <a:srgbClr val="000000"/>
                </a:solidFill>
                <a:latin typeface="Arial" pitchFamily="34" charset="0"/>
                <a:cs typeface="Arial" pitchFamily="34" charset="0"/>
                <a:sym typeface="Symbol" pitchFamily="18" charset="2"/>
              </a:rPr>
              <a:t>cal x </a:t>
            </a:r>
            <a:r>
              <a:rPr lang="fr-FR" sz="2000" dirty="0" smtClean="0">
                <a:solidFill>
                  <a:srgbClr val="000000"/>
                </a:solidFill>
                <a:latin typeface="Arial" pitchFamily="34" charset="0"/>
                <a:cs typeface="Arial" pitchFamily="34" charset="0"/>
                <a:sym typeface="Symbol" pitchFamily="18" charset="2"/>
              </a:rPr>
              <a:t>4,18 J </a:t>
            </a:r>
            <a:r>
              <a:rPr lang="fr-FR" sz="2000" dirty="0">
                <a:solidFill>
                  <a:srgbClr val="000000"/>
                </a:solidFill>
                <a:latin typeface="Arial" pitchFamily="34" charset="0"/>
                <a:cs typeface="Arial" pitchFamily="34" charset="0"/>
                <a:sym typeface="Symbol" pitchFamily="18" charset="2"/>
              </a:rPr>
              <a:t>x 1000g</a:t>
            </a:r>
          </a:p>
          <a:p>
            <a:pPr algn="ctr">
              <a:defRPr/>
            </a:pPr>
            <a:r>
              <a:rPr lang="fr-FR" sz="2000" dirty="0">
                <a:solidFill>
                  <a:srgbClr val="000000"/>
                </a:solidFill>
                <a:latin typeface="Arial" pitchFamily="34" charset="0"/>
                <a:cs typeface="Arial" pitchFamily="34" charset="0"/>
                <a:sym typeface="Symbol" pitchFamily="18" charset="2"/>
              </a:rPr>
              <a:t>t =334,4 sec</a:t>
            </a:r>
          </a:p>
          <a:p>
            <a:pPr algn="ctr">
              <a:defRPr/>
            </a:pPr>
            <a:r>
              <a:rPr lang="fr-FR" sz="2000" dirty="0">
                <a:solidFill>
                  <a:srgbClr val="000000"/>
                </a:solidFill>
                <a:latin typeface="Arial" pitchFamily="34" charset="0"/>
                <a:cs typeface="Arial" pitchFamily="34" charset="0"/>
                <a:sym typeface="Symbol" pitchFamily="18" charset="2"/>
              </a:rPr>
              <a:t> = </a:t>
            </a:r>
            <a:r>
              <a:rPr lang="fr-FR" sz="2000" dirty="0">
                <a:solidFill>
                  <a:srgbClr val="FF0000"/>
                </a:solidFill>
                <a:latin typeface="Arial" pitchFamily="34" charset="0"/>
                <a:cs typeface="Arial" pitchFamily="34" charset="0"/>
                <a:sym typeface="Symbol" pitchFamily="18" charset="2"/>
              </a:rPr>
              <a:t>5 ’ 57  ’ </a:t>
            </a:r>
            <a:r>
              <a:rPr lang="fr-FR" sz="2000" dirty="0" smtClean="0">
                <a:solidFill>
                  <a:srgbClr val="FF0000"/>
                </a:solidFill>
                <a:latin typeface="Arial" pitchFamily="34" charset="0"/>
                <a:cs typeface="Arial" pitchFamily="34" charset="0"/>
                <a:sym typeface="Symbol" pitchFamily="18" charset="2"/>
              </a:rPr>
              <a:t>’</a:t>
            </a:r>
          </a:p>
          <a:p>
            <a:pPr algn="ctr">
              <a:defRPr/>
            </a:pPr>
            <a:endParaRPr lang="fr-FR" sz="2000" dirty="0">
              <a:solidFill>
                <a:srgbClr val="000000"/>
              </a:solidFill>
              <a:latin typeface="Arial" pitchFamily="34" charset="0"/>
              <a:cs typeface="Arial" pitchFamily="34" charset="0"/>
              <a:sym typeface="Symbol" pitchFamily="18" charset="2"/>
            </a:endParaRPr>
          </a:p>
          <a:p>
            <a:pPr algn="ctr">
              <a:defRPr/>
            </a:pPr>
            <a:r>
              <a:rPr lang="fr-FR" sz="2000" dirty="0">
                <a:solidFill>
                  <a:srgbClr val="0070C0"/>
                </a:solidFill>
                <a:latin typeface="Arial" pitchFamily="34" charset="0"/>
                <a:cs typeface="Arial" pitchFamily="34" charset="0"/>
                <a:sym typeface="Symbol" pitchFamily="18" charset="2"/>
              </a:rPr>
              <a:t>Chauffage de l ’eau :</a:t>
            </a:r>
          </a:p>
          <a:p>
            <a:pPr algn="ctr">
              <a:defRPr/>
            </a:pPr>
            <a:r>
              <a:rPr lang="fr-FR" sz="2000" dirty="0">
                <a:solidFill>
                  <a:srgbClr val="000000"/>
                </a:solidFill>
                <a:latin typeface="Arial" pitchFamily="34" charset="0"/>
                <a:cs typeface="Arial" pitchFamily="34" charset="0"/>
                <a:sym typeface="Symbol" pitchFamily="18" charset="2"/>
              </a:rPr>
              <a:t>1000 W x t  = 1000 g x 1ca l x 4,18 J x 100 </a:t>
            </a:r>
          </a:p>
          <a:p>
            <a:pPr algn="ctr">
              <a:defRPr/>
            </a:pPr>
            <a:r>
              <a:rPr lang="fr-FR" sz="2000" dirty="0">
                <a:solidFill>
                  <a:srgbClr val="000000"/>
                </a:solidFill>
                <a:latin typeface="Arial" pitchFamily="34" charset="0"/>
                <a:cs typeface="Arial" pitchFamily="34" charset="0"/>
                <a:sym typeface="Symbol" pitchFamily="18" charset="2"/>
              </a:rPr>
              <a:t>t </a:t>
            </a:r>
            <a:r>
              <a:rPr lang="fr-FR" sz="2000" dirty="0" smtClean="0">
                <a:solidFill>
                  <a:srgbClr val="000000"/>
                </a:solidFill>
                <a:latin typeface="Arial" pitchFamily="34" charset="0"/>
                <a:cs typeface="Arial" pitchFamily="34" charset="0"/>
                <a:sym typeface="Symbol" pitchFamily="18" charset="2"/>
              </a:rPr>
              <a:t>= 418 </a:t>
            </a:r>
            <a:r>
              <a:rPr lang="fr-FR" sz="2000" dirty="0">
                <a:solidFill>
                  <a:srgbClr val="000000"/>
                </a:solidFill>
                <a:latin typeface="Arial" pitchFamily="34" charset="0"/>
                <a:cs typeface="Arial" pitchFamily="34" charset="0"/>
                <a:sym typeface="Symbol" pitchFamily="18" charset="2"/>
              </a:rPr>
              <a:t>sec =</a:t>
            </a:r>
            <a:r>
              <a:rPr lang="fr-FR" sz="2000" dirty="0">
                <a:solidFill>
                  <a:srgbClr val="FF0000"/>
                </a:solidFill>
                <a:latin typeface="Arial" pitchFamily="34" charset="0"/>
                <a:cs typeface="Arial" pitchFamily="34" charset="0"/>
                <a:sym typeface="Symbol" pitchFamily="18" charset="2"/>
              </a:rPr>
              <a:t>7 ’</a:t>
            </a:r>
          </a:p>
          <a:p>
            <a:pPr algn="ctr">
              <a:defRPr/>
            </a:pPr>
            <a:endParaRPr lang="fr-FR" sz="2000" dirty="0">
              <a:solidFill>
                <a:srgbClr val="000000"/>
              </a:solidFill>
              <a:latin typeface="Arial" pitchFamily="34" charset="0"/>
              <a:cs typeface="Arial" pitchFamily="34" charset="0"/>
              <a:sym typeface="Symbol" pitchFamily="18" charset="2"/>
            </a:endParaRPr>
          </a:p>
          <a:p>
            <a:pPr algn="ctr">
              <a:defRPr/>
            </a:pPr>
            <a:r>
              <a:rPr lang="fr-FR" sz="2000" dirty="0">
                <a:solidFill>
                  <a:srgbClr val="0070C0"/>
                </a:solidFill>
                <a:latin typeface="Arial" pitchFamily="34" charset="0"/>
                <a:cs typeface="Arial" pitchFamily="34" charset="0"/>
                <a:sym typeface="Symbol" pitchFamily="18" charset="2"/>
              </a:rPr>
              <a:t>temps d </a:t>
            </a:r>
            <a:r>
              <a:rPr lang="fr-FR" sz="2000" dirty="0" smtClean="0">
                <a:solidFill>
                  <a:srgbClr val="0070C0"/>
                </a:solidFill>
                <a:latin typeface="Arial" pitchFamily="34" charset="0"/>
                <a:cs typeface="Arial" pitchFamily="34" charset="0"/>
                <a:sym typeface="Symbol" pitchFamily="18" charset="2"/>
              </a:rPr>
              <a:t>’évaporation de l’eau :</a:t>
            </a:r>
            <a:endParaRPr lang="fr-FR" sz="2000" dirty="0">
              <a:solidFill>
                <a:srgbClr val="0070C0"/>
              </a:solidFill>
              <a:latin typeface="Arial" pitchFamily="34" charset="0"/>
              <a:cs typeface="Arial" pitchFamily="34" charset="0"/>
              <a:sym typeface="Symbol" pitchFamily="18" charset="2"/>
            </a:endParaRPr>
          </a:p>
          <a:p>
            <a:pPr algn="ctr">
              <a:defRPr/>
            </a:pPr>
            <a:r>
              <a:rPr lang="fr-FR" sz="2000" dirty="0">
                <a:solidFill>
                  <a:srgbClr val="000000"/>
                </a:solidFill>
                <a:latin typeface="Arial" pitchFamily="34" charset="0"/>
                <a:cs typeface="Arial" pitchFamily="34" charset="0"/>
                <a:sym typeface="Symbol" pitchFamily="18" charset="2"/>
              </a:rPr>
              <a:t>1000W x t = </a:t>
            </a:r>
            <a:r>
              <a:rPr lang="fr-FR" sz="2000" dirty="0" smtClean="0">
                <a:solidFill>
                  <a:srgbClr val="000000"/>
                </a:solidFill>
                <a:latin typeface="Arial" pitchFamily="34" charset="0"/>
                <a:cs typeface="Arial" pitchFamily="34" charset="0"/>
                <a:sym typeface="Symbol" pitchFamily="18" charset="2"/>
              </a:rPr>
              <a:t>539 </a:t>
            </a:r>
            <a:r>
              <a:rPr lang="fr-FR" sz="2000" dirty="0">
                <a:solidFill>
                  <a:srgbClr val="000000"/>
                </a:solidFill>
                <a:latin typeface="Arial" pitchFamily="34" charset="0"/>
                <a:cs typeface="Arial" pitchFamily="34" charset="0"/>
                <a:sym typeface="Symbol" pitchFamily="18" charset="2"/>
              </a:rPr>
              <a:t>cal </a:t>
            </a:r>
            <a:r>
              <a:rPr lang="fr-FR" sz="2000" dirty="0" smtClean="0">
                <a:solidFill>
                  <a:srgbClr val="000000"/>
                </a:solidFill>
                <a:latin typeface="Arial" pitchFamily="34" charset="0"/>
                <a:cs typeface="Arial" pitchFamily="34" charset="0"/>
                <a:sym typeface="Symbol" pitchFamily="18" charset="2"/>
              </a:rPr>
              <a:t>x 4,18 J </a:t>
            </a:r>
            <a:r>
              <a:rPr lang="fr-FR" sz="2000" dirty="0">
                <a:solidFill>
                  <a:srgbClr val="000000"/>
                </a:solidFill>
                <a:latin typeface="Arial" pitchFamily="34" charset="0"/>
                <a:cs typeface="Arial" pitchFamily="34" charset="0"/>
                <a:sym typeface="Symbol" pitchFamily="18" charset="2"/>
              </a:rPr>
              <a:t>x 1000g</a:t>
            </a:r>
          </a:p>
          <a:p>
            <a:pPr algn="ctr">
              <a:defRPr/>
            </a:pPr>
            <a:r>
              <a:rPr lang="fr-FR" sz="2000" dirty="0">
                <a:solidFill>
                  <a:srgbClr val="000000"/>
                </a:solidFill>
                <a:latin typeface="Arial" pitchFamily="34" charset="0"/>
                <a:cs typeface="Arial" pitchFamily="34" charset="0"/>
                <a:sym typeface="Symbol" pitchFamily="18" charset="2"/>
              </a:rPr>
              <a:t>t = 2 </a:t>
            </a:r>
            <a:r>
              <a:rPr lang="fr-FR" sz="2000" dirty="0" smtClean="0">
                <a:solidFill>
                  <a:srgbClr val="000000"/>
                </a:solidFill>
                <a:latin typeface="Arial" pitchFamily="34" charset="0"/>
                <a:cs typeface="Arial" pitchFamily="34" charset="0"/>
                <a:sym typeface="Symbol" pitchFamily="18" charset="2"/>
              </a:rPr>
              <a:t>253 </a:t>
            </a:r>
            <a:r>
              <a:rPr lang="fr-FR" sz="2000" dirty="0">
                <a:solidFill>
                  <a:srgbClr val="000000"/>
                </a:solidFill>
                <a:latin typeface="Arial" pitchFamily="34" charset="0"/>
                <a:cs typeface="Arial" pitchFamily="34" charset="0"/>
                <a:sym typeface="Symbol" pitchFamily="18" charset="2"/>
              </a:rPr>
              <a:t>sec </a:t>
            </a:r>
          </a:p>
          <a:p>
            <a:pPr algn="ctr">
              <a:defRPr/>
            </a:pPr>
            <a:r>
              <a:rPr lang="fr-FR" sz="2000" dirty="0">
                <a:solidFill>
                  <a:srgbClr val="000000"/>
                </a:solidFill>
                <a:latin typeface="Arial" pitchFamily="34" charset="0"/>
                <a:cs typeface="Arial" pitchFamily="34" charset="0"/>
                <a:sym typeface="Symbol" pitchFamily="18" charset="2"/>
              </a:rPr>
              <a:t>= </a:t>
            </a:r>
            <a:r>
              <a:rPr lang="fr-FR" sz="2000" dirty="0" smtClean="0">
                <a:solidFill>
                  <a:srgbClr val="FF0000"/>
                </a:solidFill>
                <a:latin typeface="Arial" pitchFamily="34" charset="0"/>
                <a:cs typeface="Arial" pitchFamily="34" charset="0"/>
                <a:sym typeface="Symbol" pitchFamily="18" charset="2"/>
              </a:rPr>
              <a:t>37 </a:t>
            </a:r>
            <a:r>
              <a:rPr lang="fr-FR" sz="2000" dirty="0">
                <a:solidFill>
                  <a:srgbClr val="FF0000"/>
                </a:solidFill>
                <a:latin typeface="Arial" pitchFamily="34" charset="0"/>
                <a:cs typeface="Arial" pitchFamily="34" charset="0"/>
                <a:sym typeface="Symbol" pitchFamily="18" charset="2"/>
              </a:rPr>
              <a:t>‘ </a:t>
            </a:r>
            <a:r>
              <a:rPr lang="fr-FR" sz="2000" dirty="0" smtClean="0">
                <a:solidFill>
                  <a:srgbClr val="FF0000"/>
                </a:solidFill>
                <a:latin typeface="Arial" pitchFamily="34" charset="0"/>
                <a:cs typeface="Arial" pitchFamily="34" charset="0"/>
                <a:sym typeface="Symbol" pitchFamily="18" charset="2"/>
              </a:rPr>
              <a:t>33</a:t>
            </a:r>
            <a:r>
              <a:rPr lang="fr-FR" sz="2000" dirty="0">
                <a:solidFill>
                  <a:srgbClr val="FF0000"/>
                </a:solidFill>
                <a:latin typeface="Arial" pitchFamily="34" charset="0"/>
                <a:cs typeface="Arial" pitchFamily="34" charset="0"/>
                <a:sym typeface="Symbol" pitchFamily="18" charset="2"/>
              </a:rPr>
              <a:t> ’ </a:t>
            </a:r>
            <a:r>
              <a:rPr lang="fr-FR" sz="2000" dirty="0" smtClean="0">
                <a:solidFill>
                  <a:srgbClr val="FF0000"/>
                </a:solidFill>
                <a:latin typeface="Arial" pitchFamily="34" charset="0"/>
                <a:cs typeface="Arial" pitchFamily="34" charset="0"/>
                <a:sym typeface="Symbol" pitchFamily="18" charset="2"/>
              </a:rPr>
              <a:t>’</a:t>
            </a:r>
            <a:endParaRPr lang="fr-FR" sz="2000" dirty="0">
              <a:solidFill>
                <a:srgbClr val="FF0000"/>
              </a:solidFill>
              <a:latin typeface="Arial" pitchFamily="34" charset="0"/>
              <a:cs typeface="Arial" pitchFamily="34" charset="0"/>
              <a:sym typeface="Symbol" pitchFamily="18" charset="2"/>
            </a:endParaRPr>
          </a:p>
        </p:txBody>
      </p:sp>
      <p:sp>
        <p:nvSpPr>
          <p:cNvPr id="3" name="Rectangle 24"/>
          <p:cNvSpPr txBox="1">
            <a:spLocks noChangeArrowheads="1"/>
          </p:cNvSpPr>
          <p:nvPr/>
        </p:nvSpPr>
        <p:spPr>
          <a:xfrm>
            <a:off x="214282"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changements d’état</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3600" b="0" i="0" u="none" strike="noStrike" kern="1200" cap="none" spc="0" normalizeH="0" baseline="0" noProof="0" dirty="0" smtClean="0">
              <a:ln>
                <a:noFill/>
              </a:ln>
              <a:solidFill>
                <a:schemeClr val="tx1"/>
              </a:solidFill>
              <a:effectLst/>
              <a:uLnTx/>
              <a:uFillTx/>
              <a:latin typeface="Comic Sans MS" pitchFamily="66" charset="0"/>
              <a:ea typeface="+mj-ea"/>
              <a:cs typeface="+mj-cs"/>
            </a:endParaRPr>
          </a:p>
        </p:txBody>
      </p:sp>
      <p:sp>
        <p:nvSpPr>
          <p:cNvPr id="4" name="ZoneTexte 3"/>
          <p:cNvSpPr txBox="1"/>
          <p:nvPr/>
        </p:nvSpPr>
        <p:spPr>
          <a:xfrm>
            <a:off x="1000101" y="6357959"/>
            <a:ext cx="1857388" cy="307777"/>
          </a:xfrm>
          <a:prstGeom prst="rect">
            <a:avLst/>
          </a:prstGeom>
          <a:noFill/>
        </p:spPr>
        <p:txBody>
          <a:bodyPr wrap="square" rtlCol="0">
            <a:spAutoFit/>
          </a:bodyPr>
          <a:lstStyle/>
          <a:p>
            <a:r>
              <a:rPr lang="fr-FR" sz="1400" dirty="0" smtClean="0"/>
              <a:t>(1000 W = 1000 </a:t>
            </a:r>
            <a:r>
              <a:rPr lang="fr-FR" sz="1400" dirty="0" err="1" smtClean="0"/>
              <a:t>Js</a:t>
            </a:r>
            <a:r>
              <a:rPr lang="fr-FR" sz="1400" dirty="0" smtClean="0"/>
              <a:t>)</a:t>
            </a:r>
            <a:endParaRPr lang="fr-FR"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533400" y="1589900"/>
            <a:ext cx="8077200" cy="4114800"/>
          </a:xfrm>
          <a:prstGeom prst="rect">
            <a:avLst/>
          </a:prstGeom>
          <a:solidFill>
            <a:srgbClr val="FFFFCC"/>
          </a:solidFill>
          <a:ln w="9525">
            <a:solidFill>
              <a:schemeClr val="tx1"/>
            </a:solidFill>
            <a:miter lim="800000"/>
            <a:headEnd/>
            <a:tailEnd/>
          </a:ln>
        </p:spPr>
        <p:txBody>
          <a:bodyPr wrap="none" anchor="ctr"/>
          <a:lstStyle/>
          <a:p>
            <a:endParaRPr lang="fr-FR"/>
          </a:p>
        </p:txBody>
      </p:sp>
      <p:sp>
        <p:nvSpPr>
          <p:cNvPr id="300035" name="Line 3"/>
          <p:cNvSpPr>
            <a:spLocks noChangeShapeType="1"/>
          </p:cNvSpPr>
          <p:nvPr/>
        </p:nvSpPr>
        <p:spPr bwMode="auto">
          <a:xfrm>
            <a:off x="1371600" y="4942700"/>
            <a:ext cx="7010400" cy="0"/>
          </a:xfrm>
          <a:prstGeom prst="line">
            <a:avLst/>
          </a:prstGeom>
          <a:noFill/>
          <a:ln w="9525">
            <a:solidFill>
              <a:schemeClr val="tx1"/>
            </a:solidFill>
            <a:round/>
            <a:headEnd/>
            <a:tailEnd type="triangle" w="med" len="med"/>
          </a:ln>
        </p:spPr>
        <p:txBody>
          <a:bodyPr/>
          <a:lstStyle/>
          <a:p>
            <a:endParaRPr lang="fr-FR"/>
          </a:p>
        </p:txBody>
      </p:sp>
      <p:sp>
        <p:nvSpPr>
          <p:cNvPr id="300036" name="Line 4"/>
          <p:cNvSpPr>
            <a:spLocks noChangeShapeType="1"/>
          </p:cNvSpPr>
          <p:nvPr/>
        </p:nvSpPr>
        <p:spPr bwMode="auto">
          <a:xfrm flipV="1">
            <a:off x="1447800" y="2047100"/>
            <a:ext cx="0" cy="3505200"/>
          </a:xfrm>
          <a:prstGeom prst="line">
            <a:avLst/>
          </a:prstGeom>
          <a:noFill/>
          <a:ln w="9525">
            <a:solidFill>
              <a:schemeClr val="tx1"/>
            </a:solidFill>
            <a:round/>
            <a:headEnd/>
            <a:tailEnd type="triangle" w="med" len="med"/>
          </a:ln>
        </p:spPr>
        <p:txBody>
          <a:bodyPr/>
          <a:lstStyle/>
          <a:p>
            <a:endParaRPr lang="fr-FR"/>
          </a:p>
        </p:txBody>
      </p:sp>
      <p:sp>
        <p:nvSpPr>
          <p:cNvPr id="300037" name="Line 5"/>
          <p:cNvSpPr>
            <a:spLocks noChangeShapeType="1"/>
          </p:cNvSpPr>
          <p:nvPr/>
        </p:nvSpPr>
        <p:spPr bwMode="auto">
          <a:xfrm flipV="1">
            <a:off x="1447800" y="4942700"/>
            <a:ext cx="228600" cy="533400"/>
          </a:xfrm>
          <a:prstGeom prst="line">
            <a:avLst/>
          </a:prstGeom>
          <a:noFill/>
          <a:ln w="28575">
            <a:solidFill>
              <a:schemeClr val="accent2"/>
            </a:solidFill>
            <a:round/>
            <a:headEnd/>
            <a:tailEnd/>
          </a:ln>
        </p:spPr>
        <p:txBody>
          <a:bodyPr/>
          <a:lstStyle/>
          <a:p>
            <a:endParaRPr lang="fr-FR"/>
          </a:p>
        </p:txBody>
      </p:sp>
      <p:sp>
        <p:nvSpPr>
          <p:cNvPr id="300038" name="Line 6"/>
          <p:cNvSpPr>
            <a:spLocks noChangeShapeType="1"/>
          </p:cNvSpPr>
          <p:nvPr/>
        </p:nvSpPr>
        <p:spPr bwMode="auto">
          <a:xfrm>
            <a:off x="1676400" y="4942700"/>
            <a:ext cx="685800" cy="0"/>
          </a:xfrm>
          <a:prstGeom prst="line">
            <a:avLst/>
          </a:prstGeom>
          <a:noFill/>
          <a:ln w="28575">
            <a:solidFill>
              <a:srgbClr val="009999"/>
            </a:solidFill>
            <a:round/>
            <a:headEnd/>
            <a:tailEnd/>
          </a:ln>
        </p:spPr>
        <p:txBody>
          <a:bodyPr/>
          <a:lstStyle/>
          <a:p>
            <a:endParaRPr lang="fr-FR"/>
          </a:p>
        </p:txBody>
      </p:sp>
      <p:sp>
        <p:nvSpPr>
          <p:cNvPr id="300039" name="Line 7"/>
          <p:cNvSpPr>
            <a:spLocks noChangeShapeType="1"/>
          </p:cNvSpPr>
          <p:nvPr/>
        </p:nvSpPr>
        <p:spPr bwMode="auto">
          <a:xfrm flipV="1">
            <a:off x="2362200" y="2351900"/>
            <a:ext cx="914400" cy="2590800"/>
          </a:xfrm>
          <a:prstGeom prst="line">
            <a:avLst/>
          </a:prstGeom>
          <a:noFill/>
          <a:ln w="28575">
            <a:solidFill>
              <a:srgbClr val="CC0066"/>
            </a:solidFill>
            <a:round/>
            <a:headEnd/>
            <a:tailEnd/>
          </a:ln>
        </p:spPr>
        <p:txBody>
          <a:bodyPr/>
          <a:lstStyle/>
          <a:p>
            <a:endParaRPr lang="fr-FR"/>
          </a:p>
        </p:txBody>
      </p:sp>
      <p:sp>
        <p:nvSpPr>
          <p:cNvPr id="300040" name="Line 8"/>
          <p:cNvSpPr>
            <a:spLocks noChangeShapeType="1"/>
          </p:cNvSpPr>
          <p:nvPr/>
        </p:nvSpPr>
        <p:spPr bwMode="auto">
          <a:xfrm>
            <a:off x="3276600" y="2351900"/>
            <a:ext cx="4876800" cy="0"/>
          </a:xfrm>
          <a:prstGeom prst="line">
            <a:avLst/>
          </a:prstGeom>
          <a:noFill/>
          <a:ln w="28575">
            <a:solidFill>
              <a:srgbClr val="FF5050"/>
            </a:solidFill>
            <a:round/>
            <a:headEnd/>
            <a:tailEnd/>
          </a:ln>
        </p:spPr>
        <p:txBody>
          <a:bodyPr/>
          <a:lstStyle/>
          <a:p>
            <a:endParaRPr lang="fr-FR"/>
          </a:p>
        </p:txBody>
      </p:sp>
      <p:sp>
        <p:nvSpPr>
          <p:cNvPr id="300041" name="Line 9"/>
          <p:cNvSpPr>
            <a:spLocks noChangeShapeType="1"/>
          </p:cNvSpPr>
          <p:nvPr/>
        </p:nvSpPr>
        <p:spPr bwMode="auto">
          <a:xfrm flipH="1">
            <a:off x="1447800" y="2351900"/>
            <a:ext cx="1828800" cy="0"/>
          </a:xfrm>
          <a:prstGeom prst="line">
            <a:avLst/>
          </a:prstGeom>
          <a:noFill/>
          <a:ln w="9525">
            <a:solidFill>
              <a:schemeClr val="tx1"/>
            </a:solidFill>
            <a:prstDash val="dashDot"/>
            <a:round/>
            <a:headEnd/>
            <a:tailEnd/>
          </a:ln>
        </p:spPr>
        <p:txBody>
          <a:bodyPr/>
          <a:lstStyle/>
          <a:p>
            <a:endParaRPr lang="fr-FR"/>
          </a:p>
        </p:txBody>
      </p:sp>
      <p:sp>
        <p:nvSpPr>
          <p:cNvPr id="300042" name="Text Box 10"/>
          <p:cNvSpPr txBox="1">
            <a:spLocks noChangeArrowheads="1"/>
          </p:cNvSpPr>
          <p:nvPr/>
        </p:nvSpPr>
        <p:spPr bwMode="auto">
          <a:xfrm>
            <a:off x="5867400" y="5095101"/>
            <a:ext cx="2438400" cy="369332"/>
          </a:xfrm>
          <a:prstGeom prst="rect">
            <a:avLst/>
          </a:prstGeom>
          <a:noFill/>
          <a:ln w="9525">
            <a:noFill/>
            <a:miter lim="800000"/>
            <a:headEnd/>
            <a:tailEnd/>
          </a:ln>
        </p:spPr>
        <p:txBody>
          <a:bodyPr>
            <a:spAutoFit/>
          </a:bodyPr>
          <a:lstStyle/>
          <a:p>
            <a:pPr>
              <a:spcBef>
                <a:spcPct val="50000"/>
              </a:spcBef>
            </a:pPr>
            <a:r>
              <a:rPr lang="fr-FR" sz="1800" b="1">
                <a:solidFill>
                  <a:schemeClr val="accent2"/>
                </a:solidFill>
                <a:latin typeface="Comic Sans MS" pitchFamily="66" charset="0"/>
              </a:rPr>
              <a:t>Temps de chauffe</a:t>
            </a:r>
          </a:p>
        </p:txBody>
      </p:sp>
      <p:sp>
        <p:nvSpPr>
          <p:cNvPr id="300043" name="Text Box 11"/>
          <p:cNvSpPr txBox="1">
            <a:spLocks noChangeArrowheads="1"/>
          </p:cNvSpPr>
          <p:nvPr/>
        </p:nvSpPr>
        <p:spPr bwMode="auto">
          <a:xfrm rot="-5382764">
            <a:off x="-45243" y="3386434"/>
            <a:ext cx="1828800" cy="369332"/>
          </a:xfrm>
          <a:prstGeom prst="rect">
            <a:avLst/>
          </a:prstGeom>
          <a:noFill/>
          <a:ln w="9525">
            <a:noFill/>
            <a:miter lim="800000"/>
            <a:headEnd/>
            <a:tailEnd/>
          </a:ln>
        </p:spPr>
        <p:txBody>
          <a:bodyPr>
            <a:spAutoFit/>
          </a:bodyPr>
          <a:lstStyle/>
          <a:p>
            <a:pPr algn="ctr">
              <a:spcBef>
                <a:spcPct val="50000"/>
              </a:spcBef>
            </a:pPr>
            <a:r>
              <a:rPr lang="fr-FR" sz="1800" b="1">
                <a:solidFill>
                  <a:schemeClr val="accent2"/>
                </a:solidFill>
                <a:latin typeface="Comic Sans MS" pitchFamily="66" charset="0"/>
              </a:rPr>
              <a:t>température</a:t>
            </a:r>
          </a:p>
        </p:txBody>
      </p:sp>
      <p:sp>
        <p:nvSpPr>
          <p:cNvPr id="300044" name="Text Box 12"/>
          <p:cNvSpPr txBox="1">
            <a:spLocks noChangeArrowheads="1"/>
          </p:cNvSpPr>
          <p:nvPr/>
        </p:nvSpPr>
        <p:spPr bwMode="auto">
          <a:xfrm>
            <a:off x="838200" y="2199501"/>
            <a:ext cx="762000" cy="369332"/>
          </a:xfrm>
          <a:prstGeom prst="rect">
            <a:avLst/>
          </a:prstGeom>
          <a:noFill/>
          <a:ln w="9525">
            <a:noFill/>
            <a:miter lim="800000"/>
            <a:headEnd/>
            <a:tailEnd/>
          </a:ln>
        </p:spPr>
        <p:txBody>
          <a:bodyPr>
            <a:spAutoFit/>
          </a:bodyPr>
          <a:lstStyle/>
          <a:p>
            <a:pPr>
              <a:spcBef>
                <a:spcPct val="50000"/>
              </a:spcBef>
            </a:pPr>
            <a:r>
              <a:rPr lang="fr-FR" sz="1800" b="1">
                <a:solidFill>
                  <a:schemeClr val="accent2"/>
                </a:solidFill>
              </a:rPr>
              <a:t>100°</a:t>
            </a:r>
          </a:p>
        </p:txBody>
      </p:sp>
      <p:sp>
        <p:nvSpPr>
          <p:cNvPr id="300045" name="Text Box 13"/>
          <p:cNvSpPr txBox="1">
            <a:spLocks noChangeArrowheads="1"/>
          </p:cNvSpPr>
          <p:nvPr/>
        </p:nvSpPr>
        <p:spPr bwMode="auto">
          <a:xfrm>
            <a:off x="928662" y="4714101"/>
            <a:ext cx="609600" cy="369332"/>
          </a:xfrm>
          <a:prstGeom prst="rect">
            <a:avLst/>
          </a:prstGeom>
          <a:noFill/>
          <a:ln w="9525">
            <a:noFill/>
            <a:miter lim="800000"/>
            <a:headEnd/>
            <a:tailEnd/>
          </a:ln>
        </p:spPr>
        <p:txBody>
          <a:bodyPr>
            <a:spAutoFit/>
          </a:bodyPr>
          <a:lstStyle/>
          <a:p>
            <a:pPr algn="ctr">
              <a:spcBef>
                <a:spcPct val="50000"/>
              </a:spcBef>
            </a:pPr>
            <a:r>
              <a:rPr lang="fr-FR" sz="1800" b="1" dirty="0" smtClean="0">
                <a:solidFill>
                  <a:schemeClr val="accent2"/>
                </a:solidFill>
              </a:rPr>
              <a:t>0°C</a:t>
            </a:r>
            <a:endParaRPr lang="fr-FR" sz="1800" b="1" dirty="0">
              <a:solidFill>
                <a:schemeClr val="accent2"/>
              </a:solidFill>
            </a:endParaRPr>
          </a:p>
        </p:txBody>
      </p:sp>
      <p:sp>
        <p:nvSpPr>
          <p:cNvPr id="300046" name="Text Box 14"/>
          <p:cNvSpPr txBox="1">
            <a:spLocks noChangeArrowheads="1"/>
          </p:cNvSpPr>
          <p:nvPr/>
        </p:nvSpPr>
        <p:spPr bwMode="auto">
          <a:xfrm>
            <a:off x="928662" y="5416346"/>
            <a:ext cx="752476" cy="369332"/>
          </a:xfrm>
          <a:prstGeom prst="rect">
            <a:avLst/>
          </a:prstGeom>
          <a:noFill/>
          <a:ln w="9525">
            <a:noFill/>
            <a:miter lim="800000"/>
            <a:headEnd/>
            <a:tailEnd/>
          </a:ln>
        </p:spPr>
        <p:txBody>
          <a:bodyPr wrap="square">
            <a:spAutoFit/>
          </a:bodyPr>
          <a:lstStyle/>
          <a:p>
            <a:pPr algn="ctr">
              <a:spcBef>
                <a:spcPct val="50000"/>
              </a:spcBef>
            </a:pPr>
            <a:r>
              <a:rPr lang="fr-FR" sz="1800" b="1" dirty="0">
                <a:solidFill>
                  <a:schemeClr val="accent2"/>
                </a:solidFill>
              </a:rPr>
              <a:t>-</a:t>
            </a:r>
            <a:r>
              <a:rPr lang="fr-FR" sz="1800" b="1" dirty="0" smtClean="0">
                <a:solidFill>
                  <a:schemeClr val="accent2"/>
                </a:solidFill>
              </a:rPr>
              <a:t>18°C</a:t>
            </a:r>
            <a:endParaRPr lang="fr-FR" sz="1800" b="1" dirty="0">
              <a:solidFill>
                <a:schemeClr val="accent2"/>
              </a:solidFill>
            </a:endParaRPr>
          </a:p>
        </p:txBody>
      </p:sp>
      <p:sp>
        <p:nvSpPr>
          <p:cNvPr id="300049" name="Text Box 17"/>
          <p:cNvSpPr txBox="1">
            <a:spLocks noChangeArrowheads="1"/>
          </p:cNvSpPr>
          <p:nvPr/>
        </p:nvSpPr>
        <p:spPr bwMode="auto">
          <a:xfrm>
            <a:off x="3048000" y="4942700"/>
            <a:ext cx="609600" cy="307777"/>
          </a:xfrm>
          <a:prstGeom prst="rect">
            <a:avLst/>
          </a:prstGeom>
          <a:noFill/>
          <a:ln w="9525">
            <a:noFill/>
            <a:miter lim="800000"/>
            <a:headEnd/>
            <a:tailEnd/>
          </a:ln>
        </p:spPr>
        <p:txBody>
          <a:bodyPr>
            <a:spAutoFit/>
          </a:bodyPr>
          <a:lstStyle/>
          <a:p>
            <a:pPr>
              <a:spcBef>
                <a:spcPct val="50000"/>
              </a:spcBef>
            </a:pPr>
            <a:r>
              <a:rPr lang="fr-FR" sz="1400" b="1" dirty="0">
                <a:solidFill>
                  <a:schemeClr val="accent2"/>
                </a:solidFill>
              </a:rPr>
              <a:t>14’</a:t>
            </a:r>
          </a:p>
        </p:txBody>
      </p:sp>
      <p:sp>
        <p:nvSpPr>
          <p:cNvPr id="300050" name="Line 18"/>
          <p:cNvSpPr>
            <a:spLocks noChangeShapeType="1"/>
          </p:cNvSpPr>
          <p:nvPr/>
        </p:nvSpPr>
        <p:spPr bwMode="auto">
          <a:xfrm>
            <a:off x="3276600" y="2351900"/>
            <a:ext cx="0" cy="2590800"/>
          </a:xfrm>
          <a:prstGeom prst="line">
            <a:avLst/>
          </a:prstGeom>
          <a:noFill/>
          <a:ln w="9525">
            <a:solidFill>
              <a:schemeClr val="tx1"/>
            </a:solidFill>
            <a:prstDash val="dashDot"/>
            <a:round/>
            <a:headEnd/>
            <a:tailEnd/>
          </a:ln>
        </p:spPr>
        <p:txBody>
          <a:bodyPr/>
          <a:lstStyle/>
          <a:p>
            <a:endParaRPr lang="fr-FR"/>
          </a:p>
        </p:txBody>
      </p:sp>
      <p:sp>
        <p:nvSpPr>
          <p:cNvPr id="300051" name="Line 19"/>
          <p:cNvSpPr>
            <a:spLocks noChangeShapeType="1"/>
          </p:cNvSpPr>
          <p:nvPr/>
        </p:nvSpPr>
        <p:spPr bwMode="auto">
          <a:xfrm>
            <a:off x="8153400" y="2351900"/>
            <a:ext cx="0" cy="2590800"/>
          </a:xfrm>
          <a:prstGeom prst="line">
            <a:avLst/>
          </a:prstGeom>
          <a:noFill/>
          <a:ln w="9525">
            <a:solidFill>
              <a:schemeClr val="tx1"/>
            </a:solidFill>
            <a:prstDash val="dashDot"/>
            <a:round/>
            <a:headEnd/>
            <a:tailEnd/>
          </a:ln>
        </p:spPr>
        <p:txBody>
          <a:bodyPr/>
          <a:lstStyle/>
          <a:p>
            <a:endParaRPr lang="fr-FR"/>
          </a:p>
        </p:txBody>
      </p:sp>
      <p:sp>
        <p:nvSpPr>
          <p:cNvPr id="300052" name="Text Box 20"/>
          <p:cNvSpPr txBox="1">
            <a:spLocks noChangeArrowheads="1"/>
          </p:cNvSpPr>
          <p:nvPr/>
        </p:nvSpPr>
        <p:spPr bwMode="auto">
          <a:xfrm>
            <a:off x="7772400" y="4942700"/>
            <a:ext cx="838200" cy="307777"/>
          </a:xfrm>
          <a:prstGeom prst="rect">
            <a:avLst/>
          </a:prstGeom>
          <a:noFill/>
          <a:ln w="9525">
            <a:noFill/>
            <a:miter lim="800000"/>
            <a:headEnd/>
            <a:tailEnd/>
          </a:ln>
        </p:spPr>
        <p:txBody>
          <a:bodyPr>
            <a:spAutoFit/>
          </a:bodyPr>
          <a:lstStyle/>
          <a:p>
            <a:pPr algn="ctr">
              <a:spcBef>
                <a:spcPct val="50000"/>
              </a:spcBef>
            </a:pPr>
            <a:r>
              <a:rPr lang="fr-FR" sz="1400" b="1" dirty="0" smtClean="0">
                <a:solidFill>
                  <a:schemeClr val="accent2"/>
                </a:solidFill>
              </a:rPr>
              <a:t>51’</a:t>
            </a:r>
            <a:endParaRPr lang="fr-FR" sz="1400" b="1" dirty="0">
              <a:solidFill>
                <a:schemeClr val="accent2"/>
              </a:solidFill>
            </a:endParaRPr>
          </a:p>
        </p:txBody>
      </p:sp>
      <p:sp>
        <p:nvSpPr>
          <p:cNvPr id="300053" name="Text Box 21"/>
          <p:cNvSpPr txBox="1">
            <a:spLocks noChangeArrowheads="1"/>
          </p:cNvSpPr>
          <p:nvPr/>
        </p:nvSpPr>
        <p:spPr bwMode="auto">
          <a:xfrm>
            <a:off x="4724400" y="1742300"/>
            <a:ext cx="2362200" cy="400110"/>
          </a:xfrm>
          <a:prstGeom prst="rect">
            <a:avLst/>
          </a:prstGeom>
          <a:solidFill>
            <a:schemeClr val="bg1"/>
          </a:solidFill>
          <a:ln w="28575">
            <a:solidFill>
              <a:srgbClr val="FF5050"/>
            </a:solidFill>
            <a:miter lim="800000"/>
            <a:headEnd/>
            <a:tailEnd/>
          </a:ln>
        </p:spPr>
        <p:txBody>
          <a:bodyPr>
            <a:spAutoFit/>
          </a:bodyPr>
          <a:lstStyle/>
          <a:p>
            <a:pPr algn="ctr">
              <a:spcBef>
                <a:spcPct val="50000"/>
              </a:spcBef>
            </a:pPr>
            <a:r>
              <a:rPr lang="fr-FR" sz="2000" b="1" dirty="0">
                <a:solidFill>
                  <a:srgbClr val="FF5050"/>
                </a:solidFill>
                <a:latin typeface="Comic Sans MS" pitchFamily="66" charset="0"/>
              </a:rPr>
              <a:t>Vaporisation </a:t>
            </a:r>
            <a:r>
              <a:rPr lang="fr-FR" sz="2000" b="1" dirty="0" smtClean="0">
                <a:solidFill>
                  <a:srgbClr val="FF5050"/>
                </a:solidFill>
                <a:latin typeface="Comic Sans MS" pitchFamily="66" charset="0"/>
              </a:rPr>
              <a:t>37’</a:t>
            </a:r>
            <a:endParaRPr lang="fr-FR" sz="2000" b="1" dirty="0">
              <a:solidFill>
                <a:srgbClr val="FF5050"/>
              </a:solidFill>
              <a:latin typeface="Comic Sans MS" pitchFamily="66" charset="0"/>
            </a:endParaRPr>
          </a:p>
        </p:txBody>
      </p:sp>
      <p:sp>
        <p:nvSpPr>
          <p:cNvPr id="300054" name="Text Box 22"/>
          <p:cNvSpPr txBox="1">
            <a:spLocks noChangeArrowheads="1"/>
          </p:cNvSpPr>
          <p:nvPr/>
        </p:nvSpPr>
        <p:spPr bwMode="auto">
          <a:xfrm>
            <a:off x="3162300" y="3426638"/>
            <a:ext cx="2819400" cy="400110"/>
          </a:xfrm>
          <a:prstGeom prst="rect">
            <a:avLst/>
          </a:prstGeom>
          <a:solidFill>
            <a:schemeClr val="bg1"/>
          </a:solidFill>
          <a:ln w="28575">
            <a:solidFill>
              <a:srgbClr val="CC0066"/>
            </a:solidFill>
            <a:miter lim="800000"/>
            <a:headEnd/>
            <a:tailEnd/>
          </a:ln>
        </p:spPr>
        <p:txBody>
          <a:bodyPr>
            <a:spAutoFit/>
          </a:bodyPr>
          <a:lstStyle/>
          <a:p>
            <a:pPr algn="ctr">
              <a:spcBef>
                <a:spcPct val="50000"/>
              </a:spcBef>
            </a:pPr>
            <a:r>
              <a:rPr lang="fr-FR" sz="2000" b="1">
                <a:solidFill>
                  <a:srgbClr val="CC0066"/>
                </a:solidFill>
                <a:latin typeface="Comic Sans MS" pitchFamily="66" charset="0"/>
              </a:rPr>
              <a:t>De 0 à 100° : 7’</a:t>
            </a:r>
          </a:p>
        </p:txBody>
      </p:sp>
      <p:sp>
        <p:nvSpPr>
          <p:cNvPr id="300055" name="Text Box 23"/>
          <p:cNvSpPr txBox="1">
            <a:spLocks noChangeArrowheads="1"/>
          </p:cNvSpPr>
          <p:nvPr/>
        </p:nvSpPr>
        <p:spPr bwMode="auto">
          <a:xfrm>
            <a:off x="2057400" y="5247500"/>
            <a:ext cx="2819400" cy="400110"/>
          </a:xfrm>
          <a:prstGeom prst="rect">
            <a:avLst/>
          </a:prstGeom>
          <a:solidFill>
            <a:schemeClr val="bg1"/>
          </a:solidFill>
          <a:ln w="28575">
            <a:solidFill>
              <a:srgbClr val="009999"/>
            </a:solidFill>
            <a:miter lim="800000"/>
            <a:headEnd/>
            <a:tailEnd/>
          </a:ln>
        </p:spPr>
        <p:txBody>
          <a:bodyPr>
            <a:spAutoFit/>
          </a:bodyPr>
          <a:lstStyle/>
          <a:p>
            <a:pPr algn="ctr">
              <a:spcBef>
                <a:spcPct val="50000"/>
              </a:spcBef>
            </a:pPr>
            <a:r>
              <a:rPr lang="fr-FR" sz="2000" b="1">
                <a:solidFill>
                  <a:srgbClr val="009999"/>
                </a:solidFill>
                <a:latin typeface="Comic Sans MS" pitchFamily="66" charset="0"/>
              </a:rPr>
              <a:t>Fusion : </a:t>
            </a:r>
            <a:r>
              <a:rPr lang="en-US" sz="2000" b="1">
                <a:solidFill>
                  <a:srgbClr val="009999"/>
                </a:solidFill>
                <a:latin typeface="Comic Sans MS" pitchFamily="66" charset="0"/>
              </a:rPr>
              <a:t> </a:t>
            </a:r>
            <a:r>
              <a:rPr lang="fr-FR" sz="2000" b="1">
                <a:solidFill>
                  <a:srgbClr val="009999"/>
                </a:solidFill>
                <a:latin typeface="Comic Sans MS" pitchFamily="66" charset="0"/>
              </a:rPr>
              <a:t>6’ </a:t>
            </a:r>
          </a:p>
        </p:txBody>
      </p:sp>
      <p:sp>
        <p:nvSpPr>
          <p:cNvPr id="300056" name="Line 24"/>
          <p:cNvSpPr>
            <a:spLocks noChangeShapeType="1"/>
          </p:cNvSpPr>
          <p:nvPr/>
        </p:nvSpPr>
        <p:spPr bwMode="auto">
          <a:xfrm flipH="1" flipV="1">
            <a:off x="1981200" y="4942700"/>
            <a:ext cx="533400" cy="304800"/>
          </a:xfrm>
          <a:prstGeom prst="line">
            <a:avLst/>
          </a:prstGeom>
          <a:noFill/>
          <a:ln w="28575">
            <a:solidFill>
              <a:srgbClr val="009999"/>
            </a:solidFill>
            <a:round/>
            <a:headEnd/>
            <a:tailEnd type="triangle" w="med" len="med"/>
          </a:ln>
        </p:spPr>
        <p:txBody>
          <a:bodyPr/>
          <a:lstStyle/>
          <a:p>
            <a:endParaRPr lang="fr-FR"/>
          </a:p>
        </p:txBody>
      </p:sp>
      <p:sp>
        <p:nvSpPr>
          <p:cNvPr id="300057" name="Line 25"/>
          <p:cNvSpPr>
            <a:spLocks noChangeShapeType="1"/>
          </p:cNvSpPr>
          <p:nvPr/>
        </p:nvSpPr>
        <p:spPr bwMode="auto">
          <a:xfrm flipH="1">
            <a:off x="2819400" y="3647300"/>
            <a:ext cx="457200" cy="152400"/>
          </a:xfrm>
          <a:prstGeom prst="line">
            <a:avLst/>
          </a:prstGeom>
          <a:noFill/>
          <a:ln w="28575">
            <a:solidFill>
              <a:srgbClr val="CC0066"/>
            </a:solidFill>
            <a:round/>
            <a:headEnd/>
            <a:tailEnd type="triangle" w="med" len="med"/>
          </a:ln>
        </p:spPr>
        <p:txBody>
          <a:bodyPr/>
          <a:lstStyle/>
          <a:p>
            <a:endParaRPr lang="fr-FR"/>
          </a:p>
        </p:txBody>
      </p:sp>
      <p:grpSp>
        <p:nvGrpSpPr>
          <p:cNvPr id="2" name="Group 26"/>
          <p:cNvGrpSpPr>
            <a:grpSpLocks/>
          </p:cNvGrpSpPr>
          <p:nvPr/>
        </p:nvGrpSpPr>
        <p:grpSpPr bwMode="auto">
          <a:xfrm>
            <a:off x="4191000" y="1970900"/>
            <a:ext cx="3276600" cy="304800"/>
            <a:chOff x="2928" y="1632"/>
            <a:chExt cx="1776" cy="144"/>
          </a:xfrm>
        </p:grpSpPr>
        <p:sp>
          <p:nvSpPr>
            <p:cNvPr id="84001" name="Line 27"/>
            <p:cNvSpPr>
              <a:spLocks noChangeShapeType="1"/>
            </p:cNvSpPr>
            <p:nvPr/>
          </p:nvSpPr>
          <p:spPr bwMode="auto">
            <a:xfrm flipH="1">
              <a:off x="2928" y="1632"/>
              <a:ext cx="240" cy="144"/>
            </a:xfrm>
            <a:prstGeom prst="line">
              <a:avLst/>
            </a:prstGeom>
            <a:noFill/>
            <a:ln w="28575">
              <a:solidFill>
                <a:srgbClr val="FF5050"/>
              </a:solidFill>
              <a:round/>
              <a:headEnd/>
              <a:tailEnd type="triangle" w="med" len="med"/>
            </a:ln>
          </p:spPr>
          <p:txBody>
            <a:bodyPr/>
            <a:lstStyle/>
            <a:p>
              <a:endParaRPr lang="fr-FR"/>
            </a:p>
          </p:txBody>
        </p:sp>
        <p:sp>
          <p:nvSpPr>
            <p:cNvPr id="84002" name="Line 28"/>
            <p:cNvSpPr>
              <a:spLocks noChangeShapeType="1"/>
            </p:cNvSpPr>
            <p:nvPr/>
          </p:nvSpPr>
          <p:spPr bwMode="auto">
            <a:xfrm>
              <a:off x="4512" y="1632"/>
              <a:ext cx="192" cy="144"/>
            </a:xfrm>
            <a:prstGeom prst="line">
              <a:avLst/>
            </a:prstGeom>
            <a:noFill/>
            <a:ln w="28575">
              <a:solidFill>
                <a:srgbClr val="FF5050"/>
              </a:solidFill>
              <a:round/>
              <a:headEnd/>
              <a:tailEnd type="triangle" w="med" len="med"/>
            </a:ln>
          </p:spPr>
          <p:txBody>
            <a:bodyPr/>
            <a:lstStyle/>
            <a:p>
              <a:endParaRPr lang="fr-FR"/>
            </a:p>
          </p:txBody>
        </p:sp>
      </p:grpSp>
      <p:sp>
        <p:nvSpPr>
          <p:cNvPr id="300061" name="Text Box 29"/>
          <p:cNvSpPr txBox="1">
            <a:spLocks noChangeArrowheads="1"/>
          </p:cNvSpPr>
          <p:nvPr/>
        </p:nvSpPr>
        <p:spPr bwMode="auto">
          <a:xfrm>
            <a:off x="1752600" y="6009500"/>
            <a:ext cx="3124200" cy="400110"/>
          </a:xfrm>
          <a:prstGeom prst="rect">
            <a:avLst/>
          </a:prstGeom>
          <a:solidFill>
            <a:schemeClr val="bg1"/>
          </a:solidFill>
          <a:ln w="28575">
            <a:solidFill>
              <a:schemeClr val="accent2"/>
            </a:solidFill>
            <a:miter lim="800000"/>
            <a:headEnd/>
            <a:tailEnd/>
          </a:ln>
        </p:spPr>
        <p:txBody>
          <a:bodyPr>
            <a:spAutoFit/>
          </a:bodyPr>
          <a:lstStyle/>
          <a:p>
            <a:pPr>
              <a:spcBef>
                <a:spcPct val="50000"/>
              </a:spcBef>
            </a:pPr>
            <a:r>
              <a:rPr lang="fr-FR" sz="2000" b="1">
                <a:solidFill>
                  <a:schemeClr val="accent2"/>
                </a:solidFill>
                <a:latin typeface="Comic Sans MS" pitchFamily="66" charset="0"/>
              </a:rPr>
              <a:t>De –18 à 0° : 38 s</a:t>
            </a:r>
          </a:p>
        </p:txBody>
      </p:sp>
      <p:sp>
        <p:nvSpPr>
          <p:cNvPr id="300062" name="Line 30"/>
          <p:cNvSpPr>
            <a:spLocks noChangeShapeType="1"/>
          </p:cNvSpPr>
          <p:nvPr/>
        </p:nvSpPr>
        <p:spPr bwMode="auto">
          <a:xfrm flipH="1" flipV="1">
            <a:off x="1600200" y="5171300"/>
            <a:ext cx="304800" cy="838200"/>
          </a:xfrm>
          <a:prstGeom prst="line">
            <a:avLst/>
          </a:prstGeom>
          <a:noFill/>
          <a:ln w="28575">
            <a:solidFill>
              <a:schemeClr val="accent2"/>
            </a:solidFill>
            <a:round/>
            <a:headEnd/>
            <a:tailEnd type="triangle" w="med" len="med"/>
          </a:ln>
        </p:spPr>
        <p:txBody>
          <a:bodyPr/>
          <a:lstStyle/>
          <a:p>
            <a:endParaRPr lang="fr-FR"/>
          </a:p>
        </p:txBody>
      </p:sp>
      <p:sp>
        <p:nvSpPr>
          <p:cNvPr id="300063" name="Line 31"/>
          <p:cNvSpPr>
            <a:spLocks noChangeShapeType="1"/>
          </p:cNvSpPr>
          <p:nvPr/>
        </p:nvSpPr>
        <p:spPr bwMode="auto">
          <a:xfrm flipV="1">
            <a:off x="8153400" y="1818500"/>
            <a:ext cx="228600" cy="533400"/>
          </a:xfrm>
          <a:prstGeom prst="line">
            <a:avLst/>
          </a:prstGeom>
          <a:noFill/>
          <a:ln w="28575">
            <a:solidFill>
              <a:srgbClr val="FF9933"/>
            </a:solidFill>
            <a:round/>
            <a:headEnd/>
            <a:tailEnd/>
          </a:ln>
        </p:spPr>
        <p:txBody>
          <a:bodyPr/>
          <a:lstStyle/>
          <a:p>
            <a:endParaRPr lang="fr-FR"/>
          </a:p>
        </p:txBody>
      </p:sp>
      <p:sp>
        <p:nvSpPr>
          <p:cNvPr id="83998" name="Text Box 32"/>
          <p:cNvSpPr txBox="1">
            <a:spLocks noChangeArrowheads="1"/>
          </p:cNvSpPr>
          <p:nvPr/>
        </p:nvSpPr>
        <p:spPr bwMode="auto">
          <a:xfrm>
            <a:off x="5562600" y="5857101"/>
            <a:ext cx="3352800" cy="929485"/>
          </a:xfrm>
          <a:prstGeom prst="rect">
            <a:avLst/>
          </a:prstGeom>
          <a:noFill/>
          <a:ln w="9525">
            <a:noFill/>
            <a:miter lim="800000"/>
            <a:headEnd/>
            <a:tailEnd/>
          </a:ln>
        </p:spPr>
        <p:txBody>
          <a:bodyPr>
            <a:spAutoFit/>
          </a:bodyPr>
          <a:lstStyle/>
          <a:p>
            <a:pPr>
              <a:spcBef>
                <a:spcPct val="50000"/>
              </a:spcBef>
            </a:pPr>
            <a:r>
              <a:rPr lang="fr-FR" sz="1600" b="1" dirty="0">
                <a:solidFill>
                  <a:schemeClr val="tx2"/>
                </a:solidFill>
                <a:latin typeface="Arial" pitchFamily="34" charset="0"/>
                <a:cs typeface="Arial" pitchFamily="34" charset="0"/>
              </a:rPr>
              <a:t>Conditions d’expérience :</a:t>
            </a:r>
          </a:p>
          <a:p>
            <a:pPr>
              <a:spcBef>
                <a:spcPct val="20000"/>
              </a:spcBef>
              <a:buFontTx/>
              <a:buChar char="•"/>
            </a:pPr>
            <a:r>
              <a:rPr lang="fr-FR" sz="1600" b="1" dirty="0">
                <a:solidFill>
                  <a:schemeClr val="tx2"/>
                </a:solidFill>
                <a:latin typeface="Arial" pitchFamily="34" charset="0"/>
                <a:cs typeface="Arial" pitchFamily="34" charset="0"/>
              </a:rPr>
              <a:t> 1kg de glace ;</a:t>
            </a:r>
          </a:p>
          <a:p>
            <a:pPr>
              <a:spcBef>
                <a:spcPct val="20000"/>
              </a:spcBef>
              <a:buFontTx/>
              <a:buChar char="•"/>
            </a:pPr>
            <a:r>
              <a:rPr lang="fr-FR" sz="1600" b="1" dirty="0">
                <a:solidFill>
                  <a:schemeClr val="tx2"/>
                </a:solidFill>
                <a:latin typeface="Arial" pitchFamily="34" charset="0"/>
                <a:cs typeface="Arial" pitchFamily="34" charset="0"/>
              </a:rPr>
              <a:t> Puissance de chauffe 1000W.</a:t>
            </a:r>
          </a:p>
        </p:txBody>
      </p:sp>
      <p:sp>
        <p:nvSpPr>
          <p:cNvPr id="83999" name="Text Box 33"/>
          <p:cNvSpPr txBox="1">
            <a:spLocks noChangeArrowheads="1"/>
          </p:cNvSpPr>
          <p:nvPr/>
        </p:nvSpPr>
        <p:spPr bwMode="auto">
          <a:xfrm>
            <a:off x="571472" y="142852"/>
            <a:ext cx="8001056" cy="1046440"/>
          </a:xfrm>
          <a:prstGeom prst="rect">
            <a:avLst/>
          </a:prstGeom>
          <a:noFill/>
          <a:ln w="9525">
            <a:noFill/>
            <a:miter lim="800000"/>
            <a:headEnd/>
            <a:tailEnd/>
          </a:ln>
        </p:spPr>
        <p:txBody>
          <a:bodyPr wrap="square">
            <a:spAutoFit/>
          </a:bodyPr>
          <a:lstStyle/>
          <a:p>
            <a:pPr algn="ctr">
              <a:spcBef>
                <a:spcPct val="50000"/>
              </a:spcBef>
            </a:pPr>
            <a:r>
              <a:rPr lang="fr-FR" sz="3200" b="1" dirty="0" smtClean="0">
                <a:solidFill>
                  <a:srgbClr val="660066"/>
                </a:solidFill>
                <a:effectLst>
                  <a:outerShdw blurRad="38100" dist="38100" dir="2700000" algn="tl">
                    <a:srgbClr val="000000">
                      <a:alpha val="43137"/>
                    </a:srgbClr>
                  </a:outerShdw>
                </a:effectLst>
                <a:latin typeface="Comic Sans MS" pitchFamily="66" charset="0"/>
              </a:rPr>
              <a:t>Bilan du changement d’état</a:t>
            </a:r>
          </a:p>
          <a:p>
            <a:pPr algn="ctr">
              <a:spcBef>
                <a:spcPct val="50000"/>
              </a:spcBef>
            </a:pPr>
            <a:r>
              <a:rPr lang="fr-FR" sz="2000" b="1" dirty="0" smtClean="0">
                <a:solidFill>
                  <a:srgbClr val="660066"/>
                </a:solidFill>
                <a:effectLst>
                  <a:outerShdw blurRad="38100" dist="38100" dir="2700000" algn="tl">
                    <a:srgbClr val="000000">
                      <a:alpha val="43137"/>
                    </a:srgbClr>
                  </a:outerShdw>
                </a:effectLst>
                <a:latin typeface="Comic Sans MS" pitchFamily="66" charset="0"/>
              </a:rPr>
              <a:t>1kg d’eau à 1013 mbar</a:t>
            </a:r>
            <a:endParaRPr lang="fr-FR" sz="20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40" name="Text Box 17"/>
          <p:cNvSpPr txBox="1">
            <a:spLocks noChangeArrowheads="1"/>
          </p:cNvSpPr>
          <p:nvPr/>
        </p:nvSpPr>
        <p:spPr bwMode="auto">
          <a:xfrm>
            <a:off x="2285984" y="4928423"/>
            <a:ext cx="609600" cy="307777"/>
          </a:xfrm>
          <a:prstGeom prst="rect">
            <a:avLst/>
          </a:prstGeom>
          <a:noFill/>
          <a:ln w="9525">
            <a:noFill/>
            <a:miter lim="800000"/>
            <a:headEnd/>
            <a:tailEnd/>
          </a:ln>
        </p:spPr>
        <p:txBody>
          <a:bodyPr>
            <a:spAutoFit/>
          </a:bodyPr>
          <a:lstStyle/>
          <a:p>
            <a:pPr>
              <a:spcBef>
                <a:spcPct val="50000"/>
              </a:spcBef>
            </a:pPr>
            <a:r>
              <a:rPr lang="fr-FR" sz="1400" b="1" dirty="0" smtClean="0">
                <a:solidFill>
                  <a:schemeClr val="accent2"/>
                </a:solidFill>
              </a:rPr>
              <a:t>7’</a:t>
            </a:r>
            <a:endParaRPr lang="fr-FR" sz="1400" b="1" dirty="0">
              <a:solidFill>
                <a:schemeClr val="accent2"/>
              </a:solidFill>
            </a:endParaRPr>
          </a:p>
        </p:txBody>
      </p:sp>
      <p:sp>
        <p:nvSpPr>
          <p:cNvPr id="42" name="ZoneTexte 41"/>
          <p:cNvSpPr txBox="1"/>
          <p:nvPr/>
        </p:nvSpPr>
        <p:spPr>
          <a:xfrm>
            <a:off x="6786545" y="1928026"/>
            <a:ext cx="2357455" cy="307777"/>
          </a:xfrm>
          <a:prstGeom prst="rect">
            <a:avLst/>
          </a:prstGeom>
          <a:noFill/>
        </p:spPr>
        <p:txBody>
          <a:bodyPr wrap="square" rtlCol="0">
            <a:spAutoFit/>
          </a:bodyPr>
          <a:lstStyle/>
          <a:p>
            <a:pPr algn="ctr"/>
            <a:r>
              <a:rPr lang="fr-FR" sz="1400" b="1" dirty="0" smtClean="0">
                <a:solidFill>
                  <a:srgbClr val="006600"/>
                </a:solidFill>
                <a:effectLst>
                  <a:outerShdw blurRad="38100" dist="38100" dir="2700000" algn="tl">
                    <a:srgbClr val="000000"/>
                  </a:outerShdw>
                </a:effectLst>
                <a:latin typeface="Comic Sans MS" pitchFamily="66" charset="0"/>
              </a:rPr>
              <a:t>vapeur</a:t>
            </a:r>
            <a:endParaRPr lang="fr-FR" sz="1400" b="1" dirty="0">
              <a:solidFill>
                <a:srgbClr val="006600"/>
              </a:solidFill>
              <a:effectLst>
                <a:outerShdw blurRad="38100" dist="38100" dir="2700000" algn="tl">
                  <a:srgbClr val="000000"/>
                </a:outerShdw>
              </a:effectLst>
              <a:latin typeface="Comic Sans MS" pitchFamily="66" charset="0"/>
            </a:endParaRPr>
          </a:p>
        </p:txBody>
      </p:sp>
      <p:sp>
        <p:nvSpPr>
          <p:cNvPr id="43" name="ZoneTexte 42"/>
          <p:cNvSpPr txBox="1"/>
          <p:nvPr/>
        </p:nvSpPr>
        <p:spPr>
          <a:xfrm>
            <a:off x="428596" y="5335025"/>
            <a:ext cx="785818" cy="307777"/>
          </a:xfrm>
          <a:prstGeom prst="rect">
            <a:avLst/>
          </a:prstGeom>
          <a:noFill/>
        </p:spPr>
        <p:txBody>
          <a:bodyPr wrap="square" rtlCol="0">
            <a:spAutoFit/>
          </a:bodyPr>
          <a:lstStyle/>
          <a:p>
            <a:pPr algn="ctr"/>
            <a:r>
              <a:rPr lang="fr-FR" sz="1400" b="1" dirty="0" smtClean="0">
                <a:solidFill>
                  <a:srgbClr val="006600"/>
                </a:solidFill>
                <a:effectLst>
                  <a:outerShdw blurRad="38100" dist="38100" dir="2700000" algn="tl">
                    <a:srgbClr val="000000"/>
                  </a:outerShdw>
                </a:effectLst>
                <a:latin typeface="Comic Sans MS" pitchFamily="66" charset="0"/>
              </a:rPr>
              <a:t>glace</a:t>
            </a:r>
            <a:endParaRPr lang="fr-FR" sz="1400" b="1" dirty="0">
              <a:solidFill>
                <a:srgbClr val="006600"/>
              </a:solidFill>
              <a:effectLst>
                <a:outerShdw blurRad="38100" dist="38100" dir="2700000" algn="tl">
                  <a:srgbClr val="000000"/>
                </a:outerShdw>
              </a:effectLst>
              <a:latin typeface="Comic Sans MS" pitchFamily="66" charset="0"/>
            </a:endParaRPr>
          </a:p>
        </p:txBody>
      </p:sp>
      <p:sp>
        <p:nvSpPr>
          <p:cNvPr id="44" name="ZoneTexte 43"/>
          <p:cNvSpPr txBox="1"/>
          <p:nvPr/>
        </p:nvSpPr>
        <p:spPr>
          <a:xfrm>
            <a:off x="-285784" y="4714108"/>
            <a:ext cx="2357455" cy="307777"/>
          </a:xfrm>
          <a:prstGeom prst="rect">
            <a:avLst/>
          </a:prstGeom>
          <a:noFill/>
        </p:spPr>
        <p:txBody>
          <a:bodyPr wrap="square" rtlCol="0">
            <a:spAutoFit/>
          </a:bodyPr>
          <a:lstStyle/>
          <a:p>
            <a:pPr algn="ctr"/>
            <a:r>
              <a:rPr lang="fr-FR" sz="1400" b="1" dirty="0" smtClean="0">
                <a:solidFill>
                  <a:srgbClr val="006600"/>
                </a:solidFill>
                <a:effectLst>
                  <a:outerShdw blurRad="38100" dist="38100" dir="2700000" algn="tl">
                    <a:srgbClr val="000000"/>
                  </a:outerShdw>
                </a:effectLst>
                <a:latin typeface="Comic Sans MS" pitchFamily="66" charset="0"/>
              </a:rPr>
              <a:t>eau</a:t>
            </a:r>
            <a:endParaRPr lang="fr-FR" sz="1400" b="1" dirty="0">
              <a:solidFill>
                <a:srgbClr val="006600"/>
              </a:solidFill>
              <a:effectLst>
                <a:outerShdw blurRad="38100" dist="38100" dir="2700000" algn="tl">
                  <a:srgbClr val="000000"/>
                </a:outerShdw>
              </a:effectLst>
              <a:latin typeface="Comic Sans MS" pitchFamily="66" charset="0"/>
            </a:endParaRPr>
          </a:p>
        </p:txBody>
      </p:sp>
      <p:sp>
        <p:nvSpPr>
          <p:cNvPr id="45" name="ZoneTexte 44"/>
          <p:cNvSpPr txBox="1"/>
          <p:nvPr/>
        </p:nvSpPr>
        <p:spPr>
          <a:xfrm>
            <a:off x="2357422" y="1928026"/>
            <a:ext cx="2357455" cy="307777"/>
          </a:xfrm>
          <a:prstGeom prst="rect">
            <a:avLst/>
          </a:prstGeom>
          <a:noFill/>
        </p:spPr>
        <p:txBody>
          <a:bodyPr wrap="square" rtlCol="0">
            <a:spAutoFit/>
          </a:bodyPr>
          <a:lstStyle/>
          <a:p>
            <a:pPr algn="ctr"/>
            <a:r>
              <a:rPr lang="fr-FR" sz="1400" b="1" dirty="0" smtClean="0">
                <a:solidFill>
                  <a:srgbClr val="006600"/>
                </a:solidFill>
                <a:effectLst>
                  <a:outerShdw blurRad="38100" dist="38100" dir="2700000" algn="tl">
                    <a:srgbClr val="000000"/>
                  </a:outerShdw>
                </a:effectLst>
                <a:latin typeface="Comic Sans MS" pitchFamily="66" charset="0"/>
              </a:rPr>
              <a:t>air humide</a:t>
            </a:r>
            <a:endParaRPr lang="fr-FR" sz="1400" b="1" dirty="0">
              <a:solidFill>
                <a:srgbClr val="006600"/>
              </a:solidFill>
              <a:effectLst>
                <a:outerShdw blurRad="38100" dist="38100" dir="2700000" algn="tl">
                  <a:srgbClr val="000000"/>
                </a:outerShdw>
              </a:effectLst>
              <a:latin typeface="Comic Sans MS" pitchFamily="66" charset="0"/>
            </a:endParaRPr>
          </a:p>
        </p:txBody>
      </p:sp>
      <p:sp>
        <p:nvSpPr>
          <p:cNvPr id="46" name="ZoneTexte 45"/>
          <p:cNvSpPr txBox="1"/>
          <p:nvPr/>
        </p:nvSpPr>
        <p:spPr>
          <a:xfrm>
            <a:off x="1071538" y="2999596"/>
            <a:ext cx="2357455" cy="523220"/>
          </a:xfrm>
          <a:prstGeom prst="rect">
            <a:avLst/>
          </a:prstGeom>
          <a:noFill/>
        </p:spPr>
        <p:txBody>
          <a:bodyPr wrap="square" rtlCol="0">
            <a:spAutoFit/>
          </a:bodyPr>
          <a:lstStyle/>
          <a:p>
            <a:pPr algn="ctr"/>
            <a:r>
              <a:rPr lang="fr-FR" sz="1400" b="1" dirty="0" smtClean="0">
                <a:solidFill>
                  <a:srgbClr val="006600"/>
                </a:solidFill>
                <a:effectLst>
                  <a:outerShdw blurRad="38100" dist="38100" dir="2700000" algn="tl">
                    <a:srgbClr val="000000"/>
                  </a:outerShdw>
                </a:effectLst>
                <a:latin typeface="Comic Sans MS" pitchFamily="66" charset="0"/>
              </a:rPr>
              <a:t>Évaporation</a:t>
            </a:r>
          </a:p>
          <a:p>
            <a:pPr algn="ctr"/>
            <a:r>
              <a:rPr lang="fr-FR" sz="1400" b="1" dirty="0" smtClean="0">
                <a:solidFill>
                  <a:srgbClr val="006600"/>
                </a:solidFill>
                <a:effectLst>
                  <a:outerShdw blurRad="38100" dist="38100" dir="2700000" algn="tl">
                    <a:srgbClr val="000000"/>
                  </a:outerShdw>
                </a:effectLst>
                <a:latin typeface="Comic Sans MS" pitchFamily="66" charset="0"/>
              </a:rPr>
              <a:t>(négligeable)</a:t>
            </a:r>
            <a:endParaRPr lang="fr-FR" sz="1400" b="1" dirty="0">
              <a:solidFill>
                <a:srgbClr val="0066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1214414" y="285728"/>
            <a:ext cx="5791200" cy="461665"/>
          </a:xfrm>
          <a:prstGeom prst="rect">
            <a:avLst/>
          </a:prstGeom>
          <a:noFill/>
          <a:ln w="9525">
            <a:noFill/>
            <a:miter lim="800000"/>
            <a:headEnd/>
            <a:tailEnd/>
          </a:ln>
          <a:effectLst/>
        </p:spPr>
        <p:txBody>
          <a:bodyPr>
            <a:spAutoFit/>
          </a:bodyPr>
          <a:lstStyle/>
          <a:p>
            <a:pPr>
              <a:spcBef>
                <a:spcPct val="50000"/>
              </a:spcBef>
              <a:defRPr/>
            </a:pPr>
            <a:r>
              <a:rPr lang="fr-FR" sz="2400" b="1" dirty="0">
                <a:solidFill>
                  <a:srgbClr val="0070C0"/>
                </a:solidFill>
                <a:effectLst>
                  <a:outerShdw blurRad="38100" dist="38100" dir="2700000" algn="tl">
                    <a:srgbClr val="000000"/>
                  </a:outerShdw>
                </a:effectLst>
                <a:latin typeface="Arial" pitchFamily="34" charset="0"/>
                <a:cs typeface="Arial" pitchFamily="34" charset="0"/>
              </a:rPr>
              <a:t>De cette expérience, on </a:t>
            </a:r>
            <a:r>
              <a:rPr lang="fr-FR" sz="2400" b="1" dirty="0" smtClean="0">
                <a:solidFill>
                  <a:srgbClr val="0070C0"/>
                </a:solidFill>
                <a:effectLst>
                  <a:outerShdw blurRad="38100" dist="38100" dir="2700000" algn="tl">
                    <a:srgbClr val="000000"/>
                  </a:outerShdw>
                </a:effectLst>
                <a:latin typeface="Arial" pitchFamily="34" charset="0"/>
                <a:cs typeface="Arial" pitchFamily="34" charset="0"/>
              </a:rPr>
              <a:t>en déduit </a:t>
            </a:r>
            <a:r>
              <a:rPr lang="fr-FR" sz="2400" b="1" dirty="0">
                <a:solidFill>
                  <a:srgbClr val="0070C0"/>
                </a:solidFill>
                <a:effectLst>
                  <a:outerShdw blurRad="38100" dist="38100" dir="2700000" algn="tl">
                    <a:srgbClr val="000000"/>
                  </a:outerShdw>
                </a:effectLst>
                <a:latin typeface="Arial" pitchFamily="34" charset="0"/>
                <a:cs typeface="Arial" pitchFamily="34" charset="0"/>
              </a:rPr>
              <a:t>:</a:t>
            </a:r>
          </a:p>
        </p:txBody>
      </p:sp>
      <p:pic>
        <p:nvPicPr>
          <p:cNvPr id="299011" name="Picture 3"/>
          <p:cNvPicPr>
            <a:picLocks noChangeAspect="1" noChangeArrowheads="1"/>
          </p:cNvPicPr>
          <p:nvPr/>
        </p:nvPicPr>
        <p:blipFill>
          <a:blip r:embed="rId2"/>
          <a:srcRect/>
          <a:stretch>
            <a:fillRect/>
          </a:stretch>
        </p:blipFill>
        <p:spPr bwMode="auto">
          <a:xfrm>
            <a:off x="1" y="428605"/>
            <a:ext cx="3795713" cy="4048125"/>
          </a:xfrm>
          <a:prstGeom prst="rect">
            <a:avLst/>
          </a:prstGeom>
          <a:noFill/>
          <a:ln w="9525">
            <a:noFill/>
            <a:miter lim="800000"/>
            <a:headEnd/>
            <a:tailEnd/>
          </a:ln>
        </p:spPr>
      </p:pic>
      <p:sp>
        <p:nvSpPr>
          <p:cNvPr id="299013" name="Text Box 5"/>
          <p:cNvSpPr txBox="1">
            <a:spLocks noChangeArrowheads="1"/>
          </p:cNvSpPr>
          <p:nvPr/>
        </p:nvSpPr>
        <p:spPr bwMode="auto">
          <a:xfrm>
            <a:off x="3500430" y="928670"/>
            <a:ext cx="5500726" cy="1938992"/>
          </a:xfrm>
          <a:prstGeom prst="rect">
            <a:avLst/>
          </a:prstGeom>
          <a:noFill/>
          <a:ln w="9525">
            <a:noFill/>
            <a:miter lim="800000"/>
            <a:headEnd/>
            <a:tailEnd/>
          </a:ln>
          <a:effectLst/>
        </p:spPr>
        <p:txBody>
          <a:bodyPr wrap="square">
            <a:spAutoFit/>
          </a:bodyPr>
          <a:lstStyle/>
          <a:p>
            <a:pPr algn="ctr">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qu’une </a:t>
            </a:r>
            <a:r>
              <a:rPr lang="fr-FR" sz="2400" dirty="0">
                <a:solidFill>
                  <a:srgbClr val="FF0000"/>
                </a:solidFill>
                <a:effectLst>
                  <a:outerShdw blurRad="38100" dist="38100" dir="2700000" algn="tl">
                    <a:srgbClr val="000000"/>
                  </a:outerShdw>
                </a:effectLst>
                <a:latin typeface="Arial" pitchFamily="34" charset="0"/>
                <a:cs typeface="Arial" pitchFamily="34" charset="0"/>
              </a:rPr>
              <a:t>quantité très importante de chaleur</a:t>
            </a:r>
            <a:r>
              <a:rPr lang="fr-FR" sz="2400" dirty="0">
                <a:solidFill>
                  <a:srgbClr val="0070C0"/>
                </a:solidFill>
                <a:effectLst>
                  <a:outerShdw blurRad="38100" dist="38100" dir="2700000" algn="tl">
                    <a:srgbClr val="000000"/>
                  </a:outerShdw>
                </a:effectLst>
                <a:latin typeface="Arial" pitchFamily="34" charset="0"/>
                <a:cs typeface="Arial" pitchFamily="34" charset="0"/>
              </a:rPr>
              <a:t> est utilisée, non pas pour augmenter la température d’un corps mais pour contribuer à ses </a:t>
            </a:r>
            <a:r>
              <a:rPr lang="fr-FR" sz="2400" dirty="0">
                <a:solidFill>
                  <a:srgbClr val="FF0000"/>
                </a:solidFill>
                <a:effectLst>
                  <a:outerShdw blurRad="38100" dist="38100" dir="2700000" algn="tl">
                    <a:srgbClr val="000000"/>
                  </a:outerShdw>
                </a:effectLst>
                <a:latin typeface="Arial" pitchFamily="34" charset="0"/>
                <a:cs typeface="Arial" pitchFamily="34" charset="0"/>
              </a:rPr>
              <a:t>changements d’état. </a:t>
            </a:r>
          </a:p>
        </p:txBody>
      </p:sp>
      <p:sp>
        <p:nvSpPr>
          <p:cNvPr id="299014" name="Text Box 6"/>
          <p:cNvSpPr txBox="1">
            <a:spLocks noChangeArrowheads="1"/>
          </p:cNvSpPr>
          <p:nvPr/>
        </p:nvSpPr>
        <p:spPr bwMode="auto">
          <a:xfrm>
            <a:off x="4000496" y="3157365"/>
            <a:ext cx="4714877" cy="1200329"/>
          </a:xfrm>
          <a:prstGeom prst="rect">
            <a:avLst/>
          </a:prstGeom>
          <a:noFill/>
          <a:ln w="9525">
            <a:noFill/>
            <a:miter lim="800000"/>
            <a:headEnd/>
            <a:tailEnd/>
          </a:ln>
          <a:effectLst/>
        </p:spPr>
        <p:txBody>
          <a:bodyPr wrap="square">
            <a:spAutoFit/>
          </a:bodyPr>
          <a:lstStyle/>
          <a:p>
            <a:pPr algn="ctr">
              <a:spcBef>
                <a:spcPct val="50000"/>
              </a:spcBef>
              <a:defRPr/>
            </a:pPr>
            <a:r>
              <a:rPr lang="fr-FR" sz="2400" b="1" dirty="0">
                <a:solidFill>
                  <a:srgbClr val="FF0000"/>
                </a:solidFill>
                <a:effectLst>
                  <a:outerShdw blurRad="38100" dist="38100" dir="2700000" algn="tl">
                    <a:srgbClr val="000000"/>
                  </a:outerShdw>
                </a:effectLst>
                <a:latin typeface="Arial" pitchFamily="34" charset="0"/>
                <a:cs typeface="Arial" pitchFamily="34" charset="0"/>
              </a:rPr>
              <a:t>Cette chaleur est appelée « chaleur latente » de changement d’état.</a:t>
            </a:r>
          </a:p>
        </p:txBody>
      </p:sp>
      <p:sp>
        <p:nvSpPr>
          <p:cNvPr id="7" name="Text Box 2"/>
          <p:cNvSpPr txBox="1">
            <a:spLocks noChangeArrowheads="1"/>
          </p:cNvSpPr>
          <p:nvPr/>
        </p:nvSpPr>
        <p:spPr bwMode="auto">
          <a:xfrm>
            <a:off x="571472" y="4792816"/>
            <a:ext cx="8286808" cy="707886"/>
          </a:xfrm>
          <a:prstGeom prst="rect">
            <a:avLst/>
          </a:prstGeom>
          <a:noFill/>
          <a:ln w="9525">
            <a:noFill/>
            <a:miter lim="800000"/>
            <a:headEnd/>
            <a:tailEnd/>
          </a:ln>
          <a:effectLst/>
        </p:spPr>
        <p:txBody>
          <a:bodyPr wrap="square">
            <a:spAutoFit/>
          </a:bodyPr>
          <a:lstStyle/>
          <a:p>
            <a:pPr>
              <a:spcBef>
                <a:spcPct val="50000"/>
              </a:spcBef>
              <a:defRPr/>
            </a:pPr>
            <a:r>
              <a:rPr lang="fr-FR" sz="2000" dirty="0" smtClean="0">
                <a:solidFill>
                  <a:srgbClr val="00B050"/>
                </a:solidFill>
                <a:effectLst>
                  <a:outerShdw blurRad="38100" dist="38100" dir="2700000" algn="tl">
                    <a:srgbClr val="000000"/>
                  </a:outerShdw>
                </a:effectLst>
                <a:latin typeface="Arial" pitchFamily="34" charset="0"/>
                <a:cs typeface="Arial" pitchFamily="34" charset="0"/>
              </a:rPr>
              <a:t>Dans cet exemple la chaleur latente de fusion et de vaporisation représentent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86%</a:t>
            </a:r>
            <a:r>
              <a:rPr lang="fr-FR" sz="2000" dirty="0" smtClean="0">
                <a:solidFill>
                  <a:srgbClr val="00B050"/>
                </a:solidFill>
                <a:effectLst>
                  <a:outerShdw blurRad="38100" dist="38100" dir="2700000" algn="tl">
                    <a:srgbClr val="000000"/>
                  </a:outerShdw>
                </a:effectLst>
                <a:latin typeface="Arial" pitchFamily="34" charset="0"/>
                <a:cs typeface="Arial" pitchFamily="34" charset="0"/>
              </a:rPr>
              <a:t>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de la chaleur totale </a:t>
            </a:r>
            <a:r>
              <a:rPr lang="fr-FR" sz="2000" dirty="0" smtClean="0">
                <a:solidFill>
                  <a:srgbClr val="00B050"/>
                </a:solidFill>
                <a:effectLst>
                  <a:outerShdw blurRad="38100" dist="38100" dir="2700000" algn="tl">
                    <a:srgbClr val="000000"/>
                  </a:outerShdw>
                </a:effectLst>
                <a:latin typeface="Arial" pitchFamily="34" charset="0"/>
                <a:cs typeface="Arial" pitchFamily="34" charset="0"/>
              </a:rPr>
              <a:t>pour passer de solide à vapeur.</a:t>
            </a:r>
            <a:endParaRPr lang="fr-FR" sz="2000" dirty="0">
              <a:solidFill>
                <a:srgbClr val="00B050"/>
              </a:solidFill>
              <a:effectLst>
                <a:outerShdw blurRad="38100" dist="38100" dir="2700000" algn="tl">
                  <a:srgbClr val="000000"/>
                </a:outerShdw>
              </a:effectLst>
              <a:latin typeface="Arial" pitchFamily="34" charset="0"/>
              <a:cs typeface="Arial" pitchFamily="34" charset="0"/>
            </a:endParaRPr>
          </a:p>
        </p:txBody>
      </p:sp>
      <p:sp>
        <p:nvSpPr>
          <p:cNvPr id="8" name="Text Box 2"/>
          <p:cNvSpPr txBox="1">
            <a:spLocks noChangeArrowheads="1"/>
          </p:cNvSpPr>
          <p:nvPr/>
        </p:nvSpPr>
        <p:spPr bwMode="auto">
          <a:xfrm>
            <a:off x="571473" y="5792948"/>
            <a:ext cx="8358247" cy="707886"/>
          </a:xfrm>
          <a:prstGeom prst="rect">
            <a:avLst/>
          </a:prstGeom>
          <a:noFill/>
          <a:ln w="9525">
            <a:noFill/>
            <a:miter lim="800000"/>
            <a:headEnd/>
            <a:tailEnd/>
          </a:ln>
          <a:effectLst/>
        </p:spPr>
        <p:txBody>
          <a:bodyPr wrap="square">
            <a:spAutoFit/>
          </a:bodyPr>
          <a:lstStyle/>
          <a:p>
            <a:pPr>
              <a:spcBef>
                <a:spcPct val="50000"/>
              </a:spcBef>
              <a:defRPr/>
            </a:pP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Sous certaines conditions de température et de pression la glace peut passer directement à l’état vapeur, c’est la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sublimation… (Lyophilisation)</a:t>
            </a:r>
            <a:endParaRPr lang="fr-FR" sz="2000" dirty="0">
              <a:solidFill>
                <a:srgbClr val="FF00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wipe(left)">
                                      <p:cBhvr>
                                        <p:cTn id="7" dur="500"/>
                                        <p:tgtEl>
                                          <p:spTgt spid="299010"/>
                                        </p:tgtEl>
                                      </p:cBhvr>
                                    </p:animEffect>
                                  </p:childTnLst>
                                </p:cTn>
                              </p:par>
                            </p:childTnLst>
                          </p:cTn>
                        </p:par>
                        <p:par>
                          <p:cTn id="8" fill="hold">
                            <p:stCondLst>
                              <p:cond delay="500"/>
                            </p:stCondLst>
                            <p:childTnLst>
                              <p:par>
                                <p:cTn id="9" presetID="7" presetClass="entr" presetSubtype="8" fill="hold" nodeType="afterEffect">
                                  <p:stCondLst>
                                    <p:cond delay="0"/>
                                  </p:stCondLst>
                                  <p:childTnLst>
                                    <p:set>
                                      <p:cBhvr>
                                        <p:cTn id="10" dur="1" fill="hold">
                                          <p:stCondLst>
                                            <p:cond delay="0"/>
                                          </p:stCondLst>
                                        </p:cTn>
                                        <p:tgtEl>
                                          <p:spTgt spid="299011"/>
                                        </p:tgtEl>
                                        <p:attrNameLst>
                                          <p:attrName>style.visibility</p:attrName>
                                        </p:attrNameLst>
                                      </p:cBhvr>
                                      <p:to>
                                        <p:strVal val="visible"/>
                                      </p:to>
                                    </p:set>
                                    <p:anim calcmode="lin" valueType="num">
                                      <p:cBhvr additive="base">
                                        <p:cTn id="11" dur="5000" fill="hold"/>
                                        <p:tgtEl>
                                          <p:spTgt spid="299011"/>
                                        </p:tgtEl>
                                        <p:attrNameLst>
                                          <p:attrName>ppt_x</p:attrName>
                                        </p:attrNameLst>
                                      </p:cBhvr>
                                      <p:tavLst>
                                        <p:tav tm="0">
                                          <p:val>
                                            <p:strVal val="0-#ppt_w/2"/>
                                          </p:val>
                                        </p:tav>
                                        <p:tav tm="100000">
                                          <p:val>
                                            <p:strVal val="#ppt_x"/>
                                          </p:val>
                                        </p:tav>
                                      </p:tavLst>
                                    </p:anim>
                                    <p:anim calcmode="lin" valueType="num">
                                      <p:cBhvr additive="base">
                                        <p:cTn id="12" dur="5000" fill="hold"/>
                                        <p:tgtEl>
                                          <p:spTgt spid="2990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9013"/>
                                        </p:tgtEl>
                                        <p:attrNameLst>
                                          <p:attrName>style.visibility</p:attrName>
                                        </p:attrNameLst>
                                      </p:cBhvr>
                                      <p:to>
                                        <p:strVal val="visible"/>
                                      </p:to>
                                    </p:set>
                                    <p:animEffect transition="in" filter="wipe(left)">
                                      <p:cBhvr>
                                        <p:cTn id="17" dur="500"/>
                                        <p:tgtEl>
                                          <p:spTgt spid="2990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299014"/>
                                        </p:tgtEl>
                                        <p:attrNameLst>
                                          <p:attrName>style.visibility</p:attrName>
                                        </p:attrNameLst>
                                      </p:cBhvr>
                                      <p:to>
                                        <p:strVal val="visible"/>
                                      </p:to>
                                    </p:set>
                                    <p:animEffect transition="in" filter="wipe(left)">
                                      <p:cBhvr>
                                        <p:cTn id="22" dur="300"/>
                                        <p:tgtEl>
                                          <p:spTgt spid="299014"/>
                                        </p:tgtEl>
                                      </p:cBhvr>
                                    </p:animEffect>
                                  </p:childTnLst>
                                </p:cTn>
                              </p:par>
                            </p:childTnLst>
                          </p:cTn>
                        </p:par>
                        <p:par>
                          <p:cTn id="23" fill="hold">
                            <p:stCondLst>
                              <p:cond delay="36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41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autoUpdateAnimBg="0"/>
      <p:bldP spid="299013" grpId="0" autoUpdateAnimBg="0"/>
      <p:bldP spid="299014" grpId="0" autoUpdateAnimBg="0"/>
      <p:bldP spid="7" grpId="0" autoUpdateAnimBg="0"/>
      <p:bldP spid="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1415"/>
            <a:ext cx="8229600" cy="939784"/>
          </a:xfrm>
        </p:spPr>
        <p:txBody>
          <a:bodyPr/>
          <a:lstStyle/>
          <a:p>
            <a:r>
              <a:rPr lang="fr-FR" b="1" dirty="0" smtClean="0">
                <a:solidFill>
                  <a:srgbClr val="660066"/>
                </a:solidFill>
                <a:effectLst>
                  <a:outerShdw blurRad="38100" dist="38100" dir="2700000" algn="tl">
                    <a:srgbClr val="000000">
                      <a:alpha val="43137"/>
                    </a:srgbClr>
                  </a:outerShdw>
                </a:effectLst>
                <a:latin typeface="Comic Sans MS" pitchFamily="66" charset="0"/>
              </a:rPr>
              <a:t>Le séchage – partie 2</a:t>
            </a:r>
            <a:endParaRPr lang="fr-FR"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3" name="Espace réservé du contenu 2"/>
          <p:cNvSpPr>
            <a:spLocks noGrp="1"/>
          </p:cNvSpPr>
          <p:nvPr>
            <p:ph idx="1"/>
          </p:nvPr>
        </p:nvSpPr>
        <p:spPr>
          <a:xfrm>
            <a:off x="428596" y="1357298"/>
            <a:ext cx="8501122" cy="5357850"/>
          </a:xfrm>
        </p:spPr>
        <p:txBody>
          <a:bodyPr>
            <a:normAutofit fontScale="70000" lnSpcReduction="20000"/>
          </a:bodyPr>
          <a:lstStyle/>
          <a:p>
            <a:r>
              <a:rPr lang="fr-FR" sz="2900" b="1" dirty="0" smtClean="0">
                <a:solidFill>
                  <a:srgbClr val="0000FF"/>
                </a:solidFill>
                <a:latin typeface="Arial" pitchFamily="34" charset="0"/>
                <a:cs typeface="Arial" pitchFamily="34" charset="0"/>
              </a:rPr>
              <a:t>Le séchage consiste à retirer de l’eau d’un produit de façon à faciliter sa conservation, diminuer son volume initial…</a:t>
            </a:r>
            <a:r>
              <a:rPr lang="fr-FR" sz="2900" b="1" dirty="0" err="1" smtClean="0">
                <a:solidFill>
                  <a:srgbClr val="0000FF"/>
                </a:solidFill>
                <a:latin typeface="Arial" pitchFamily="34" charset="0"/>
                <a:cs typeface="Arial" pitchFamily="34" charset="0"/>
              </a:rPr>
              <a:t>etc</a:t>
            </a:r>
            <a:r>
              <a:rPr lang="fr-FR" sz="2900" b="1" dirty="0" smtClean="0">
                <a:solidFill>
                  <a:srgbClr val="0000FF"/>
                </a:solidFill>
                <a:latin typeface="Arial" pitchFamily="34" charset="0"/>
                <a:cs typeface="Arial" pitchFamily="34" charset="0"/>
              </a:rPr>
              <a:t>…</a:t>
            </a:r>
          </a:p>
          <a:p>
            <a:pPr>
              <a:buNone/>
            </a:pPr>
            <a:endParaRPr lang="fr-FR" sz="2400" dirty="0" smtClean="0">
              <a:latin typeface="Arial" pitchFamily="34" charset="0"/>
              <a:cs typeface="Arial" pitchFamily="34" charset="0"/>
            </a:endParaRPr>
          </a:p>
          <a:p>
            <a:r>
              <a:rPr lang="fr-FR" sz="2600" dirty="0" smtClean="0">
                <a:effectLst>
                  <a:outerShdw blurRad="38100" dist="38100" dir="2700000" algn="tl">
                    <a:srgbClr val="000000">
                      <a:alpha val="43137"/>
                    </a:srgbClr>
                  </a:outerShdw>
                </a:effectLst>
                <a:latin typeface="Arial" pitchFamily="34" charset="0"/>
                <a:cs typeface="Arial" pitchFamily="34" charset="0"/>
              </a:rPr>
              <a:t>Les éléments à maitriser dans le domaine du séchage sont :</a:t>
            </a:r>
          </a:p>
          <a:p>
            <a:pPr>
              <a:buNone/>
            </a:pPr>
            <a:endParaRPr lang="fr-FR" sz="2300" dirty="0" smtClean="0">
              <a:latin typeface="Arial" pitchFamily="34" charset="0"/>
              <a:cs typeface="Arial" pitchFamily="34" charset="0"/>
            </a:endParaRPr>
          </a:p>
          <a:p>
            <a:pPr lvl="1">
              <a:buFont typeface="Wingdings" pitchFamily="2" charset="2"/>
              <a:buChar char="Ø"/>
            </a:pPr>
            <a:r>
              <a:rPr lang="fr-FR" sz="2300" b="1" dirty="0" smtClean="0">
                <a:solidFill>
                  <a:srgbClr val="0000FF"/>
                </a:solidFill>
                <a:latin typeface="Arial" pitchFamily="34" charset="0"/>
                <a:cs typeface="Arial" pitchFamily="34" charset="0"/>
              </a:rPr>
              <a:t>Les propriétés de l’eau </a:t>
            </a:r>
            <a:r>
              <a:rPr lang="fr-FR" sz="2300" dirty="0" smtClean="0">
                <a:solidFill>
                  <a:srgbClr val="0000FF"/>
                </a:solidFill>
                <a:latin typeface="Arial" pitchFamily="34" charset="0"/>
                <a:cs typeface="Arial" pitchFamily="34" charset="0"/>
              </a:rPr>
              <a:t>&gt; humidité, activité de l’eau – partie 1</a:t>
            </a:r>
          </a:p>
          <a:p>
            <a:pPr lvl="1">
              <a:buFont typeface="Wingdings" pitchFamily="2" charset="2"/>
              <a:buChar char="Ø"/>
            </a:pPr>
            <a:endParaRPr lang="fr-FR" sz="2300" dirty="0" smtClean="0">
              <a:solidFill>
                <a:srgbClr val="0000FF"/>
              </a:solidFill>
              <a:latin typeface="Arial" pitchFamily="34" charset="0"/>
              <a:cs typeface="Arial" pitchFamily="34" charset="0"/>
            </a:endParaRPr>
          </a:p>
          <a:p>
            <a:pPr lvl="1">
              <a:buFont typeface="Wingdings" pitchFamily="2" charset="2"/>
              <a:buChar char="Ø"/>
            </a:pPr>
            <a:r>
              <a:rPr lang="fr-FR" sz="2300" b="1" dirty="0" smtClean="0">
                <a:solidFill>
                  <a:srgbClr val="0000FF"/>
                </a:solidFill>
                <a:latin typeface="Arial" pitchFamily="34" charset="0"/>
                <a:cs typeface="Arial" pitchFamily="34" charset="0"/>
              </a:rPr>
              <a:t>Les propriétés de la matière </a:t>
            </a:r>
            <a:r>
              <a:rPr lang="fr-FR" sz="2300" dirty="0" smtClean="0">
                <a:solidFill>
                  <a:srgbClr val="0000FF"/>
                </a:solidFill>
                <a:latin typeface="Arial" pitchFamily="34" charset="0"/>
                <a:cs typeface="Arial" pitchFamily="34" charset="0"/>
              </a:rPr>
              <a:t>&gt; Transition vitreuse – partie 1</a:t>
            </a:r>
          </a:p>
          <a:p>
            <a:pPr lvl="1">
              <a:buFont typeface="Wingdings" pitchFamily="2" charset="2"/>
              <a:buChar char="Ø"/>
            </a:pPr>
            <a:endParaRPr lang="fr-FR" sz="2300" dirty="0" smtClean="0">
              <a:solidFill>
                <a:srgbClr val="0000FF"/>
              </a:solidFill>
              <a:latin typeface="Arial" pitchFamily="34" charset="0"/>
              <a:cs typeface="Arial" pitchFamily="34" charset="0"/>
            </a:endParaRPr>
          </a:p>
          <a:p>
            <a:pPr lvl="1">
              <a:buFont typeface="Wingdings" pitchFamily="2" charset="2"/>
              <a:buChar char="Ø"/>
            </a:pPr>
            <a:r>
              <a:rPr lang="fr-FR" sz="2300" b="1" dirty="0" smtClean="0">
                <a:solidFill>
                  <a:srgbClr val="FF0000"/>
                </a:solidFill>
                <a:latin typeface="Arial" pitchFamily="34" charset="0"/>
                <a:cs typeface="Arial" pitchFamily="34" charset="0"/>
              </a:rPr>
              <a:t>Les propriétés de l’air </a:t>
            </a:r>
            <a:r>
              <a:rPr lang="fr-FR" sz="2300" dirty="0" smtClean="0">
                <a:solidFill>
                  <a:srgbClr val="FF0000"/>
                </a:solidFill>
                <a:latin typeface="Arial" pitchFamily="34" charset="0"/>
                <a:cs typeface="Arial" pitchFamily="34" charset="0"/>
              </a:rPr>
              <a:t>&gt; air, vapeur, diagrammes de l’air humide – partie 2</a:t>
            </a:r>
          </a:p>
          <a:p>
            <a:pPr lvl="1">
              <a:buFont typeface="Wingdings" pitchFamily="2" charset="2"/>
              <a:buChar char="Ø"/>
            </a:pPr>
            <a:endParaRPr lang="fr-FR" sz="2300" dirty="0" smtClean="0">
              <a:solidFill>
                <a:srgbClr val="0000FF"/>
              </a:solidFill>
              <a:latin typeface="Arial" pitchFamily="34" charset="0"/>
              <a:cs typeface="Arial" pitchFamily="34" charset="0"/>
            </a:endParaRPr>
          </a:p>
          <a:p>
            <a:pPr lvl="1">
              <a:buFont typeface="Wingdings" pitchFamily="2" charset="2"/>
              <a:buChar char="Ø"/>
            </a:pPr>
            <a:r>
              <a:rPr lang="fr-FR" sz="2300" b="1" dirty="0" smtClean="0">
                <a:solidFill>
                  <a:srgbClr val="0000FF"/>
                </a:solidFill>
                <a:latin typeface="Arial" pitchFamily="34" charset="0"/>
                <a:cs typeface="Arial" pitchFamily="34" charset="0"/>
              </a:rPr>
              <a:t>Les processus </a:t>
            </a:r>
            <a:r>
              <a:rPr lang="fr-FR" sz="2300" dirty="0" smtClean="0">
                <a:solidFill>
                  <a:srgbClr val="0000FF"/>
                </a:solidFill>
                <a:latin typeface="Arial" pitchFamily="34" charset="0"/>
                <a:cs typeface="Arial" pitchFamily="34" charset="0"/>
              </a:rPr>
              <a:t>mis en œuvre pour obtenir un produit sec – partie 3</a:t>
            </a:r>
          </a:p>
          <a:p>
            <a:pPr lvl="1">
              <a:buFont typeface="Wingdings" pitchFamily="2" charset="2"/>
              <a:buChar char="Ø"/>
            </a:pPr>
            <a:endParaRPr lang="fr-FR" sz="2300" dirty="0" smtClean="0">
              <a:latin typeface="Arial" pitchFamily="34" charset="0"/>
              <a:cs typeface="Arial" pitchFamily="34" charset="0"/>
            </a:endParaRPr>
          </a:p>
          <a:p>
            <a:pPr lvl="1">
              <a:buNone/>
            </a:pPr>
            <a:r>
              <a:rPr lang="fr-FR" sz="2300" dirty="0" smtClean="0">
                <a:latin typeface="Arial" pitchFamily="34" charset="0"/>
                <a:cs typeface="Arial" pitchFamily="34" charset="0"/>
              </a:rPr>
              <a:t>	Ces critères sont plus ou moins importants, suivant que l’on traite des produits alimentaires ou non et suivant leur composition.</a:t>
            </a:r>
          </a:p>
          <a:p>
            <a:pPr lvl="1">
              <a:buNone/>
            </a:pPr>
            <a:endParaRPr lang="fr-FR" sz="2300" dirty="0" smtClean="0">
              <a:latin typeface="Arial" pitchFamily="34" charset="0"/>
              <a:cs typeface="Arial" pitchFamily="34" charset="0"/>
            </a:endParaRPr>
          </a:p>
          <a:p>
            <a:pPr lvl="1">
              <a:buNone/>
            </a:pPr>
            <a:r>
              <a:rPr lang="fr-FR" sz="2300" dirty="0" smtClean="0">
                <a:latin typeface="Arial" pitchFamily="34" charset="0"/>
                <a:cs typeface="Arial" pitchFamily="34" charset="0"/>
              </a:rPr>
              <a:t>	</a:t>
            </a:r>
            <a:r>
              <a:rPr lang="fr-FR" sz="2300" dirty="0" smtClean="0">
                <a:solidFill>
                  <a:srgbClr val="FF0000"/>
                </a:solidFill>
                <a:latin typeface="Arial" pitchFamily="34" charset="0"/>
                <a:cs typeface="Arial" pitchFamily="34" charset="0"/>
              </a:rPr>
              <a:t>Dans ces exposés, nous ne traiterons que du séchage par entrainement et atomisation du produit.</a:t>
            </a:r>
          </a:p>
          <a:p>
            <a:pPr lvl="1">
              <a:buNone/>
            </a:pPr>
            <a:r>
              <a:rPr lang="fr-FR" sz="2300" dirty="0" smtClean="0">
                <a:solidFill>
                  <a:srgbClr val="FF0000"/>
                </a:solidFill>
                <a:latin typeface="Arial" pitchFamily="34" charset="0"/>
                <a:cs typeface="Arial" pitchFamily="34" charset="0"/>
              </a:rPr>
              <a:t>	</a:t>
            </a:r>
          </a:p>
          <a:p>
            <a:pPr lvl="1">
              <a:buNone/>
            </a:pPr>
            <a:r>
              <a:rPr lang="fr-FR" sz="2300" dirty="0" smtClean="0">
                <a:solidFill>
                  <a:srgbClr val="FF0000"/>
                </a:solidFill>
                <a:latin typeface="Arial" pitchFamily="34" charset="0"/>
                <a:cs typeface="Arial" pitchFamily="34" charset="0"/>
              </a:rPr>
              <a:t>	Connaissances requises : grandeurs physiques mesurées, température, </a:t>
            </a:r>
          </a:p>
          <a:p>
            <a:pPr lvl="1">
              <a:buNone/>
            </a:pPr>
            <a:r>
              <a:rPr lang="fr-FR" sz="2300" dirty="0" smtClean="0">
                <a:solidFill>
                  <a:srgbClr val="FF0000"/>
                </a:solidFill>
                <a:latin typeface="Arial" pitchFamily="34" charset="0"/>
                <a:cs typeface="Arial" pitchFamily="34" charset="0"/>
              </a:rPr>
              <a:t>	pression, débit …</a:t>
            </a:r>
            <a:r>
              <a:rPr lang="fr-FR" sz="2300" dirty="0" err="1" smtClean="0">
                <a:solidFill>
                  <a:srgbClr val="FF0000"/>
                </a:solidFill>
                <a:latin typeface="Arial" pitchFamily="34" charset="0"/>
                <a:cs typeface="Arial" pitchFamily="34" charset="0"/>
              </a:rPr>
              <a:t>etc</a:t>
            </a:r>
            <a:r>
              <a:rPr lang="fr-FR" sz="2300" dirty="0" smtClean="0">
                <a:solidFill>
                  <a:srgbClr val="FF0000"/>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3"/>
          <p:cNvSpPr txBox="1">
            <a:spLocks noChangeArrowheads="1"/>
          </p:cNvSpPr>
          <p:nvPr/>
        </p:nvSpPr>
        <p:spPr bwMode="auto">
          <a:xfrm>
            <a:off x="571472" y="76201"/>
            <a:ext cx="8001056" cy="1107996"/>
          </a:xfrm>
          <a:prstGeom prst="rect">
            <a:avLst/>
          </a:prstGeom>
          <a:noFill/>
          <a:ln w="9525">
            <a:noFill/>
            <a:miter lim="800000"/>
            <a:headEnd/>
            <a:tailEnd/>
          </a:ln>
        </p:spPr>
        <p:txBody>
          <a:bodyPr wrap="square">
            <a:spAutoFit/>
          </a:bodyPr>
          <a:lstStyle/>
          <a:p>
            <a:pPr algn="ctr">
              <a:spcBef>
                <a:spcPct val="50000"/>
              </a:spcBef>
            </a:pPr>
            <a:r>
              <a:rPr lang="fr-FR" sz="3600" b="1" dirty="0" smtClean="0">
                <a:solidFill>
                  <a:srgbClr val="660066"/>
                </a:solidFill>
                <a:effectLst>
                  <a:outerShdw blurRad="38100" dist="38100" dir="2700000" algn="tl">
                    <a:srgbClr val="000000">
                      <a:alpha val="43137"/>
                    </a:srgbClr>
                  </a:outerShdw>
                </a:effectLst>
                <a:latin typeface="Comic Sans MS" pitchFamily="66" charset="0"/>
              </a:rPr>
              <a:t>Chaleur </a:t>
            </a:r>
            <a:r>
              <a:rPr lang="fr-FR" sz="3600" b="1" dirty="0">
                <a:solidFill>
                  <a:srgbClr val="660066"/>
                </a:solidFill>
                <a:effectLst>
                  <a:outerShdw blurRad="38100" dist="38100" dir="2700000" algn="tl">
                    <a:srgbClr val="000000">
                      <a:alpha val="43137"/>
                    </a:srgbClr>
                  </a:outerShdw>
                </a:effectLst>
                <a:latin typeface="Comic Sans MS" pitchFamily="66" charset="0"/>
              </a:rPr>
              <a:t>et changement </a:t>
            </a:r>
            <a:r>
              <a:rPr lang="fr-FR" sz="3600" b="1" dirty="0" smtClean="0">
                <a:solidFill>
                  <a:srgbClr val="660066"/>
                </a:solidFill>
                <a:effectLst>
                  <a:outerShdw blurRad="38100" dist="38100" dir="2700000" algn="tl">
                    <a:srgbClr val="000000">
                      <a:alpha val="43137"/>
                    </a:srgbClr>
                  </a:outerShdw>
                </a:effectLst>
                <a:latin typeface="Comic Sans MS" pitchFamily="66" charset="0"/>
              </a:rPr>
              <a:t>d’état</a:t>
            </a:r>
          </a:p>
          <a:p>
            <a:pPr algn="ctr">
              <a:spcBef>
                <a:spcPct val="50000"/>
              </a:spcBef>
            </a:pPr>
            <a:r>
              <a:rPr lang="fr-FR" sz="2000" b="1" dirty="0" smtClean="0">
                <a:solidFill>
                  <a:srgbClr val="660066"/>
                </a:solidFill>
                <a:effectLst>
                  <a:outerShdw blurRad="38100" dist="38100" dir="2700000" algn="tl">
                    <a:srgbClr val="000000">
                      <a:alpha val="43137"/>
                    </a:srgbClr>
                  </a:outerShdw>
                </a:effectLst>
                <a:latin typeface="Comic Sans MS" pitchFamily="66" charset="0"/>
              </a:rPr>
              <a:t> 1kg d’eau à 1013 mbar</a:t>
            </a:r>
            <a:endParaRPr lang="fr-FR" sz="2000" b="1" dirty="0">
              <a:solidFill>
                <a:srgbClr val="660066"/>
              </a:solidFill>
              <a:effectLst>
                <a:outerShdw blurRad="38100" dist="38100" dir="2700000" algn="tl">
                  <a:srgbClr val="000000">
                    <a:alpha val="43137"/>
                  </a:srgbClr>
                </a:outerShdw>
              </a:effectLst>
              <a:latin typeface="Comic Sans MS" pitchFamily="66" charset="0"/>
            </a:endParaRPr>
          </a:p>
        </p:txBody>
      </p:sp>
      <p:grpSp>
        <p:nvGrpSpPr>
          <p:cNvPr id="14" name="Groupe 13"/>
          <p:cNvGrpSpPr/>
          <p:nvPr/>
        </p:nvGrpSpPr>
        <p:grpSpPr>
          <a:xfrm>
            <a:off x="714348" y="1600664"/>
            <a:ext cx="7500990" cy="5185922"/>
            <a:chOff x="714348" y="1600664"/>
            <a:chExt cx="7500990" cy="5185922"/>
          </a:xfrm>
        </p:grpSpPr>
        <p:pic>
          <p:nvPicPr>
            <p:cNvPr id="90114" name="Picture 2" descr="Résultat de recherche d'images pour &quot;changements d'état&quot;"/>
            <p:cNvPicPr>
              <a:picLocks noChangeAspect="1" noChangeArrowheads="1"/>
            </p:cNvPicPr>
            <p:nvPr/>
          </p:nvPicPr>
          <p:blipFill>
            <a:blip r:embed="rId3"/>
            <a:srcRect/>
            <a:stretch>
              <a:fillRect/>
            </a:stretch>
          </p:blipFill>
          <p:spPr bwMode="auto">
            <a:xfrm>
              <a:off x="714348" y="1600664"/>
              <a:ext cx="7500990" cy="4900146"/>
            </a:xfrm>
            <a:prstGeom prst="rect">
              <a:avLst/>
            </a:prstGeom>
            <a:noFill/>
          </p:spPr>
        </p:pic>
        <p:sp>
          <p:nvSpPr>
            <p:cNvPr id="4" name="ZoneTexte 3"/>
            <p:cNvSpPr txBox="1"/>
            <p:nvPr/>
          </p:nvSpPr>
          <p:spPr>
            <a:xfrm>
              <a:off x="1214414" y="6448032"/>
              <a:ext cx="1071570" cy="338554"/>
            </a:xfrm>
            <a:prstGeom prst="rect">
              <a:avLst/>
            </a:prstGeom>
            <a:noFill/>
          </p:spPr>
          <p:txBody>
            <a:bodyPr wrap="square" rtlCol="0">
              <a:spAutoFit/>
            </a:bodyPr>
            <a:lstStyle/>
            <a:p>
              <a:pPr algn="ctr"/>
              <a:r>
                <a:rPr lang="fr-FR" sz="1600" dirty="0" smtClean="0">
                  <a:solidFill>
                    <a:srgbClr val="0000FF"/>
                  </a:solidFill>
                </a:rPr>
                <a:t>10 kcal</a:t>
              </a:r>
              <a:endParaRPr lang="fr-FR" sz="1600" dirty="0">
                <a:solidFill>
                  <a:srgbClr val="0000FF"/>
                </a:solidFill>
              </a:endParaRPr>
            </a:p>
          </p:txBody>
        </p:sp>
        <p:sp>
          <p:nvSpPr>
            <p:cNvPr id="5" name="ZoneTexte 4"/>
            <p:cNvSpPr txBox="1"/>
            <p:nvPr/>
          </p:nvSpPr>
          <p:spPr>
            <a:xfrm>
              <a:off x="2357422" y="6429396"/>
              <a:ext cx="1071570" cy="338554"/>
            </a:xfrm>
            <a:prstGeom prst="rect">
              <a:avLst/>
            </a:prstGeom>
            <a:noFill/>
          </p:spPr>
          <p:txBody>
            <a:bodyPr wrap="square" rtlCol="0">
              <a:spAutoFit/>
            </a:bodyPr>
            <a:lstStyle/>
            <a:p>
              <a:pPr algn="ctr"/>
              <a:r>
                <a:rPr lang="fr-FR" sz="1600" dirty="0" smtClean="0">
                  <a:solidFill>
                    <a:srgbClr val="0000FF"/>
                  </a:solidFill>
                </a:rPr>
                <a:t>80 kcal</a:t>
              </a:r>
              <a:endParaRPr lang="fr-FR" sz="1600" dirty="0">
                <a:solidFill>
                  <a:srgbClr val="0000FF"/>
                </a:solidFill>
              </a:endParaRPr>
            </a:p>
          </p:txBody>
        </p:sp>
        <p:sp>
          <p:nvSpPr>
            <p:cNvPr id="6" name="ZoneTexte 5"/>
            <p:cNvSpPr txBox="1"/>
            <p:nvPr/>
          </p:nvSpPr>
          <p:spPr>
            <a:xfrm>
              <a:off x="4000496" y="6429396"/>
              <a:ext cx="1071570" cy="338554"/>
            </a:xfrm>
            <a:prstGeom prst="rect">
              <a:avLst/>
            </a:prstGeom>
            <a:noFill/>
          </p:spPr>
          <p:txBody>
            <a:bodyPr wrap="square" rtlCol="0">
              <a:spAutoFit/>
            </a:bodyPr>
            <a:lstStyle/>
            <a:p>
              <a:pPr algn="ctr"/>
              <a:r>
                <a:rPr lang="fr-FR" sz="1600" dirty="0" smtClean="0">
                  <a:solidFill>
                    <a:srgbClr val="0000FF"/>
                  </a:solidFill>
                </a:rPr>
                <a:t>100 kcal</a:t>
              </a:r>
              <a:endParaRPr lang="fr-FR" sz="1600" dirty="0">
                <a:solidFill>
                  <a:srgbClr val="0000FF"/>
                </a:solidFill>
              </a:endParaRPr>
            </a:p>
          </p:txBody>
        </p:sp>
        <p:sp>
          <p:nvSpPr>
            <p:cNvPr id="7" name="ZoneTexte 6"/>
            <p:cNvSpPr txBox="1"/>
            <p:nvPr/>
          </p:nvSpPr>
          <p:spPr>
            <a:xfrm>
              <a:off x="5786446" y="6429396"/>
              <a:ext cx="1071570" cy="338554"/>
            </a:xfrm>
            <a:prstGeom prst="rect">
              <a:avLst/>
            </a:prstGeom>
            <a:noFill/>
          </p:spPr>
          <p:txBody>
            <a:bodyPr wrap="square" rtlCol="0">
              <a:spAutoFit/>
            </a:bodyPr>
            <a:lstStyle/>
            <a:p>
              <a:pPr algn="ctr"/>
              <a:r>
                <a:rPr lang="fr-FR" sz="1600" dirty="0" smtClean="0">
                  <a:solidFill>
                    <a:srgbClr val="0000FF"/>
                  </a:solidFill>
                </a:rPr>
                <a:t>539 kcal</a:t>
              </a:r>
              <a:endParaRPr lang="fr-FR" sz="1600" dirty="0">
                <a:solidFill>
                  <a:srgbClr val="0000FF"/>
                </a:solidFill>
              </a:endParaRPr>
            </a:p>
          </p:txBody>
        </p:sp>
        <p:sp>
          <p:nvSpPr>
            <p:cNvPr id="8" name="ZoneTexte 7"/>
            <p:cNvSpPr txBox="1"/>
            <p:nvPr/>
          </p:nvSpPr>
          <p:spPr>
            <a:xfrm>
              <a:off x="7072330" y="6448032"/>
              <a:ext cx="1071570" cy="338554"/>
            </a:xfrm>
            <a:prstGeom prst="rect">
              <a:avLst/>
            </a:prstGeom>
            <a:noFill/>
          </p:spPr>
          <p:txBody>
            <a:bodyPr wrap="square" rtlCol="0">
              <a:spAutoFit/>
            </a:bodyPr>
            <a:lstStyle/>
            <a:p>
              <a:pPr algn="ctr"/>
              <a:r>
                <a:rPr lang="fr-FR" sz="1600" dirty="0" smtClean="0">
                  <a:solidFill>
                    <a:srgbClr val="0000FF"/>
                  </a:solidFill>
                </a:rPr>
                <a:t>0.454 kcal</a:t>
              </a:r>
              <a:endParaRPr lang="fr-FR" sz="1600" dirty="0">
                <a:solidFill>
                  <a:srgbClr val="0000FF"/>
                </a:solidFill>
              </a:endParaRPr>
            </a:p>
          </p:txBody>
        </p:sp>
        <p:sp>
          <p:nvSpPr>
            <p:cNvPr id="9" name="ZoneTexte 8"/>
            <p:cNvSpPr txBox="1"/>
            <p:nvPr/>
          </p:nvSpPr>
          <p:spPr>
            <a:xfrm>
              <a:off x="1214414" y="4130109"/>
              <a:ext cx="1071570" cy="584775"/>
            </a:xfrm>
            <a:prstGeom prst="rect">
              <a:avLst/>
            </a:prstGeom>
            <a:noFill/>
          </p:spPr>
          <p:txBody>
            <a:bodyPr wrap="square" rtlCol="0">
              <a:spAutoFit/>
            </a:bodyPr>
            <a:lstStyle/>
            <a:p>
              <a:pPr algn="ctr"/>
              <a:r>
                <a:rPr lang="fr-FR" sz="1600" b="1" dirty="0" smtClean="0">
                  <a:solidFill>
                    <a:srgbClr val="FF0000"/>
                  </a:solidFill>
                </a:rPr>
                <a:t>Chaleur sensible</a:t>
              </a:r>
              <a:endParaRPr lang="fr-FR" sz="1600" b="1" dirty="0">
                <a:solidFill>
                  <a:srgbClr val="FF0000"/>
                </a:solidFill>
              </a:endParaRPr>
            </a:p>
          </p:txBody>
        </p:sp>
        <p:sp>
          <p:nvSpPr>
            <p:cNvPr id="10" name="ZoneTexte 9"/>
            <p:cNvSpPr txBox="1"/>
            <p:nvPr/>
          </p:nvSpPr>
          <p:spPr>
            <a:xfrm>
              <a:off x="3786182" y="3344291"/>
              <a:ext cx="1071570" cy="584775"/>
            </a:xfrm>
            <a:prstGeom prst="rect">
              <a:avLst/>
            </a:prstGeom>
            <a:noFill/>
          </p:spPr>
          <p:txBody>
            <a:bodyPr wrap="square" rtlCol="0">
              <a:spAutoFit/>
            </a:bodyPr>
            <a:lstStyle/>
            <a:p>
              <a:pPr algn="ctr"/>
              <a:r>
                <a:rPr lang="fr-FR" sz="1600" b="1" dirty="0" smtClean="0">
                  <a:solidFill>
                    <a:srgbClr val="FF0000"/>
                  </a:solidFill>
                </a:rPr>
                <a:t>Chaleur sensible</a:t>
              </a:r>
              <a:endParaRPr lang="fr-FR" sz="1600" b="1" dirty="0">
                <a:solidFill>
                  <a:srgbClr val="FF0000"/>
                </a:solidFill>
              </a:endParaRPr>
            </a:p>
          </p:txBody>
        </p:sp>
        <p:sp>
          <p:nvSpPr>
            <p:cNvPr id="11" name="ZoneTexte 10"/>
            <p:cNvSpPr txBox="1"/>
            <p:nvPr/>
          </p:nvSpPr>
          <p:spPr>
            <a:xfrm>
              <a:off x="2428860" y="3915795"/>
              <a:ext cx="1071570" cy="584775"/>
            </a:xfrm>
            <a:prstGeom prst="rect">
              <a:avLst/>
            </a:prstGeom>
            <a:noFill/>
          </p:spPr>
          <p:txBody>
            <a:bodyPr wrap="square" rtlCol="0">
              <a:spAutoFit/>
            </a:bodyPr>
            <a:lstStyle/>
            <a:p>
              <a:pPr algn="ctr"/>
              <a:r>
                <a:rPr lang="fr-FR" sz="1600" b="1" dirty="0" smtClean="0">
                  <a:solidFill>
                    <a:srgbClr val="0070C0"/>
                  </a:solidFill>
                </a:rPr>
                <a:t>Chaleur latente</a:t>
              </a:r>
              <a:endParaRPr lang="fr-FR" sz="1600" b="1" dirty="0">
                <a:solidFill>
                  <a:srgbClr val="0070C0"/>
                </a:solidFill>
              </a:endParaRPr>
            </a:p>
          </p:txBody>
        </p:sp>
        <p:sp>
          <p:nvSpPr>
            <p:cNvPr id="12" name="ZoneTexte 11"/>
            <p:cNvSpPr txBox="1"/>
            <p:nvPr/>
          </p:nvSpPr>
          <p:spPr>
            <a:xfrm>
              <a:off x="5786446" y="2428868"/>
              <a:ext cx="1071570" cy="584775"/>
            </a:xfrm>
            <a:prstGeom prst="rect">
              <a:avLst/>
            </a:prstGeom>
            <a:noFill/>
          </p:spPr>
          <p:txBody>
            <a:bodyPr wrap="square" rtlCol="0">
              <a:spAutoFit/>
            </a:bodyPr>
            <a:lstStyle/>
            <a:p>
              <a:pPr algn="ctr"/>
              <a:r>
                <a:rPr lang="fr-FR" sz="1600" b="1" dirty="0" smtClean="0">
                  <a:solidFill>
                    <a:srgbClr val="0070C0"/>
                  </a:solidFill>
                </a:rPr>
                <a:t>Chaleur latente</a:t>
              </a:r>
              <a:endParaRPr lang="fr-FR" sz="1600" b="1" dirty="0">
                <a:solidFill>
                  <a:srgbClr val="0070C0"/>
                </a:solidFill>
              </a:endParaRPr>
            </a:p>
          </p:txBody>
        </p:sp>
        <p:sp>
          <p:nvSpPr>
            <p:cNvPr id="13" name="ZoneTexte 12"/>
            <p:cNvSpPr txBox="1"/>
            <p:nvPr/>
          </p:nvSpPr>
          <p:spPr>
            <a:xfrm>
              <a:off x="6929454" y="2143116"/>
              <a:ext cx="1071570" cy="584775"/>
            </a:xfrm>
            <a:prstGeom prst="rect">
              <a:avLst/>
            </a:prstGeom>
            <a:noFill/>
          </p:spPr>
          <p:txBody>
            <a:bodyPr wrap="square" rtlCol="0">
              <a:spAutoFit/>
            </a:bodyPr>
            <a:lstStyle/>
            <a:p>
              <a:pPr algn="ctr"/>
              <a:r>
                <a:rPr lang="fr-FR" sz="1600" b="1" dirty="0" smtClean="0">
                  <a:solidFill>
                    <a:srgbClr val="FF0000"/>
                  </a:solidFill>
                </a:rPr>
                <a:t>Chaleur sensible</a:t>
              </a:r>
              <a:endParaRPr lang="fr-FR" sz="1600" b="1" dirty="0">
                <a:solidFill>
                  <a:srgbClr val="FF0000"/>
                </a:solidFill>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656326"/>
            <a:ext cx="8358246" cy="6201698"/>
          </a:xfrm>
          <a:prstGeom prst="rect">
            <a:avLst/>
          </a:prstGeom>
          <a:noFill/>
        </p:spPr>
        <p:txBody>
          <a:bodyPr wrap="square" rtlCol="0">
            <a:spAutoFit/>
          </a:bodyPr>
          <a:lstStyle/>
          <a:p>
            <a:pPr algn="just"/>
            <a:r>
              <a:rPr lang="fr-FR" u="sng" dirty="0" smtClean="0">
                <a:solidFill>
                  <a:srgbClr val="FF0000"/>
                </a:solidFill>
                <a:effectLst>
                  <a:outerShdw blurRad="38100" dist="38100" dir="2700000" algn="tl">
                    <a:srgbClr val="000000">
                      <a:alpha val="43137"/>
                    </a:srgbClr>
                  </a:outerShdw>
                </a:effectLst>
              </a:rPr>
              <a:t>De A à B </a:t>
            </a:r>
            <a:r>
              <a:rPr lang="fr-FR" dirty="0" smtClean="0">
                <a:solidFill>
                  <a:srgbClr val="FF0000"/>
                </a:solidFill>
                <a:effectLst>
                  <a:outerShdw blurRad="38100" dist="38100" dir="2700000" algn="tl">
                    <a:srgbClr val="000000">
                      <a:alpha val="43137"/>
                    </a:srgbClr>
                  </a:outerShdw>
                </a:effectLst>
              </a:rPr>
              <a:t>: La température de la glace augmente pour atteindre 0°C. La chaleur sensible nécessaire à cette étape est de 41.8 KJ. (à partir de -20°C)</a:t>
            </a:r>
            <a:endParaRPr lang="fr-FR" sz="800" dirty="0" smtClean="0">
              <a:solidFill>
                <a:srgbClr val="FF0000"/>
              </a:solidFill>
              <a:effectLst>
                <a:outerShdw blurRad="38100" dist="38100" dir="2700000" algn="tl">
                  <a:srgbClr val="000000">
                    <a:alpha val="43137"/>
                  </a:srgbClr>
                </a:outerShdw>
              </a:effectLst>
            </a:endParaRPr>
          </a:p>
          <a:p>
            <a:pPr algn="just"/>
            <a:r>
              <a:rPr lang="fr-FR" sz="800" dirty="0" smtClean="0">
                <a:solidFill>
                  <a:srgbClr val="FF0000"/>
                </a:solidFill>
                <a:effectLst>
                  <a:outerShdw blurRad="38100" dist="38100" dir="2700000" algn="tl">
                    <a:srgbClr val="000000">
                      <a:alpha val="43137"/>
                    </a:srgbClr>
                  </a:outerShdw>
                </a:effectLst>
              </a:rPr>
              <a:t> </a:t>
            </a:r>
          </a:p>
          <a:p>
            <a:pPr algn="just"/>
            <a:r>
              <a:rPr lang="fr-FR" u="sng" dirty="0" smtClean="0">
                <a:solidFill>
                  <a:srgbClr val="006600"/>
                </a:solidFill>
                <a:effectLst>
                  <a:outerShdw blurRad="38100" dist="38100" dir="2700000" algn="tl">
                    <a:srgbClr val="000000">
                      <a:alpha val="43137"/>
                    </a:srgbClr>
                  </a:outerShdw>
                </a:effectLst>
              </a:rPr>
              <a:t>En B </a:t>
            </a:r>
            <a:r>
              <a:rPr lang="fr-FR" dirty="0" smtClean="0">
                <a:solidFill>
                  <a:srgbClr val="006600"/>
                </a:solidFill>
                <a:effectLst>
                  <a:outerShdw blurRad="38100" dist="38100" dir="2700000" algn="tl">
                    <a:srgbClr val="000000">
                      <a:alpha val="43137"/>
                    </a:srgbClr>
                  </a:outerShdw>
                </a:effectLst>
              </a:rPr>
              <a:t>: On a un bloc de glace de 1kg à 0°C.</a:t>
            </a:r>
          </a:p>
          <a:p>
            <a:pPr algn="just"/>
            <a:endParaRPr lang="fr-FR" sz="900" dirty="0" smtClean="0">
              <a:solidFill>
                <a:srgbClr val="006600"/>
              </a:solidFill>
              <a:effectLst>
                <a:outerShdw blurRad="38100" dist="38100" dir="2700000" algn="tl">
                  <a:srgbClr val="000000">
                    <a:alpha val="43137"/>
                  </a:srgbClr>
                </a:outerShdw>
              </a:effectLst>
            </a:endParaRPr>
          </a:p>
          <a:p>
            <a:pPr algn="just"/>
            <a:r>
              <a:rPr lang="fr-FR" u="sng" dirty="0" smtClean="0">
                <a:solidFill>
                  <a:schemeClr val="tx2">
                    <a:lumMod val="75000"/>
                  </a:schemeClr>
                </a:solidFill>
                <a:effectLst>
                  <a:outerShdw blurRad="38100" dist="38100" dir="2700000" algn="tl">
                    <a:srgbClr val="000000">
                      <a:alpha val="43137"/>
                    </a:srgbClr>
                  </a:outerShdw>
                </a:effectLst>
              </a:rPr>
              <a:t>De B à C </a:t>
            </a:r>
            <a:r>
              <a:rPr lang="fr-FR" dirty="0" smtClean="0">
                <a:solidFill>
                  <a:schemeClr val="tx2">
                    <a:lumMod val="75000"/>
                  </a:schemeClr>
                </a:solidFill>
                <a:effectLst>
                  <a:outerShdw blurRad="38100" dist="38100" dir="2700000" algn="tl">
                    <a:srgbClr val="000000">
                      <a:alpha val="43137"/>
                    </a:srgbClr>
                  </a:outerShdw>
                </a:effectLst>
              </a:rPr>
              <a:t>: A 0°C, la première goute de liquide apparait et de la glace commence à fondre. Tant qu’il reste de la glace fondante, la température du mélange = 0°C. La chaleur apporté jusqu’à l’eau liquide est de 335 KJ, la température restant constante, c’est de la chaleur latente de changement d’état.</a:t>
            </a:r>
          </a:p>
          <a:p>
            <a:pPr algn="just"/>
            <a:endParaRPr lang="fr-FR" sz="800" dirty="0" smtClean="0">
              <a:solidFill>
                <a:schemeClr val="tx2">
                  <a:lumMod val="75000"/>
                </a:schemeClr>
              </a:solidFill>
              <a:effectLst>
                <a:outerShdw blurRad="38100" dist="38100" dir="2700000" algn="tl">
                  <a:srgbClr val="000000">
                    <a:alpha val="43137"/>
                  </a:srgbClr>
                </a:outerShdw>
              </a:effectLst>
            </a:endParaRPr>
          </a:p>
          <a:p>
            <a:pPr algn="just"/>
            <a:r>
              <a:rPr lang="fr-FR" u="sng" dirty="0" smtClean="0">
                <a:solidFill>
                  <a:srgbClr val="006600"/>
                </a:solidFill>
                <a:effectLst>
                  <a:outerShdw blurRad="38100" dist="38100" dir="2700000" algn="tl">
                    <a:srgbClr val="000000">
                      <a:alpha val="43137"/>
                    </a:srgbClr>
                  </a:outerShdw>
                </a:effectLst>
              </a:rPr>
              <a:t>En C </a:t>
            </a:r>
            <a:r>
              <a:rPr lang="fr-FR" dirty="0" smtClean="0">
                <a:solidFill>
                  <a:srgbClr val="006600"/>
                </a:solidFill>
                <a:effectLst>
                  <a:outerShdw blurRad="38100" dist="38100" dir="2700000" algn="tl">
                    <a:srgbClr val="000000">
                      <a:alpha val="43137"/>
                    </a:srgbClr>
                  </a:outerShdw>
                </a:effectLst>
              </a:rPr>
              <a:t>: On a 1 kg d’eau à l’état liquide à 0°C.</a:t>
            </a:r>
          </a:p>
          <a:p>
            <a:pPr algn="just"/>
            <a:endParaRPr lang="fr-FR" sz="800" dirty="0" smtClean="0">
              <a:solidFill>
                <a:srgbClr val="006600"/>
              </a:solidFill>
              <a:effectLst>
                <a:outerShdw blurRad="38100" dist="38100" dir="2700000" algn="tl">
                  <a:srgbClr val="000000">
                    <a:alpha val="43137"/>
                  </a:srgbClr>
                </a:outerShdw>
              </a:effectLst>
            </a:endParaRPr>
          </a:p>
          <a:p>
            <a:pPr algn="just"/>
            <a:r>
              <a:rPr lang="fr-FR" u="sng" dirty="0" smtClean="0">
                <a:solidFill>
                  <a:srgbClr val="FF0000"/>
                </a:solidFill>
                <a:effectLst>
                  <a:outerShdw blurRad="38100" dist="38100" dir="2700000" algn="tl">
                    <a:srgbClr val="000000">
                      <a:alpha val="43137"/>
                    </a:srgbClr>
                  </a:outerShdw>
                </a:effectLst>
              </a:rPr>
              <a:t>De C à D </a:t>
            </a:r>
            <a:r>
              <a:rPr lang="fr-FR" dirty="0" smtClean="0">
                <a:solidFill>
                  <a:srgbClr val="FF0000"/>
                </a:solidFill>
                <a:effectLst>
                  <a:outerShdw blurRad="38100" dist="38100" dir="2700000" algn="tl">
                    <a:srgbClr val="000000">
                      <a:alpha val="43137"/>
                    </a:srgbClr>
                  </a:outerShdw>
                </a:effectLst>
              </a:rPr>
              <a:t>: L’eau s’élève de 0°C à 100°C. Il faut apporter 419 KJ pour augmenter la température de 0°C à 100°C, c’est de la chaleur sensible.</a:t>
            </a:r>
          </a:p>
          <a:p>
            <a:pPr algn="just"/>
            <a:endParaRPr lang="fr-FR" sz="800" dirty="0" smtClean="0">
              <a:solidFill>
                <a:srgbClr val="FF0000"/>
              </a:solidFill>
              <a:effectLst>
                <a:outerShdw blurRad="38100" dist="38100" dir="2700000" algn="tl">
                  <a:srgbClr val="000000">
                    <a:alpha val="43137"/>
                  </a:srgbClr>
                </a:outerShdw>
              </a:effectLst>
            </a:endParaRPr>
          </a:p>
          <a:p>
            <a:pPr algn="just"/>
            <a:r>
              <a:rPr lang="fr-FR" u="sng" dirty="0" smtClean="0">
                <a:solidFill>
                  <a:srgbClr val="006600"/>
                </a:solidFill>
                <a:effectLst>
                  <a:outerShdw blurRad="38100" dist="38100" dir="2700000" algn="tl">
                    <a:srgbClr val="000000">
                      <a:alpha val="43137"/>
                    </a:srgbClr>
                  </a:outerShdw>
                </a:effectLst>
              </a:rPr>
              <a:t>En D </a:t>
            </a:r>
            <a:r>
              <a:rPr lang="fr-FR" dirty="0" smtClean="0">
                <a:solidFill>
                  <a:srgbClr val="006600"/>
                </a:solidFill>
                <a:effectLst>
                  <a:outerShdw blurRad="38100" dist="38100" dir="2700000" algn="tl">
                    <a:srgbClr val="000000">
                      <a:alpha val="43137"/>
                    </a:srgbClr>
                  </a:outerShdw>
                </a:effectLst>
              </a:rPr>
              <a:t>: On a 1 kg d’eau liquide à 100°C.</a:t>
            </a:r>
          </a:p>
          <a:p>
            <a:pPr algn="just"/>
            <a:endParaRPr lang="fr-FR" sz="800" dirty="0" smtClean="0">
              <a:solidFill>
                <a:srgbClr val="006600"/>
              </a:solidFill>
              <a:effectLst>
                <a:outerShdw blurRad="38100" dist="38100" dir="2700000" algn="tl">
                  <a:srgbClr val="000000">
                    <a:alpha val="43137"/>
                  </a:srgbClr>
                </a:outerShdw>
              </a:effectLst>
            </a:endParaRPr>
          </a:p>
          <a:p>
            <a:pPr algn="just"/>
            <a:endParaRPr lang="fr-FR" sz="800" dirty="0" smtClean="0">
              <a:solidFill>
                <a:srgbClr val="006600"/>
              </a:solidFill>
              <a:effectLst>
                <a:outerShdw blurRad="38100" dist="38100" dir="2700000" algn="tl">
                  <a:srgbClr val="000000">
                    <a:alpha val="43137"/>
                  </a:srgbClr>
                </a:outerShdw>
              </a:effectLst>
            </a:endParaRPr>
          </a:p>
          <a:p>
            <a:pPr algn="just"/>
            <a:r>
              <a:rPr lang="fr-FR" u="sng" dirty="0" smtClean="0">
                <a:solidFill>
                  <a:schemeClr val="tx2">
                    <a:lumMod val="75000"/>
                  </a:schemeClr>
                </a:solidFill>
                <a:effectLst>
                  <a:outerShdw blurRad="38100" dist="38100" dir="2700000" algn="tl">
                    <a:srgbClr val="000000">
                      <a:alpha val="43137"/>
                    </a:srgbClr>
                  </a:outerShdw>
                </a:effectLst>
              </a:rPr>
              <a:t>De D à E </a:t>
            </a:r>
            <a:r>
              <a:rPr lang="fr-FR" dirty="0" smtClean="0">
                <a:solidFill>
                  <a:schemeClr val="tx2">
                    <a:lumMod val="75000"/>
                  </a:schemeClr>
                </a:solidFill>
                <a:effectLst>
                  <a:outerShdw blurRad="38100" dist="38100" dir="2700000" algn="tl">
                    <a:srgbClr val="000000">
                      <a:alpha val="43137"/>
                    </a:srgbClr>
                  </a:outerShdw>
                </a:effectLst>
              </a:rPr>
              <a:t>: L’apport de chaleur va provoquer l’ébullition de l’eau et de la vapeur d’eau apparait. La température reste constante tant qu’il reste une molécule d’eau. Il faudra 2257 KJ pour vaporiser et changer d’état toute la quantité d’eau. C’est de la chaleur latente .</a:t>
            </a:r>
          </a:p>
          <a:p>
            <a:pPr algn="just"/>
            <a:endParaRPr lang="fr-FR" sz="800" dirty="0" smtClean="0">
              <a:solidFill>
                <a:schemeClr val="tx2">
                  <a:lumMod val="75000"/>
                </a:schemeClr>
              </a:solidFill>
              <a:effectLst>
                <a:outerShdw blurRad="38100" dist="38100" dir="2700000" algn="tl">
                  <a:srgbClr val="000000">
                    <a:alpha val="43137"/>
                  </a:srgbClr>
                </a:outerShdw>
              </a:effectLst>
            </a:endParaRPr>
          </a:p>
          <a:p>
            <a:pPr algn="just"/>
            <a:r>
              <a:rPr lang="fr-FR" u="sng" dirty="0" smtClean="0">
                <a:solidFill>
                  <a:srgbClr val="006600"/>
                </a:solidFill>
                <a:effectLst>
                  <a:outerShdw blurRad="38100" dist="38100" dir="2700000" algn="tl">
                    <a:srgbClr val="000000">
                      <a:alpha val="43137"/>
                    </a:srgbClr>
                  </a:outerShdw>
                </a:effectLst>
              </a:rPr>
              <a:t>En E </a:t>
            </a:r>
            <a:r>
              <a:rPr lang="fr-FR" dirty="0" smtClean="0">
                <a:solidFill>
                  <a:srgbClr val="006600"/>
                </a:solidFill>
                <a:effectLst>
                  <a:outerShdw blurRad="38100" dist="38100" dir="2700000" algn="tl">
                    <a:srgbClr val="000000">
                      <a:alpha val="43137"/>
                    </a:srgbClr>
                  </a:outerShdw>
                </a:effectLst>
              </a:rPr>
              <a:t>: nous avons 1 kg de vapeur à 100°C, c’est de la vapeur saturée.</a:t>
            </a:r>
          </a:p>
          <a:p>
            <a:pPr algn="just"/>
            <a:endParaRPr lang="fr-FR" sz="800" dirty="0" smtClean="0">
              <a:solidFill>
                <a:srgbClr val="006600"/>
              </a:solidFill>
              <a:effectLst>
                <a:outerShdw blurRad="38100" dist="38100" dir="2700000" algn="tl">
                  <a:srgbClr val="000000">
                    <a:alpha val="43137"/>
                  </a:srgbClr>
                </a:outerShdw>
              </a:effectLst>
            </a:endParaRPr>
          </a:p>
          <a:p>
            <a:pPr algn="just"/>
            <a:r>
              <a:rPr lang="fr-FR" u="sng" dirty="0" smtClean="0">
                <a:solidFill>
                  <a:srgbClr val="FF0000"/>
                </a:solidFill>
                <a:effectLst>
                  <a:outerShdw blurRad="38100" dist="38100" dir="2700000" algn="tl">
                    <a:srgbClr val="000000">
                      <a:alpha val="43137"/>
                    </a:srgbClr>
                  </a:outerShdw>
                </a:effectLst>
              </a:rPr>
              <a:t>Au-delà de E</a:t>
            </a:r>
            <a:r>
              <a:rPr lang="fr-FR" dirty="0" smtClean="0">
                <a:solidFill>
                  <a:srgbClr val="FF0000"/>
                </a:solidFill>
                <a:effectLst>
                  <a:outerShdw blurRad="38100" dist="38100" dir="2700000" algn="tl">
                    <a:srgbClr val="000000">
                      <a:alpha val="43137"/>
                    </a:srgbClr>
                  </a:outerShdw>
                </a:effectLst>
              </a:rPr>
              <a:t>, si on continue d’apporter de la chaleur, la température de la vapeur augmente à raison de 1,9 KJ / kg / K. C’est de la chaleur sensible.</a:t>
            </a:r>
          </a:p>
        </p:txBody>
      </p:sp>
      <p:sp>
        <p:nvSpPr>
          <p:cNvPr id="3" name="Rectangle 2"/>
          <p:cNvSpPr/>
          <p:nvPr/>
        </p:nvSpPr>
        <p:spPr>
          <a:xfrm>
            <a:off x="2071670" y="48260"/>
            <a:ext cx="5344733" cy="523220"/>
          </a:xfrm>
          <a:prstGeom prst="rect">
            <a:avLst/>
          </a:prstGeom>
        </p:spPr>
        <p:txBody>
          <a:bodyPr wrap="none">
            <a:spAutoFit/>
          </a:bodyPr>
          <a:lstStyle/>
          <a:p>
            <a:pPr algn="ctr">
              <a:spcBef>
                <a:spcPct val="50000"/>
              </a:spcBef>
            </a:pPr>
            <a:r>
              <a:rPr lang="fr-FR" sz="2800" b="1" dirty="0" smtClean="0">
                <a:solidFill>
                  <a:srgbClr val="660066"/>
                </a:solidFill>
                <a:effectLst>
                  <a:outerShdw blurRad="38100" dist="38100" dir="2700000" algn="tl">
                    <a:srgbClr val="000000">
                      <a:alpha val="43137"/>
                    </a:srgbClr>
                  </a:outerShdw>
                </a:effectLst>
                <a:latin typeface="Comic Sans MS" pitchFamily="66" charset="0"/>
              </a:rPr>
              <a:t>Chaleur et changement d’état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 calcmode="lin" valueType="num">
                                      <p:cBhvr additive="base">
                                        <p:cTn id="4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15" end="15"/>
                                            </p:txEl>
                                          </p:spTgt>
                                        </p:tgtEl>
                                        <p:attrNameLst>
                                          <p:attrName>style.visibility</p:attrName>
                                        </p:attrNameLst>
                                      </p:cBhvr>
                                      <p:to>
                                        <p:strVal val="visible"/>
                                      </p:to>
                                    </p:set>
                                    <p:anim calcmode="lin" valueType="num">
                                      <p:cBhvr additive="base">
                                        <p:cTn id="5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17" end="17"/>
                                            </p:txEl>
                                          </p:spTgt>
                                        </p:tgtEl>
                                        <p:attrNameLst>
                                          <p:attrName>style.visibility</p:attrName>
                                        </p:attrNameLst>
                                      </p:cBhvr>
                                      <p:to>
                                        <p:strVal val="visible"/>
                                      </p:to>
                                    </p:set>
                                    <p:anim calcmode="lin" valueType="num">
                                      <p:cBhvr additive="base">
                                        <p:cTn id="61"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214282" y="64291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changements d’état</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3600" b="0" i="0" u="none" strike="noStrike" kern="1200" cap="none" spc="0" normalizeH="0" baseline="0" noProof="0" dirty="0" smtClean="0">
              <a:ln>
                <a:noFill/>
              </a:ln>
              <a:solidFill>
                <a:schemeClr val="tx1"/>
              </a:solidFill>
              <a:effectLst/>
              <a:uLnTx/>
              <a:uFillTx/>
              <a:latin typeface="Comic Sans MS" pitchFamily="66" charset="0"/>
              <a:ea typeface="+mj-ea"/>
              <a:cs typeface="+mj-cs"/>
            </a:endParaRPr>
          </a:p>
        </p:txBody>
      </p:sp>
      <p:sp>
        <p:nvSpPr>
          <p:cNvPr id="4" name="Rectangle 3"/>
          <p:cNvSpPr/>
          <p:nvPr/>
        </p:nvSpPr>
        <p:spPr>
          <a:xfrm>
            <a:off x="428596" y="1571612"/>
            <a:ext cx="8358246" cy="4216539"/>
          </a:xfrm>
          <a:prstGeom prst="rect">
            <a:avLst/>
          </a:prstGeom>
        </p:spPr>
        <p:txBody>
          <a:bodyPr wrap="square">
            <a:spAutoFit/>
          </a:bodyPr>
          <a:lstStyle/>
          <a:p>
            <a:pPr algn="ctr"/>
            <a:r>
              <a:rPr lang="fr-FR" sz="2800" b="1" dirty="0" smtClean="0">
                <a:effectLst>
                  <a:outerShdw blurRad="38100" dist="38100" dir="2700000" algn="tl">
                    <a:srgbClr val="000000"/>
                  </a:outerShdw>
                </a:effectLst>
                <a:latin typeface="Arial" pitchFamily="34" charset="0"/>
                <a:cs typeface="Arial" pitchFamily="34" charset="0"/>
              </a:rPr>
              <a:t> Ce qu’il faut retenir</a:t>
            </a:r>
          </a:p>
          <a:p>
            <a:pPr>
              <a:buFont typeface="Wingdings" pitchFamily="2" charset="2"/>
              <a:buChar char="Ø"/>
            </a:pPr>
            <a:endParaRPr lang="fr-FR" sz="2000" b="1" dirty="0" smtClean="0">
              <a:solidFill>
                <a:srgbClr val="0070C0"/>
              </a:solidFill>
              <a:effectLst>
                <a:outerShdw blurRad="38100" dist="38100" dir="2700000" algn="tl">
                  <a:srgbClr val="000000"/>
                </a:outerShdw>
              </a:effectLst>
              <a:latin typeface="Arial" pitchFamily="34" charset="0"/>
              <a:cs typeface="Arial" pitchFamily="34" charset="0"/>
            </a:endParaRPr>
          </a:p>
          <a:p>
            <a:pPr>
              <a:buFont typeface="Wingdings" pitchFamily="2" charset="2"/>
              <a:buChar char="Ø"/>
            </a:pPr>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Ø"/>
            </a:pPr>
            <a:r>
              <a:rPr lang="fr-FR" sz="2000" dirty="0" smtClean="0">
                <a:effectLst>
                  <a:outerShdw blurRad="38100" dist="38100" dir="2700000" algn="tl">
                    <a:srgbClr val="000000">
                      <a:alpha val="43137"/>
                    </a:srgbClr>
                  </a:outerShdw>
                </a:effectLst>
                <a:latin typeface="Arial" pitchFamily="34" charset="0"/>
                <a:cs typeface="Arial" pitchFamily="34" charset="0"/>
              </a:rPr>
              <a:t> La </a:t>
            </a:r>
            <a:r>
              <a:rPr lang="fr-FR"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chaleur sensible </a:t>
            </a:r>
            <a:r>
              <a:rPr lang="fr-FR" sz="2000" dirty="0" smtClean="0">
                <a:effectLst>
                  <a:outerShdw blurRad="38100" dist="38100" dir="2700000" algn="tl">
                    <a:srgbClr val="000000">
                      <a:alpha val="43137"/>
                    </a:srgbClr>
                  </a:outerShdw>
                </a:effectLst>
                <a:latin typeface="Arial" pitchFamily="34" charset="0"/>
                <a:cs typeface="Arial" pitchFamily="34" charset="0"/>
              </a:rPr>
              <a:t>c’est l’énergie qui fait varier la température de l’eau</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sz="20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sans en changer l’état</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t>
            </a:r>
          </a:p>
          <a:p>
            <a:pPr>
              <a:buFont typeface="Wingdings" pitchFamily="2" charset="2"/>
              <a:buChar char="Ø"/>
            </a:pPr>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Ø"/>
            </a:pPr>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Ø"/>
            </a:pPr>
            <a:r>
              <a:rPr lang="fr-FR" sz="2000" dirty="0" smtClean="0">
                <a:effectLst>
                  <a:outerShdw blurRad="38100" dist="38100" dir="2700000" algn="tl">
                    <a:srgbClr val="000000">
                      <a:alpha val="43137"/>
                    </a:srgbClr>
                  </a:outerShdw>
                </a:effectLst>
                <a:latin typeface="Arial" pitchFamily="34" charset="0"/>
                <a:cs typeface="Arial" pitchFamily="34" charset="0"/>
              </a:rPr>
              <a:t> La </a:t>
            </a:r>
            <a:r>
              <a:rPr lang="fr-FR"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chaleur latente </a:t>
            </a:r>
            <a:r>
              <a:rPr lang="fr-FR" sz="2000" dirty="0" smtClean="0">
                <a:effectLst>
                  <a:outerShdw blurRad="38100" dist="38100" dir="2700000" algn="tl">
                    <a:srgbClr val="000000">
                      <a:alpha val="43137"/>
                    </a:srgbClr>
                  </a:outerShdw>
                </a:effectLst>
                <a:latin typeface="Arial" pitchFamily="34" charset="0"/>
                <a:cs typeface="Arial" pitchFamily="34" charset="0"/>
              </a:rPr>
              <a:t>c’est l’énergie qui </a:t>
            </a:r>
            <a:r>
              <a:rPr lang="fr-FR" sz="20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fait changer l’état </a:t>
            </a:r>
            <a:r>
              <a:rPr lang="fr-FR" sz="2000" dirty="0" smtClean="0">
                <a:effectLst>
                  <a:outerShdw blurRad="38100" dist="38100" dir="2700000" algn="tl">
                    <a:srgbClr val="000000">
                      <a:alpha val="43137"/>
                    </a:srgbClr>
                  </a:outerShdw>
                </a:effectLst>
                <a:latin typeface="Arial" pitchFamily="34" charset="0"/>
                <a:cs typeface="Arial" pitchFamily="34" charset="0"/>
              </a:rPr>
              <a:t>d’un corps </a:t>
            </a:r>
            <a:r>
              <a:rPr lang="fr-FR" sz="20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sans en modifier la température</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t>
            </a:r>
          </a:p>
          <a:p>
            <a:pPr>
              <a:buFont typeface="Wingdings" pitchFamily="2" charset="2"/>
              <a:buChar char="Ø"/>
            </a:pPr>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Ø"/>
            </a:pPr>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Ø"/>
            </a:pPr>
            <a:r>
              <a:rPr lang="fr-FR" sz="2000" dirty="0" smtClean="0">
                <a:effectLst>
                  <a:outerShdw blurRad="38100" dist="38100" dir="2700000" algn="tl">
                    <a:srgbClr val="000000">
                      <a:alpha val="43137"/>
                    </a:srgbClr>
                  </a:outerShdw>
                </a:effectLst>
                <a:latin typeface="Arial" pitchFamily="34" charset="0"/>
                <a:cs typeface="Arial" pitchFamily="34" charset="0"/>
              </a:rPr>
              <a:t> C’est </a:t>
            </a:r>
            <a:r>
              <a:rPr lang="fr-FR"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lors du changement d’état </a:t>
            </a:r>
            <a:r>
              <a:rPr lang="fr-FR" sz="2000" dirty="0" smtClean="0">
                <a:effectLst>
                  <a:outerShdw blurRad="38100" dist="38100" dir="2700000" algn="tl">
                    <a:srgbClr val="000000">
                      <a:alpha val="43137"/>
                    </a:srgbClr>
                  </a:outerShdw>
                </a:effectLst>
                <a:latin typeface="Arial" pitchFamily="34" charset="0"/>
                <a:cs typeface="Arial" pitchFamily="34" charset="0"/>
              </a:rPr>
              <a:t>solide liquide ou gazeux que la vapeur </a:t>
            </a:r>
            <a:r>
              <a:rPr lang="fr-FR" sz="20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cède sa chaleur latente</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endParaRPr lang="fr-FR" sz="20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 calcmode="lin" valueType="num">
                                      <p:cBhvr additive="base">
                                        <p:cTn id="2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214282" y="857232"/>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relation pression / température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Rectangle 4"/>
          <p:cNvSpPr/>
          <p:nvPr/>
        </p:nvSpPr>
        <p:spPr>
          <a:xfrm>
            <a:off x="357158" y="1451323"/>
            <a:ext cx="8572560" cy="3477875"/>
          </a:xfrm>
          <a:prstGeom prst="rect">
            <a:avLst/>
          </a:prstGeom>
        </p:spPr>
        <p:txBody>
          <a:bodyPr wrap="square">
            <a:spAutoFit/>
          </a:bodyPr>
          <a:lstStyle/>
          <a:p>
            <a:r>
              <a:rPr lang="fr-FR" sz="2000" dirty="0" smtClean="0">
                <a:effectLst>
                  <a:outerShdw blurRad="38100" dist="38100" dir="2700000" algn="tl">
                    <a:srgbClr val="000000">
                      <a:alpha val="43137"/>
                    </a:srgbClr>
                  </a:outerShdw>
                </a:effectLst>
                <a:latin typeface="Arial" pitchFamily="34" charset="0"/>
                <a:cs typeface="Arial" pitchFamily="34" charset="0"/>
              </a:rPr>
              <a:t>La température de vaporisation de l’eau augmente lorsque la pression augmente et inversement sous condition de vide partiel. </a:t>
            </a:r>
          </a:p>
          <a:p>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r>
              <a:rPr lang="fr-FR"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Cette relation est rigoureusement précise, immédiate et peut être lue sur une table de la vapeur saturée.</a:t>
            </a:r>
          </a:p>
          <a:p>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r>
              <a:rPr lang="fr-FR" sz="2000" dirty="0" smtClean="0">
                <a:effectLst>
                  <a:outerShdw blurRad="38100" dist="38100" dir="2700000" algn="tl">
                    <a:srgbClr val="000000">
                      <a:alpha val="43137"/>
                    </a:srgbClr>
                  </a:outerShdw>
                </a:effectLst>
                <a:latin typeface="Arial" pitchFamily="34" charset="0"/>
                <a:cs typeface="Arial" pitchFamily="34" charset="0"/>
              </a:rPr>
              <a:t>Ainsi sous une pression de </a:t>
            </a:r>
            <a:r>
              <a:rPr lang="fr-FR" sz="2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 bar absolu</a:t>
            </a:r>
            <a:r>
              <a:rPr lang="fr-FR" sz="2000" dirty="0" smtClean="0">
                <a:effectLst>
                  <a:outerShdw blurRad="38100" dist="38100" dir="2700000" algn="tl">
                    <a:srgbClr val="000000">
                      <a:alpha val="43137"/>
                    </a:srgbClr>
                  </a:outerShdw>
                </a:effectLst>
                <a:latin typeface="Arial" pitchFamily="34" charset="0"/>
                <a:cs typeface="Arial" pitchFamily="34" charset="0"/>
              </a:rPr>
              <a:t>, on a une température d’ébullition de</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sz="2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100 °C.</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p>
          <a:p>
            <a:endPar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r>
              <a:rPr lang="fr-FR" sz="2000" dirty="0" smtClean="0">
                <a:effectLst>
                  <a:outerShdw blurRad="38100" dist="38100" dir="2700000" algn="tl">
                    <a:srgbClr val="000000">
                      <a:alpha val="43137"/>
                    </a:srgbClr>
                  </a:outerShdw>
                </a:effectLst>
                <a:latin typeface="Arial" pitchFamily="34" charset="0"/>
                <a:cs typeface="Arial" pitchFamily="34" charset="0"/>
              </a:rPr>
              <a:t>Dans le cas d’un générateur de vapeur, on peut lire que pour une pression de </a:t>
            </a:r>
            <a:r>
              <a:rPr lang="fr-FR" sz="2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10 bar absolu</a:t>
            </a:r>
            <a:r>
              <a:rPr lang="fr-FR" sz="2000" dirty="0" smtClean="0">
                <a:effectLst>
                  <a:outerShdw blurRad="38100" dist="38100" dir="2700000" algn="tl">
                    <a:srgbClr val="000000">
                      <a:alpha val="43137"/>
                    </a:srgbClr>
                  </a:outerShdw>
                </a:effectLst>
                <a:latin typeface="Arial" pitchFamily="34" charset="0"/>
                <a:cs typeface="Arial" pitchFamily="34" charset="0"/>
              </a:rPr>
              <a:t>, la température d’</a:t>
            </a:r>
            <a:r>
              <a:rPr lang="fr-FR" sz="2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ébullition</a:t>
            </a:r>
            <a:r>
              <a:rPr lang="fr-FR" sz="20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sz="2000" dirty="0" smtClean="0">
                <a:effectLst>
                  <a:outerShdw blurRad="38100" dist="38100" dir="2700000" algn="tl">
                    <a:srgbClr val="000000">
                      <a:alpha val="43137"/>
                    </a:srgbClr>
                  </a:outerShdw>
                </a:effectLst>
                <a:latin typeface="Arial" pitchFamily="34" charset="0"/>
                <a:cs typeface="Arial" pitchFamily="34" charset="0"/>
              </a:rPr>
              <a:t>est de </a:t>
            </a:r>
            <a:r>
              <a:rPr lang="fr-FR" sz="2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180 °C. </a:t>
            </a:r>
            <a:endParaRPr lang="fr-FR" sz="20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 Box 6"/>
          <p:cNvSpPr txBox="1">
            <a:spLocks noChangeArrowheads="1"/>
          </p:cNvSpPr>
          <p:nvPr/>
        </p:nvSpPr>
        <p:spPr bwMode="auto">
          <a:xfrm>
            <a:off x="285720" y="5143512"/>
            <a:ext cx="8643998" cy="1477328"/>
          </a:xfrm>
          <a:prstGeom prst="rect">
            <a:avLst/>
          </a:prstGeom>
          <a:noFill/>
          <a:ln w="9525">
            <a:noFill/>
            <a:miter lim="800000"/>
            <a:headEnd/>
            <a:tailEnd/>
          </a:ln>
          <a:effectLst/>
        </p:spPr>
        <p:txBody>
          <a:bodyPr wrap="square">
            <a:spAutoFit/>
          </a:bodyPr>
          <a:lstStyle/>
          <a:p>
            <a:pPr algn="ctr">
              <a:spcBef>
                <a:spcPct val="50000"/>
              </a:spcBef>
              <a:defRPr/>
            </a:pPr>
            <a:r>
              <a:rPr lang="fr-FR" b="1" u="sng" dirty="0" smtClean="0">
                <a:solidFill>
                  <a:srgbClr val="FF0000"/>
                </a:solidFill>
                <a:latin typeface="Arial" pitchFamily="34" charset="0"/>
                <a:cs typeface="Arial" pitchFamily="34" charset="0"/>
              </a:rPr>
              <a:t>Attention</a:t>
            </a:r>
            <a:r>
              <a:rPr lang="fr-FR" b="1" dirty="0" smtClean="0">
                <a:solidFill>
                  <a:srgbClr val="FF0000"/>
                </a:solidFill>
                <a:latin typeface="Arial" pitchFamily="34" charset="0"/>
                <a:cs typeface="Arial" pitchFamily="34" charset="0"/>
              </a:rPr>
              <a:t> : Pression absolue = Pression relative + Pression atmosphérique.</a:t>
            </a:r>
          </a:p>
          <a:p>
            <a:pPr>
              <a:spcBef>
                <a:spcPct val="50000"/>
              </a:spcBef>
              <a:defRPr/>
            </a:pPr>
            <a:r>
              <a:rPr lang="fr-FR" b="1" dirty="0" smtClean="0">
                <a:solidFill>
                  <a:srgbClr val="006600"/>
                </a:solidFill>
                <a:latin typeface="Arial" pitchFamily="34" charset="0"/>
                <a:cs typeface="Arial" pitchFamily="34" charset="0"/>
              </a:rPr>
              <a:t>Ex : pour le cas ci-dessus, la pression lue au manomètre de pression relative (0 bar au repos) = 9 bar.</a:t>
            </a:r>
          </a:p>
          <a:p>
            <a:pPr>
              <a:spcBef>
                <a:spcPct val="50000"/>
              </a:spcBef>
              <a:defRPr/>
            </a:pPr>
            <a:r>
              <a:rPr lang="fr-FR" b="1" dirty="0" smtClean="0">
                <a:solidFill>
                  <a:srgbClr val="0070C0"/>
                </a:solidFill>
                <a:latin typeface="Arial" pitchFamily="34" charset="0"/>
                <a:cs typeface="Arial" pitchFamily="34" charset="0"/>
              </a:rPr>
              <a:t>Il existe des tables de vapeur exprimées directement en pressions relative</a:t>
            </a:r>
            <a:r>
              <a:rPr lang="fr-FR" b="1" dirty="0" smtClean="0">
                <a:solidFill>
                  <a:srgbClr val="FF0000"/>
                </a:solidFill>
                <a:effectLst>
                  <a:outerShdw blurRad="38100" dist="38100" dir="2700000" algn="tl">
                    <a:srgbClr val="000000"/>
                  </a:outerShdw>
                </a:effectLst>
                <a:latin typeface="Arial" pitchFamily="34" charset="0"/>
                <a:cs typeface="Arial" pitchFamily="34" charset="0"/>
              </a:rPr>
              <a:t>	</a:t>
            </a:r>
            <a:endParaRPr lang="fr-FR" b="1"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6" name="Rectangle 5"/>
          <p:cNvSpPr/>
          <p:nvPr/>
        </p:nvSpPr>
        <p:spPr>
          <a:xfrm>
            <a:off x="285720" y="5072074"/>
            <a:ext cx="8643998" cy="500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57158" y="2403468"/>
            <a:ext cx="8501122"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42876" y="1357298"/>
            <a:ext cx="8858280" cy="5072098"/>
            <a:chOff x="191538" y="0"/>
            <a:chExt cx="12290022" cy="7000223"/>
          </a:xfrm>
        </p:grpSpPr>
        <p:grpSp>
          <p:nvGrpSpPr>
            <p:cNvPr id="12" name="Groupe 11"/>
            <p:cNvGrpSpPr/>
            <p:nvPr/>
          </p:nvGrpSpPr>
          <p:grpSpPr>
            <a:xfrm>
              <a:off x="191538" y="0"/>
              <a:ext cx="12267163" cy="7000223"/>
              <a:chOff x="191538" y="0"/>
              <a:chExt cx="12267163" cy="7000223"/>
            </a:xfrm>
          </p:grpSpPr>
          <p:pic>
            <p:nvPicPr>
              <p:cNvPr id="14" name="Image 13"/>
              <p:cNvPicPr>
                <a:picLocks noChangeAspect="1"/>
              </p:cNvPicPr>
              <p:nvPr/>
            </p:nvPicPr>
            <p:blipFill>
              <a:blip r:embed="rId2"/>
              <a:srcRect l="27715" t="73806" r="19756" b="2863"/>
              <a:stretch>
                <a:fillRect/>
              </a:stretch>
            </p:blipFill>
            <p:spPr bwMode="auto">
              <a:xfrm>
                <a:off x="191538" y="0"/>
                <a:ext cx="6658842" cy="1706340"/>
              </a:xfrm>
              <a:prstGeom prst="rect">
                <a:avLst/>
              </a:prstGeom>
              <a:noFill/>
              <a:ln w="9525">
                <a:noFill/>
                <a:miter lim="800000"/>
                <a:headEnd/>
                <a:tailEnd/>
              </a:ln>
            </p:spPr>
          </p:pic>
          <p:pic>
            <p:nvPicPr>
              <p:cNvPr id="15" name="Image 14"/>
              <p:cNvPicPr>
                <a:picLocks noChangeAspect="1"/>
              </p:cNvPicPr>
              <p:nvPr/>
            </p:nvPicPr>
            <p:blipFill>
              <a:blip r:embed="rId3"/>
              <a:srcRect l="27716" t="21628" r="19913" b="3113"/>
              <a:stretch>
                <a:fillRect/>
              </a:stretch>
            </p:blipFill>
            <p:spPr bwMode="auto">
              <a:xfrm>
                <a:off x="191538" y="1496047"/>
                <a:ext cx="6639032" cy="5504176"/>
              </a:xfrm>
              <a:prstGeom prst="rect">
                <a:avLst/>
              </a:prstGeom>
              <a:noFill/>
              <a:ln w="9525">
                <a:noFill/>
                <a:miter lim="800000"/>
                <a:headEnd/>
                <a:tailEnd/>
              </a:ln>
            </p:spPr>
          </p:pic>
          <p:pic>
            <p:nvPicPr>
              <p:cNvPr id="16" name="Image 15"/>
              <p:cNvPicPr>
                <a:picLocks noChangeAspect="1"/>
              </p:cNvPicPr>
              <p:nvPr/>
            </p:nvPicPr>
            <p:blipFill>
              <a:blip r:embed="rId4"/>
              <a:srcRect l="29150" t="21877" r="23241" b="3362"/>
              <a:stretch>
                <a:fillRect/>
              </a:stretch>
            </p:blipFill>
            <p:spPr bwMode="auto">
              <a:xfrm>
                <a:off x="6423661" y="856996"/>
                <a:ext cx="6035040" cy="5467604"/>
              </a:xfrm>
              <a:prstGeom prst="rect">
                <a:avLst/>
              </a:prstGeom>
              <a:noFill/>
              <a:ln w="9525">
                <a:noFill/>
                <a:miter lim="800000"/>
                <a:headEnd/>
                <a:tailEnd/>
              </a:ln>
            </p:spPr>
          </p:pic>
        </p:grpSp>
        <p:pic>
          <p:nvPicPr>
            <p:cNvPr id="13" name="Image 12"/>
            <p:cNvPicPr>
              <a:picLocks noChangeAspect="1"/>
            </p:cNvPicPr>
            <p:nvPr/>
          </p:nvPicPr>
          <p:blipFill>
            <a:blip r:embed="rId2"/>
            <a:srcRect l="28729" t="73806" r="23062" b="14109"/>
            <a:stretch>
              <a:fillRect/>
            </a:stretch>
          </p:blipFill>
          <p:spPr bwMode="auto">
            <a:xfrm>
              <a:off x="6370320" y="7620"/>
              <a:ext cx="6111240" cy="883920"/>
            </a:xfrm>
            <a:prstGeom prst="rect">
              <a:avLst/>
            </a:prstGeom>
            <a:noFill/>
            <a:ln w="9525">
              <a:noFill/>
              <a:miter lim="800000"/>
              <a:headEnd/>
              <a:tailEnd/>
            </a:ln>
          </p:spPr>
        </p:pic>
      </p:grpSp>
      <p:sp>
        <p:nvSpPr>
          <p:cNvPr id="17" name="Rectangle 24"/>
          <p:cNvSpPr txBox="1">
            <a:spLocks noChangeArrowheads="1"/>
          </p:cNvSpPr>
          <p:nvPr/>
        </p:nvSpPr>
        <p:spPr>
          <a:xfrm>
            <a:off x="214282" y="78579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28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Table de la vapeur saturée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8" name="Rectangle 17"/>
          <p:cNvSpPr/>
          <p:nvPr/>
        </p:nvSpPr>
        <p:spPr>
          <a:xfrm>
            <a:off x="4643438" y="3302000"/>
            <a:ext cx="4286280" cy="127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19" name="Rectangle 18"/>
          <p:cNvSpPr/>
          <p:nvPr/>
        </p:nvSpPr>
        <p:spPr>
          <a:xfrm>
            <a:off x="288467" y="4016380"/>
            <a:ext cx="4286280" cy="1270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cxnSp>
        <p:nvCxnSpPr>
          <p:cNvPr id="21" name="Connecteur droit avec flèche 20"/>
          <p:cNvCxnSpPr>
            <a:stCxn id="19" idx="3"/>
          </p:cNvCxnSpPr>
          <p:nvPr/>
        </p:nvCxnSpPr>
        <p:spPr>
          <a:xfrm>
            <a:off x="4574747" y="4079880"/>
            <a:ext cx="140129" cy="227807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4500562" y="6357958"/>
            <a:ext cx="2571768" cy="400110"/>
          </a:xfrm>
          <a:prstGeom prst="rect">
            <a:avLst/>
          </a:prstGeom>
          <a:noFill/>
        </p:spPr>
        <p:txBody>
          <a:bodyPr wrap="square" rtlCol="0">
            <a:spAutoFit/>
          </a:bodyPr>
          <a:lstStyle/>
          <a:p>
            <a:r>
              <a:rPr lang="fr-FR" sz="1000" dirty="0" smtClean="0"/>
              <a:t>Données à la pression atmosphérique soit 0 bar relatif.</a:t>
            </a:r>
            <a:endParaRPr lang="fr-FR" sz="1000" dirty="0"/>
          </a:p>
        </p:txBody>
      </p:sp>
      <p:cxnSp>
        <p:nvCxnSpPr>
          <p:cNvPr id="25" name="Forme 24"/>
          <p:cNvCxnSpPr>
            <a:stCxn id="18" idx="3"/>
          </p:cNvCxnSpPr>
          <p:nvPr/>
        </p:nvCxnSpPr>
        <p:spPr>
          <a:xfrm flipH="1">
            <a:off x="8215338" y="3365500"/>
            <a:ext cx="714380" cy="2778144"/>
          </a:xfrm>
          <a:prstGeom prst="bentConnector4">
            <a:avLst>
              <a:gd name="adj1" fmla="val -10667"/>
              <a:gd name="adj2" fmla="val 92560"/>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6858016" y="6143644"/>
            <a:ext cx="2286016" cy="400110"/>
          </a:xfrm>
          <a:prstGeom prst="rect">
            <a:avLst/>
          </a:prstGeom>
          <a:noFill/>
        </p:spPr>
        <p:txBody>
          <a:bodyPr wrap="square" rtlCol="0">
            <a:spAutoFit/>
          </a:bodyPr>
          <a:lstStyle/>
          <a:p>
            <a:pPr algn="ctr"/>
            <a:r>
              <a:rPr lang="fr-FR" sz="1000" dirty="0" smtClean="0"/>
              <a:t>Données à 10 bar absolu soit 9 bar relatif</a:t>
            </a:r>
            <a:endParaRPr lang="fr-FR" sz="1000" dirty="0"/>
          </a:p>
        </p:txBody>
      </p:sp>
      <p:sp>
        <p:nvSpPr>
          <p:cNvPr id="29" name="Ellipse 28"/>
          <p:cNvSpPr/>
          <p:nvPr/>
        </p:nvSpPr>
        <p:spPr>
          <a:xfrm>
            <a:off x="142844" y="1285860"/>
            <a:ext cx="571504"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p:cNvSpPr txBox="1">
            <a:spLocks noChangeArrowheads="1"/>
          </p:cNvSpPr>
          <p:nvPr/>
        </p:nvSpPr>
        <p:spPr>
          <a:xfrm>
            <a:off x="214282" y="271462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4000" b="1" dirty="0" smtClean="0">
              <a:effectLst>
                <a:outerShdw blurRad="38100" dist="38100" dir="2700000" algn="tl">
                  <a:srgbClr val="FFFFFF"/>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1571612"/>
            <a:ext cx="8429684" cy="4093428"/>
          </a:xfrm>
          <a:prstGeom prst="rect">
            <a:avLst/>
          </a:prstGeom>
          <a:noFill/>
        </p:spPr>
        <p:txBody>
          <a:bodyPr wrap="square" rtlCol="0">
            <a:spAutoFit/>
          </a:bodyPr>
          <a:lstStyle/>
          <a:p>
            <a:r>
              <a:rPr lang="fr-FR" sz="2000" dirty="0" smtClean="0">
                <a:solidFill>
                  <a:srgbClr val="0070C0"/>
                </a:solidFill>
                <a:effectLst>
                  <a:outerShdw blurRad="38100" dist="38100" dir="2700000" algn="tl">
                    <a:srgbClr val="000000"/>
                  </a:outerShdw>
                </a:effectLst>
                <a:latin typeface="Arial" pitchFamily="34" charset="0"/>
                <a:cs typeface="Arial" pitchFamily="34" charset="0"/>
              </a:rPr>
              <a:t>Un des éléments importants de l’opération de séchage est l’air.</a:t>
            </a:r>
          </a:p>
          <a:p>
            <a:endParaRPr lang="fr-FR" sz="2000"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sz="2000" dirty="0" smtClean="0">
                <a:solidFill>
                  <a:srgbClr val="0070C0"/>
                </a:solidFill>
                <a:effectLst>
                  <a:outerShdw blurRad="38100" dist="38100" dir="2700000" algn="tl">
                    <a:srgbClr val="000000"/>
                  </a:outerShdw>
                </a:effectLst>
                <a:latin typeface="Arial" pitchFamily="34" charset="0"/>
                <a:cs typeface="Arial" pitchFamily="34" charset="0"/>
              </a:rPr>
              <a:t>L’air va permettre d’extraire et transporter l’humidité du produit traité, ainsi que l’humidité déjà présente dans l’air ambiant et apporter l’énergie nécessaire à l’évaporation.</a:t>
            </a:r>
          </a:p>
          <a:p>
            <a:pPr algn="ctr"/>
            <a:endParaRPr lang="fr-FR" sz="2000" dirty="0" smtClean="0">
              <a:solidFill>
                <a:srgbClr val="0070C0"/>
              </a:solidFill>
              <a:effectLst>
                <a:outerShdw blurRad="38100" dist="38100" dir="2700000" algn="tl">
                  <a:srgbClr val="000000"/>
                </a:outerShdw>
              </a:effectLst>
              <a:latin typeface="Arial" pitchFamily="34" charset="0"/>
              <a:cs typeface="Arial" pitchFamily="34" charset="0"/>
            </a:endParaRPr>
          </a:p>
          <a:p>
            <a:pPr algn="ct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Maitriser le séchage = maitriser les diagrammes de l’air humide :</a:t>
            </a:r>
          </a:p>
          <a:p>
            <a:pPr algn="ctr"/>
            <a:endParaRPr lang="fr-FR" sz="2000" dirty="0" smtClean="0">
              <a:solidFill>
                <a:srgbClr val="0070C0"/>
              </a:solidFill>
              <a:effectLst>
                <a:outerShdw blurRad="38100" dist="38100" dir="2700000" algn="tl">
                  <a:srgbClr val="000000"/>
                </a:outerShdw>
              </a:effectLst>
              <a:latin typeface="Arial" pitchFamily="34" charset="0"/>
              <a:cs typeface="Arial" pitchFamily="34" charset="0"/>
            </a:endParaRPr>
          </a:p>
          <a:p>
            <a:pPr lvl="1">
              <a:buFont typeface="Wingdings" pitchFamily="2" charset="2"/>
              <a:buChar char="Ø"/>
            </a:pP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 Le diagramme psychrométrique de Carrier pour l’air humide </a:t>
            </a:r>
          </a:p>
          <a:p>
            <a:pPr lvl="1"/>
            <a:r>
              <a:rPr lang="fr-FR" sz="2000" dirty="0" smtClean="0">
                <a:solidFill>
                  <a:srgbClr val="0000FF"/>
                </a:solidFill>
                <a:effectLst>
                  <a:outerShdw blurRad="38100" dist="38100" dir="2700000" algn="tl">
                    <a:srgbClr val="000000"/>
                  </a:outerShdw>
                </a:effectLst>
                <a:latin typeface="Arial" pitchFamily="34" charset="0"/>
                <a:cs typeface="Arial" pitchFamily="34" charset="0"/>
              </a:rPr>
              <a:t> &lt; 50°C, utilisé pour déterminer les caractéristiques de l’air entrant. </a:t>
            </a:r>
          </a:p>
          <a:p>
            <a:pPr algn="ctr"/>
            <a:endParaRPr lang="fr-FR" sz="2000" dirty="0" smtClean="0">
              <a:solidFill>
                <a:srgbClr val="0000FF"/>
              </a:solidFill>
              <a:effectLst>
                <a:outerShdw blurRad="38100" dist="38100" dir="2700000" algn="tl">
                  <a:srgbClr val="000000"/>
                </a:outerShdw>
              </a:effectLst>
              <a:latin typeface="Arial" pitchFamily="34" charset="0"/>
              <a:cs typeface="Arial" pitchFamily="34" charset="0"/>
            </a:endParaRPr>
          </a:p>
          <a:p>
            <a:pPr lvl="1">
              <a:buFont typeface="Wingdings" pitchFamily="2" charset="2"/>
              <a:buChar char="Ø"/>
            </a:pP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 Le diagramme de </a:t>
            </a:r>
            <a:r>
              <a:rPr lang="fr-FR" sz="2000" dirty="0" err="1" smtClean="0">
                <a:solidFill>
                  <a:srgbClr val="0000FF"/>
                </a:solidFill>
                <a:effectLst>
                  <a:outerShdw blurRad="38100" dist="38100" dir="2700000" algn="tl">
                    <a:srgbClr val="000000"/>
                  </a:outerShdw>
                </a:effectLst>
                <a:latin typeface="Arial" pitchFamily="34" charset="0"/>
                <a:cs typeface="Arial" pitchFamily="34" charset="0"/>
              </a:rPr>
              <a:t>Mollier</a:t>
            </a: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a:t>
            </a:r>
            <a:r>
              <a:rPr lang="fr-FR" sz="2000" dirty="0" err="1" smtClean="0">
                <a:solidFill>
                  <a:srgbClr val="0000FF"/>
                </a:solidFill>
                <a:effectLst>
                  <a:outerShdw blurRad="38100" dist="38100" dir="2700000" algn="tl">
                    <a:srgbClr val="000000"/>
                  </a:outerShdw>
                </a:effectLst>
                <a:latin typeface="Arial" pitchFamily="34" charset="0"/>
                <a:cs typeface="Arial" pitchFamily="34" charset="0"/>
              </a:rPr>
              <a:t>Ramzine</a:t>
            </a:r>
            <a:r>
              <a:rPr lang="fr-FR" sz="2000" dirty="0" smtClean="0">
                <a:solidFill>
                  <a:srgbClr val="0000FF"/>
                </a:solidFill>
                <a:effectLst>
                  <a:outerShdw blurRad="38100" dist="38100" dir="2700000" algn="tl">
                    <a:srgbClr val="000000"/>
                  </a:outerShdw>
                </a:effectLst>
                <a:latin typeface="Arial" pitchFamily="34" charset="0"/>
                <a:cs typeface="Arial" pitchFamily="34" charset="0"/>
              </a:rPr>
              <a:t>, utilisé pour le paramétrage du processus de séchage.</a:t>
            </a:r>
            <a:endParaRPr lang="fr-FR" sz="2000" dirty="0">
              <a:solidFill>
                <a:srgbClr val="0000FF"/>
              </a:solidFill>
              <a:effectLst>
                <a:outerShdw blurRad="38100" dist="38100" dir="2700000" algn="tl">
                  <a:srgbClr val="000000"/>
                </a:outerShdw>
              </a:effectLst>
              <a:latin typeface="Arial" pitchFamily="34" charset="0"/>
              <a:cs typeface="Arial" pitchFamily="34" charset="0"/>
            </a:endParaRPr>
          </a:p>
        </p:txBody>
      </p:sp>
      <p:sp>
        <p:nvSpPr>
          <p:cNvPr id="3" name="Rectangle 24"/>
          <p:cNvSpPr txBox="1">
            <a:spLocks noChangeArrowheads="1"/>
          </p:cNvSpPr>
          <p:nvPr/>
        </p:nvSpPr>
        <p:spPr>
          <a:xfrm>
            <a:off x="214282" y="64291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7200" y="71415"/>
            <a:ext cx="8229600" cy="9397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5" name="Rectangle 24"/>
          <p:cNvSpPr txBox="1">
            <a:spLocks noChangeArrowheads="1"/>
          </p:cNvSpPr>
          <p:nvPr/>
        </p:nvSpPr>
        <p:spPr>
          <a:xfrm>
            <a:off x="214282" y="57148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 et la vapeur d’eau</a:t>
            </a:r>
            <a:endParaRPr kumimoji="0" lang="fr-FR" sz="40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Text Box 4"/>
          <p:cNvSpPr txBox="1">
            <a:spLocks noChangeArrowheads="1"/>
          </p:cNvSpPr>
          <p:nvPr/>
        </p:nvSpPr>
        <p:spPr bwMode="auto">
          <a:xfrm>
            <a:off x="500035" y="2014357"/>
            <a:ext cx="8143932" cy="830997"/>
          </a:xfrm>
          <a:prstGeom prst="rect">
            <a:avLst/>
          </a:prstGeom>
          <a:noFill/>
          <a:ln w="9525">
            <a:noFill/>
            <a:miter lim="800000"/>
            <a:headEnd/>
            <a:tailEnd/>
          </a:ln>
          <a:effectLst/>
        </p:spPr>
        <p:txBody>
          <a:bodyPr wrap="square">
            <a:spAutoFit/>
          </a:bodyPr>
          <a:lstStyle/>
          <a:p>
            <a:pPr algn="ctr">
              <a:spcBef>
                <a:spcPct val="50000"/>
              </a:spcBef>
              <a:defRPr/>
            </a:pPr>
            <a:r>
              <a:rPr lang="fr-FR" sz="2400" dirty="0">
                <a:solidFill>
                  <a:srgbClr val="FF0000"/>
                </a:solidFill>
                <a:effectLst>
                  <a:outerShdw blurRad="38100" dist="38100" dir="2700000" algn="tl">
                    <a:srgbClr val="000000"/>
                  </a:outerShdw>
                </a:effectLst>
                <a:latin typeface="Arial" pitchFamily="34" charset="0"/>
                <a:cs typeface="Arial" pitchFamily="34" charset="0"/>
              </a:rPr>
              <a:t>La vapeur d'eau est l'eau (H</a:t>
            </a:r>
            <a:r>
              <a:rPr lang="fr-FR" sz="2400" baseline="-25000" dirty="0">
                <a:solidFill>
                  <a:srgbClr val="FF0000"/>
                </a:solidFill>
                <a:effectLst>
                  <a:outerShdw blurRad="38100" dist="38100" dir="2700000" algn="tl">
                    <a:srgbClr val="000000"/>
                  </a:outerShdw>
                </a:effectLst>
                <a:latin typeface="Arial" pitchFamily="34" charset="0"/>
                <a:cs typeface="Arial" pitchFamily="34" charset="0"/>
              </a:rPr>
              <a:t>2</a:t>
            </a:r>
            <a:r>
              <a:rPr lang="fr-FR" sz="2400" dirty="0">
                <a:solidFill>
                  <a:srgbClr val="FF0000"/>
                </a:solidFill>
                <a:effectLst>
                  <a:outerShdw blurRad="38100" dist="38100" dir="2700000" algn="tl">
                    <a:srgbClr val="000000"/>
                  </a:outerShdw>
                </a:effectLst>
                <a:latin typeface="Arial" pitchFamily="34" charset="0"/>
                <a:cs typeface="Arial" pitchFamily="34" charset="0"/>
              </a:rPr>
              <a:t>O) sous forme gazeuse. Elle est parfaitement invisible.</a:t>
            </a:r>
          </a:p>
        </p:txBody>
      </p:sp>
      <p:sp>
        <p:nvSpPr>
          <p:cNvPr id="7" name="Text Box 5"/>
          <p:cNvSpPr txBox="1">
            <a:spLocks noChangeArrowheads="1"/>
          </p:cNvSpPr>
          <p:nvPr/>
        </p:nvSpPr>
        <p:spPr bwMode="auto">
          <a:xfrm>
            <a:off x="500035" y="3371679"/>
            <a:ext cx="8153400" cy="830997"/>
          </a:xfrm>
          <a:prstGeom prst="rect">
            <a:avLst/>
          </a:prstGeom>
          <a:noFill/>
          <a:ln w="9525">
            <a:noFill/>
            <a:miter lim="800000"/>
            <a:headEnd/>
            <a:tailEnd/>
          </a:ln>
          <a:effectLst/>
        </p:spPr>
        <p:txBody>
          <a:bodyPr>
            <a:spAutoFit/>
          </a:bodyPr>
          <a:lstStyle/>
          <a:p>
            <a:pPr algn="ctr">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L'air le plus limpide et le plus sec contient toujours une certaine quantité de vapeur d’eau.</a:t>
            </a:r>
          </a:p>
        </p:txBody>
      </p:sp>
      <p:sp>
        <p:nvSpPr>
          <p:cNvPr id="8" name="Text Box 2"/>
          <p:cNvSpPr txBox="1">
            <a:spLocks noChangeArrowheads="1"/>
          </p:cNvSpPr>
          <p:nvPr/>
        </p:nvSpPr>
        <p:spPr bwMode="auto">
          <a:xfrm>
            <a:off x="857224" y="4657563"/>
            <a:ext cx="7929619" cy="1200329"/>
          </a:xfrm>
          <a:prstGeom prst="rect">
            <a:avLst/>
          </a:prstGeom>
          <a:noFill/>
          <a:ln w="9525">
            <a:noFill/>
            <a:miter lim="800000"/>
            <a:headEnd/>
            <a:tailEnd/>
          </a:ln>
          <a:effectLst/>
        </p:spPr>
        <p:txBody>
          <a:bodyPr wrap="square">
            <a:spAutoFit/>
          </a:bodyPr>
          <a:lstStyle/>
          <a:p>
            <a:pPr algn="ctr">
              <a:defRPr/>
            </a:pPr>
            <a:r>
              <a:rPr lang="fr-FR" sz="2400" dirty="0" smtClean="0">
                <a:effectLst>
                  <a:outerShdw blurRad="38100" dist="38100" dir="2700000" algn="tl">
                    <a:srgbClr val="000000"/>
                  </a:outerShdw>
                </a:effectLst>
                <a:latin typeface="Arial" pitchFamily="34" charset="0"/>
                <a:cs typeface="Arial" pitchFamily="34" charset="0"/>
              </a:rPr>
              <a:t>L</a:t>
            </a:r>
            <a:r>
              <a:rPr lang="fr-FR" sz="2400" dirty="0">
                <a:effectLst>
                  <a:outerShdw blurRad="38100" dist="38100" dir="2700000" algn="tl">
                    <a:srgbClr val="000000"/>
                  </a:outerShdw>
                </a:effectLst>
                <a:latin typeface="Arial" pitchFamily="34" charset="0"/>
                <a:cs typeface="Arial" pitchFamily="34" charset="0"/>
              </a:rPr>
              <a:t> ’air atmosphérique peut être considéré</a:t>
            </a:r>
          </a:p>
          <a:p>
            <a:pPr algn="ctr">
              <a:defRPr/>
            </a:pPr>
            <a:r>
              <a:rPr lang="fr-FR" sz="2400" dirty="0">
                <a:effectLst>
                  <a:outerShdw blurRad="38100" dist="38100" dir="2700000" algn="tl">
                    <a:srgbClr val="000000"/>
                  </a:outerShdw>
                </a:effectLst>
                <a:latin typeface="Arial" pitchFamily="34" charset="0"/>
                <a:cs typeface="Arial" pitchFamily="34" charset="0"/>
              </a:rPr>
              <a:t>comme un mélange </a:t>
            </a:r>
          </a:p>
          <a:p>
            <a:pPr algn="ctr">
              <a:defRPr/>
            </a:pPr>
            <a:r>
              <a:rPr lang="fr-FR" sz="2400" dirty="0" smtClean="0">
                <a:effectLst>
                  <a:outerShdw blurRad="38100" dist="38100" dir="2700000" algn="tl">
                    <a:srgbClr val="000000"/>
                  </a:outerShdw>
                </a:effectLst>
                <a:latin typeface="Arial" pitchFamily="34" charset="0"/>
                <a:cs typeface="Arial" pitchFamily="34" charset="0"/>
              </a:rPr>
              <a:t>d’air </a:t>
            </a:r>
            <a:r>
              <a:rPr lang="fr-FR" sz="2400" dirty="0">
                <a:effectLst>
                  <a:outerShdw blurRad="38100" dist="38100" dir="2700000" algn="tl">
                    <a:srgbClr val="000000"/>
                  </a:outerShdw>
                </a:effectLst>
                <a:latin typeface="Arial" pitchFamily="34" charset="0"/>
                <a:cs typeface="Arial" pitchFamily="34" charset="0"/>
              </a:rPr>
              <a:t>sec et de vapeur d ’eau.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7200" y="71415"/>
            <a:ext cx="8229600" cy="9397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8" name="Text Box 2"/>
          <p:cNvSpPr txBox="1">
            <a:spLocks noChangeArrowheads="1"/>
          </p:cNvSpPr>
          <p:nvPr/>
        </p:nvSpPr>
        <p:spPr bwMode="auto">
          <a:xfrm>
            <a:off x="942976" y="1886712"/>
            <a:ext cx="7404591" cy="830997"/>
          </a:xfrm>
          <a:prstGeom prst="rect">
            <a:avLst/>
          </a:prstGeom>
          <a:noFill/>
          <a:ln w="9525">
            <a:noFill/>
            <a:miter lim="800000"/>
            <a:headEnd/>
            <a:tailEnd/>
          </a:ln>
          <a:effectLst/>
        </p:spPr>
        <p:txBody>
          <a:bodyPr wrap="none">
            <a:spAutoFit/>
          </a:bodyPr>
          <a:lstStyle/>
          <a:p>
            <a:pPr algn="ctr">
              <a:defRPr/>
            </a:pPr>
            <a:r>
              <a:rPr lang="fr-FR" sz="2400" dirty="0">
                <a:solidFill>
                  <a:srgbClr val="0000FF"/>
                </a:solidFill>
                <a:effectLst>
                  <a:outerShdw blurRad="38100" dist="38100" dir="2700000" algn="tl">
                    <a:srgbClr val="000000"/>
                  </a:outerShdw>
                </a:effectLst>
                <a:latin typeface="Arial" pitchFamily="34" charset="0"/>
                <a:cs typeface="Arial" pitchFamily="34" charset="0"/>
              </a:rPr>
              <a:t>Dans un volume donné, </a:t>
            </a:r>
          </a:p>
          <a:p>
            <a:pPr algn="ctr">
              <a:defRPr/>
            </a:pPr>
            <a:r>
              <a:rPr lang="fr-FR" sz="2400" dirty="0">
                <a:solidFill>
                  <a:srgbClr val="0000FF"/>
                </a:solidFill>
                <a:effectLst>
                  <a:outerShdw blurRad="38100" dist="38100" dir="2700000" algn="tl">
                    <a:srgbClr val="000000"/>
                  </a:outerShdw>
                </a:effectLst>
                <a:latin typeface="Arial" pitchFamily="34" charset="0"/>
                <a:cs typeface="Arial" pitchFamily="34" charset="0"/>
              </a:rPr>
              <a:t>chacun des gaz se comporte comme s’il était seul . </a:t>
            </a:r>
          </a:p>
        </p:txBody>
      </p:sp>
      <p:sp>
        <p:nvSpPr>
          <p:cNvPr id="9" name="Text Box 3"/>
          <p:cNvSpPr txBox="1">
            <a:spLocks noChangeArrowheads="1"/>
          </p:cNvSpPr>
          <p:nvPr/>
        </p:nvSpPr>
        <p:spPr bwMode="auto">
          <a:xfrm>
            <a:off x="536579" y="3805999"/>
            <a:ext cx="8750329" cy="1200329"/>
          </a:xfrm>
          <a:prstGeom prst="rect">
            <a:avLst/>
          </a:prstGeom>
          <a:noFill/>
          <a:ln w="9525">
            <a:noFill/>
            <a:miter lim="800000"/>
            <a:headEnd/>
            <a:tailEnd/>
          </a:ln>
          <a:effectLst/>
        </p:spPr>
        <p:txBody>
          <a:bodyPr wrap="square">
            <a:spAutoFit/>
          </a:bodyPr>
          <a:lstStyle/>
          <a:p>
            <a:pPr marL="457200" indent="-457200">
              <a:buFontTx/>
              <a:buAutoNum type="arabicParenR"/>
              <a:defRPr/>
            </a:pPr>
            <a:r>
              <a:rPr lang="fr-FR" sz="2400" i="1" dirty="0" smtClean="0">
                <a:solidFill>
                  <a:srgbClr val="FF3300"/>
                </a:solidFill>
                <a:effectLst>
                  <a:outerShdw blurRad="38100" dist="38100" dir="2700000" algn="tl">
                    <a:srgbClr val="000000"/>
                  </a:outerShdw>
                </a:effectLst>
                <a:latin typeface="Arial" pitchFamily="34" charset="0"/>
                <a:cs typeface="Arial" pitchFamily="34" charset="0"/>
              </a:rPr>
              <a:t>Première loi de Dalton :</a:t>
            </a:r>
            <a:r>
              <a:rPr lang="fr-FR" sz="2400" dirty="0" smtClean="0">
                <a:solidFill>
                  <a:srgbClr val="FF3300"/>
                </a:solidFill>
                <a:effectLst>
                  <a:outerShdw blurRad="38100" dist="38100" dir="2700000" algn="tl">
                    <a:srgbClr val="000000"/>
                  </a:outerShdw>
                </a:effectLst>
                <a:latin typeface="Arial" pitchFamily="34" charset="0"/>
                <a:cs typeface="Arial" pitchFamily="34" charset="0"/>
              </a:rPr>
              <a:t> </a:t>
            </a:r>
            <a:r>
              <a:rPr lang="fr-FR" sz="2400" dirty="0" smtClean="0">
                <a:effectLst>
                  <a:outerShdw blurRad="38100" dist="38100" dir="2700000" algn="tl">
                    <a:srgbClr val="000000"/>
                  </a:outerShdw>
                </a:effectLst>
                <a:latin typeface="Arial" pitchFamily="34" charset="0"/>
                <a:cs typeface="Arial" pitchFamily="34" charset="0"/>
              </a:rPr>
              <a:t>la </a:t>
            </a:r>
            <a:r>
              <a:rPr lang="fr-FR" sz="2400" dirty="0">
                <a:effectLst>
                  <a:outerShdw blurRad="38100" dist="38100" dir="2700000" algn="tl">
                    <a:srgbClr val="000000"/>
                  </a:outerShdw>
                </a:effectLst>
                <a:latin typeface="Arial" pitchFamily="34" charset="0"/>
                <a:cs typeface="Arial" pitchFamily="34" charset="0"/>
              </a:rPr>
              <a:t>pression de chacun </a:t>
            </a:r>
            <a:r>
              <a:rPr lang="fr-FR" sz="2400" dirty="0" smtClean="0">
                <a:effectLst>
                  <a:outerShdw blurRad="38100" dist="38100" dir="2700000" algn="tl">
                    <a:srgbClr val="000000"/>
                  </a:outerShdw>
                </a:effectLst>
                <a:latin typeface="Arial" pitchFamily="34" charset="0"/>
                <a:cs typeface="Arial" pitchFamily="34" charset="0"/>
              </a:rPr>
              <a:t>des gaz,</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a:t>
            </a: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pression partielle</a:t>
            </a:r>
            <a:r>
              <a:rPr lang="fr-FR" sz="2400" dirty="0" smtClean="0">
                <a:effectLst>
                  <a:outerShdw blurRad="38100" dist="38100" dir="2700000" algn="tl">
                    <a:srgbClr val="000000"/>
                  </a:outerShdw>
                </a:effectLst>
                <a:latin typeface="Arial" pitchFamily="34" charset="0"/>
                <a:cs typeface="Arial" pitchFamily="34" charset="0"/>
              </a:rPr>
              <a:t>, est </a:t>
            </a:r>
            <a:r>
              <a:rPr lang="fr-FR" sz="2400" dirty="0">
                <a:effectLst>
                  <a:outerShdw blurRad="38100" dist="38100" dir="2700000" algn="tl">
                    <a:srgbClr val="000000"/>
                  </a:outerShdw>
                </a:effectLst>
                <a:latin typeface="Arial" pitchFamily="34" charset="0"/>
                <a:cs typeface="Arial" pitchFamily="34" charset="0"/>
              </a:rPr>
              <a:t>celle qui correspond au volume considéré et </a:t>
            </a:r>
            <a:r>
              <a:rPr lang="fr-FR" sz="2400" dirty="0" smtClean="0">
                <a:effectLst>
                  <a:outerShdw blurRad="38100" dist="38100" dir="2700000" algn="tl">
                    <a:srgbClr val="000000"/>
                  </a:outerShdw>
                </a:effectLst>
                <a:latin typeface="Arial" pitchFamily="34" charset="0"/>
                <a:cs typeface="Arial" pitchFamily="34" charset="0"/>
              </a:rPr>
              <a:t>à la </a:t>
            </a:r>
            <a:r>
              <a:rPr lang="fr-FR" sz="2400" dirty="0">
                <a:effectLst>
                  <a:outerShdw blurRad="38100" dist="38100" dir="2700000" algn="tl">
                    <a:srgbClr val="000000"/>
                  </a:outerShdw>
                </a:effectLst>
                <a:latin typeface="Arial" pitchFamily="34" charset="0"/>
                <a:cs typeface="Arial" pitchFamily="34" charset="0"/>
              </a:rPr>
              <a:t>température du mélange. </a:t>
            </a:r>
          </a:p>
        </p:txBody>
      </p:sp>
      <p:sp>
        <p:nvSpPr>
          <p:cNvPr id="10" name="Text Box 4"/>
          <p:cNvSpPr txBox="1">
            <a:spLocks noChangeArrowheads="1"/>
          </p:cNvSpPr>
          <p:nvPr/>
        </p:nvSpPr>
        <p:spPr bwMode="auto">
          <a:xfrm>
            <a:off x="536579" y="5357826"/>
            <a:ext cx="8821767" cy="1631216"/>
          </a:xfrm>
          <a:prstGeom prst="rect">
            <a:avLst/>
          </a:prstGeom>
          <a:noFill/>
          <a:ln w="9525">
            <a:noFill/>
            <a:miter lim="800000"/>
            <a:headEnd/>
            <a:tailEnd/>
          </a:ln>
          <a:effectLst/>
        </p:spPr>
        <p:txBody>
          <a:bodyPr wrap="square">
            <a:spAutoFit/>
          </a:bodyPr>
          <a:lstStyle/>
          <a:p>
            <a:pPr marL="457200" indent="-457200">
              <a:defRPr/>
            </a:pPr>
            <a:r>
              <a:rPr lang="fr-FR" sz="2400" i="1" dirty="0">
                <a:solidFill>
                  <a:srgbClr val="FF3300"/>
                </a:solidFill>
                <a:effectLst>
                  <a:outerShdw blurRad="38100" dist="38100" dir="2700000" algn="tl">
                    <a:srgbClr val="000000"/>
                  </a:outerShdw>
                </a:effectLst>
                <a:latin typeface="Arial" pitchFamily="34" charset="0"/>
                <a:cs typeface="Arial" pitchFamily="34" charset="0"/>
              </a:rPr>
              <a:t>2) </a:t>
            </a:r>
            <a:r>
              <a:rPr lang="fr-FR" sz="2400" i="1" dirty="0" smtClean="0">
                <a:solidFill>
                  <a:srgbClr val="FF3300"/>
                </a:solidFill>
                <a:effectLst>
                  <a:outerShdw blurRad="38100" dist="38100" dir="2700000" algn="tl">
                    <a:srgbClr val="000000"/>
                  </a:outerShdw>
                </a:effectLst>
                <a:latin typeface="Arial" pitchFamily="34" charset="0"/>
                <a:cs typeface="Arial" pitchFamily="34" charset="0"/>
              </a:rPr>
              <a:t>Seconde loi de Dalton : </a:t>
            </a:r>
            <a:r>
              <a:rPr lang="fr-FR" sz="2400" dirty="0" smtClean="0">
                <a:effectLst>
                  <a:outerShdw blurRad="38100" dist="38100" dir="2700000" algn="tl">
                    <a:srgbClr val="000000"/>
                  </a:outerShdw>
                </a:effectLst>
                <a:latin typeface="Arial" pitchFamily="34" charset="0"/>
                <a:cs typeface="Arial" pitchFamily="34" charset="0"/>
              </a:rPr>
              <a:t>la</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a:t>
            </a:r>
            <a:r>
              <a:rPr lang="fr-FR" sz="2400" dirty="0">
                <a:solidFill>
                  <a:srgbClr val="006600"/>
                </a:solidFill>
                <a:effectLst>
                  <a:outerShdw blurRad="38100" dist="38100" dir="2700000" algn="tl">
                    <a:srgbClr val="000000"/>
                  </a:outerShdw>
                </a:effectLst>
                <a:latin typeface="Arial" pitchFamily="34" charset="0"/>
                <a:cs typeface="Arial" pitchFamily="34" charset="0"/>
              </a:rPr>
              <a:t>pression </a:t>
            </a: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totale</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a:t>
            </a:r>
            <a:r>
              <a:rPr lang="fr-FR" sz="2400" dirty="0" smtClean="0">
                <a:effectLst>
                  <a:outerShdw blurRad="38100" dist="38100" dir="2700000" algn="tl">
                    <a:srgbClr val="000000"/>
                  </a:outerShdw>
                </a:effectLst>
                <a:latin typeface="Arial" pitchFamily="34" charset="0"/>
                <a:cs typeface="Arial" pitchFamily="34" charset="0"/>
              </a:rPr>
              <a:t>du mélange est égale à </a:t>
            </a:r>
            <a:r>
              <a:rPr lang="fr-FR" sz="2400" dirty="0">
                <a:effectLst>
                  <a:outerShdw blurRad="38100" dist="38100" dir="2700000" algn="tl">
                    <a:srgbClr val="000000"/>
                  </a:outerShdw>
                </a:effectLst>
                <a:latin typeface="Arial" pitchFamily="34" charset="0"/>
                <a:cs typeface="Arial" pitchFamily="34" charset="0"/>
              </a:rPr>
              <a:t>la</a:t>
            </a:r>
            <a:r>
              <a:rPr lang="fr-FR" sz="2400" dirty="0">
                <a:solidFill>
                  <a:srgbClr val="0070C0"/>
                </a:solidFill>
                <a:effectLst>
                  <a:outerShdw blurRad="38100" dist="38100" dir="2700000" algn="tl">
                    <a:srgbClr val="000000"/>
                  </a:outerShdw>
                </a:effectLst>
                <a:latin typeface="Arial" pitchFamily="34" charset="0"/>
                <a:cs typeface="Arial" pitchFamily="34" charset="0"/>
              </a:rPr>
              <a:t> </a:t>
            </a:r>
            <a:r>
              <a:rPr lang="fr-FR" sz="2400" dirty="0">
                <a:solidFill>
                  <a:srgbClr val="006600"/>
                </a:solidFill>
                <a:effectLst>
                  <a:outerShdw blurRad="38100" dist="38100" dir="2700000" algn="tl">
                    <a:srgbClr val="000000"/>
                  </a:outerShdw>
                </a:effectLst>
                <a:latin typeface="Arial" pitchFamily="34" charset="0"/>
                <a:cs typeface="Arial" pitchFamily="34" charset="0"/>
              </a:rPr>
              <a:t>somme des pressions </a:t>
            </a: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partielles </a:t>
            </a:r>
            <a:r>
              <a:rPr lang="fr-FR" sz="2400" dirty="0">
                <a:effectLst>
                  <a:outerShdw blurRad="38100" dist="38100" dir="2700000" algn="tl">
                    <a:srgbClr val="000000"/>
                  </a:outerShdw>
                </a:effectLst>
                <a:latin typeface="Arial" pitchFamily="34" charset="0"/>
                <a:cs typeface="Arial" pitchFamily="34" charset="0"/>
              </a:rPr>
              <a:t>de chacun des </a:t>
            </a:r>
            <a:r>
              <a:rPr lang="fr-FR" sz="2400" dirty="0" smtClean="0">
                <a:effectLst>
                  <a:outerShdw blurRad="38100" dist="38100" dir="2700000" algn="tl">
                    <a:srgbClr val="000000"/>
                  </a:outerShdw>
                </a:effectLst>
                <a:latin typeface="Arial" pitchFamily="34" charset="0"/>
                <a:cs typeface="Arial" pitchFamily="34" charset="0"/>
              </a:rPr>
              <a:t>gaz constituant </a:t>
            </a:r>
            <a:r>
              <a:rPr lang="fr-FR" sz="2400" dirty="0">
                <a:effectLst>
                  <a:outerShdw blurRad="38100" dist="38100" dir="2700000" algn="tl">
                    <a:srgbClr val="000000"/>
                  </a:outerShdw>
                </a:effectLst>
                <a:latin typeface="Arial" pitchFamily="34" charset="0"/>
                <a:cs typeface="Arial" pitchFamily="34" charset="0"/>
              </a:rPr>
              <a:t>le </a:t>
            </a:r>
            <a:r>
              <a:rPr lang="fr-FR" sz="2400" dirty="0" smtClean="0">
                <a:effectLst>
                  <a:outerShdw blurRad="38100" dist="38100" dir="2700000" algn="tl">
                    <a:srgbClr val="000000"/>
                  </a:outerShdw>
                </a:effectLst>
                <a:latin typeface="Arial" pitchFamily="34" charset="0"/>
                <a:cs typeface="Arial" pitchFamily="34" charset="0"/>
              </a:rPr>
              <a:t>mélange</a:t>
            </a:r>
            <a:r>
              <a:rPr lang="fr-FR" sz="2400" dirty="0">
                <a:effectLst>
                  <a:outerShdw blurRad="38100" dist="38100" dir="2700000" algn="tl">
                    <a:srgbClr val="000000"/>
                  </a:outerShdw>
                </a:effectLst>
                <a:latin typeface="Arial" pitchFamily="34" charset="0"/>
                <a:cs typeface="Arial" pitchFamily="34" charset="0"/>
              </a:rPr>
              <a:t>.</a:t>
            </a:r>
          </a:p>
          <a:p>
            <a:pPr>
              <a:defRPr/>
            </a:pPr>
            <a:r>
              <a:rPr lang="fr-FR" sz="2800" i="1" dirty="0">
                <a:effectLst>
                  <a:outerShdw blurRad="38100" dist="38100" dir="2700000" algn="tl">
                    <a:srgbClr val="000000"/>
                  </a:outerShdw>
                </a:effectLst>
                <a:latin typeface="Arial" pitchFamily="34" charset="0"/>
                <a:cs typeface="Arial" pitchFamily="34" charset="0"/>
              </a:rPr>
              <a:t>              </a:t>
            </a:r>
            <a:endParaRPr lang="fr-FR" sz="2400" i="1" dirty="0">
              <a:solidFill>
                <a:srgbClr val="FF3300"/>
              </a:solidFill>
              <a:effectLst>
                <a:outerShdw blurRad="38100" dist="38100" dir="2700000" algn="tl">
                  <a:srgbClr val="000000"/>
                </a:outerShdw>
              </a:effectLst>
              <a:latin typeface="Arial" pitchFamily="34" charset="0"/>
              <a:cs typeface="Arial" pitchFamily="34" charset="0"/>
            </a:endParaRPr>
          </a:p>
        </p:txBody>
      </p:sp>
      <p:sp>
        <p:nvSpPr>
          <p:cNvPr id="11" name="Text Box 5"/>
          <p:cNvSpPr txBox="1">
            <a:spLocks noChangeArrowheads="1"/>
          </p:cNvSpPr>
          <p:nvPr/>
        </p:nvSpPr>
        <p:spPr bwMode="auto">
          <a:xfrm>
            <a:off x="1460501" y="2797916"/>
            <a:ext cx="5998758" cy="830997"/>
          </a:xfrm>
          <a:prstGeom prst="rect">
            <a:avLst/>
          </a:prstGeom>
          <a:noFill/>
          <a:ln w="9525">
            <a:noFill/>
            <a:miter lim="800000"/>
            <a:headEnd/>
            <a:tailEnd/>
          </a:ln>
          <a:effectLst/>
        </p:spPr>
        <p:txBody>
          <a:bodyPr wrap="none">
            <a:spAutoFit/>
          </a:bodyPr>
          <a:lstStyle/>
          <a:p>
            <a:pPr marL="457200" indent="-457200" algn="ctr">
              <a:defRPr/>
            </a:pPr>
            <a:r>
              <a:rPr lang="fr-FR" sz="2400" dirty="0" smtClean="0">
                <a:solidFill>
                  <a:srgbClr val="0000FF"/>
                </a:solidFill>
                <a:effectLst>
                  <a:outerShdw blurRad="38100" dist="38100" dir="2700000" algn="tl">
                    <a:srgbClr val="000000"/>
                  </a:outerShdw>
                </a:effectLst>
                <a:latin typeface="Arial" pitchFamily="34" charset="0"/>
                <a:cs typeface="Arial" pitchFamily="34" charset="0"/>
              </a:rPr>
              <a:t>Chacun d’eux  </a:t>
            </a:r>
            <a:endParaRPr lang="fr-FR" sz="2400" dirty="0">
              <a:solidFill>
                <a:srgbClr val="0000FF"/>
              </a:solidFill>
              <a:effectLst>
                <a:outerShdw blurRad="38100" dist="38100" dir="2700000" algn="tl">
                  <a:srgbClr val="000000"/>
                </a:outerShdw>
              </a:effectLst>
              <a:latin typeface="Arial" pitchFamily="34" charset="0"/>
              <a:cs typeface="Arial" pitchFamily="34" charset="0"/>
            </a:endParaRPr>
          </a:p>
          <a:p>
            <a:pPr marL="457200" indent="-457200" algn="ctr">
              <a:defRPr/>
            </a:pPr>
            <a:r>
              <a:rPr lang="fr-FR" sz="2400" dirty="0">
                <a:solidFill>
                  <a:srgbClr val="0000FF"/>
                </a:solidFill>
                <a:effectLst>
                  <a:outerShdw blurRad="38100" dist="38100" dir="2700000" algn="tl">
                    <a:srgbClr val="000000"/>
                  </a:outerShdw>
                </a:effectLst>
                <a:latin typeface="Arial" pitchFamily="34" charset="0"/>
                <a:cs typeface="Arial" pitchFamily="34" charset="0"/>
              </a:rPr>
              <a:t>tend à occuper tout le volume disponible.</a:t>
            </a:r>
          </a:p>
        </p:txBody>
      </p:sp>
      <p:sp>
        <p:nvSpPr>
          <p:cNvPr id="13"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 et la vapeur d’eau</a:t>
            </a:r>
            <a:endParaRPr kumimoji="0" lang="fr-FR" sz="40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4" name="Rectangle 13"/>
          <p:cNvSpPr/>
          <p:nvPr/>
        </p:nvSpPr>
        <p:spPr>
          <a:xfrm>
            <a:off x="285720" y="1142984"/>
            <a:ext cx="5375189" cy="461665"/>
          </a:xfrm>
          <a:prstGeom prst="rect">
            <a:avLst/>
          </a:prstGeom>
        </p:spPr>
        <p:txBody>
          <a:bodyPr wrap="none">
            <a:spAutoFit/>
          </a:bodyPr>
          <a:lstStyle/>
          <a:p>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sz="2400" dirty="0" smtClean="0">
                <a:effectLst>
                  <a:outerShdw blurRad="38100" dist="38100" dir="2700000" algn="tl">
                    <a:srgbClr val="000000"/>
                  </a:outerShdw>
                </a:effectLst>
                <a:latin typeface="Comic Sans MS" pitchFamily="66" charset="0"/>
              </a:rPr>
              <a:t>Pression partielle – pression totale :</a:t>
            </a:r>
            <a:endParaRPr lang="fr-FR" sz="2400" dirty="0">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1000"/>
                                        <p:tgtEl>
                                          <p:spTgt spid="10">
                                            <p:txEl>
                                              <p:pRg st="1" end="1"/>
                                            </p:txEl>
                                          </p:spTgt>
                                        </p:tgtEl>
                                      </p:cBhvr>
                                    </p:animEffect>
                                    <p:anim calcmode="lin" valueType="num">
                                      <p:cBhvr>
                                        <p:cTn id="2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10">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ésultat de recherche d'images pour &quot;expliquer la pression partielle&quot;"/>
          <p:cNvPicPr>
            <a:picLocks noChangeAspect="1" noChangeArrowheads="1"/>
          </p:cNvPicPr>
          <p:nvPr/>
        </p:nvPicPr>
        <p:blipFill>
          <a:blip r:embed="rId2"/>
          <a:srcRect/>
          <a:stretch>
            <a:fillRect/>
          </a:stretch>
        </p:blipFill>
        <p:spPr bwMode="auto">
          <a:xfrm>
            <a:off x="23843" y="2071678"/>
            <a:ext cx="8905875" cy="3095626"/>
          </a:xfrm>
          <a:prstGeom prst="rect">
            <a:avLst/>
          </a:prstGeom>
          <a:noFill/>
        </p:spPr>
      </p:pic>
      <p:sp>
        <p:nvSpPr>
          <p:cNvPr id="5"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 et la vapeur d’eau</a:t>
            </a:r>
            <a:endParaRPr kumimoji="0" lang="fr-FR" sz="40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Rectangle 5"/>
          <p:cNvSpPr/>
          <p:nvPr/>
        </p:nvSpPr>
        <p:spPr>
          <a:xfrm>
            <a:off x="428596" y="1428736"/>
            <a:ext cx="3562194" cy="461665"/>
          </a:xfrm>
          <a:prstGeom prst="rect">
            <a:avLst/>
          </a:prstGeom>
        </p:spPr>
        <p:txBody>
          <a:bodyPr wrap="none">
            <a:spAutoFit/>
          </a:bodyPr>
          <a:lstStyle/>
          <a:p>
            <a:r>
              <a:rPr lang="fr-FR" sz="2400" dirty="0" smtClean="0">
                <a:effectLst>
                  <a:outerShdw blurRad="38100" dist="38100" dir="2700000" algn="tl">
                    <a:srgbClr val="000000"/>
                  </a:outerShdw>
                </a:effectLst>
                <a:latin typeface="Comic Sans MS" pitchFamily="66" charset="0"/>
              </a:rPr>
              <a:t>Seconde loi de Dalton : </a:t>
            </a:r>
          </a:p>
        </p:txBody>
      </p:sp>
      <p:sp>
        <p:nvSpPr>
          <p:cNvPr id="7" name="Rectangle 6"/>
          <p:cNvSpPr/>
          <p:nvPr/>
        </p:nvSpPr>
        <p:spPr>
          <a:xfrm>
            <a:off x="500034" y="5643578"/>
            <a:ext cx="8286808" cy="57150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28596" y="5752587"/>
            <a:ext cx="8549135" cy="369332"/>
          </a:xfrm>
          <a:prstGeom prst="rect">
            <a:avLst/>
          </a:prstGeom>
        </p:spPr>
        <p:txBody>
          <a:bodyPr wrap="none">
            <a:spAutoFit/>
          </a:bodyPr>
          <a:lstStyle/>
          <a:p>
            <a:r>
              <a:rPr lang="fr-FR" b="1" dirty="0" smtClean="0">
                <a:solidFill>
                  <a:srgbClr val="FF0000"/>
                </a:solidFill>
                <a:effectLst>
                  <a:outerShdw blurRad="38100" dist="38100" dir="2700000" algn="tl">
                    <a:srgbClr val="000000"/>
                  </a:outerShdw>
                </a:effectLst>
                <a:latin typeface="Arial" pitchFamily="34" charset="0"/>
                <a:cs typeface="Arial" pitchFamily="34" charset="0"/>
              </a:rPr>
              <a:t> La pression est fonction de l’agitation moléculaire de chaque élément à </a:t>
            </a:r>
            <a:r>
              <a:rPr lang="fr-FR" b="1" dirty="0" err="1" smtClean="0">
                <a:solidFill>
                  <a:srgbClr val="FF0000"/>
                </a:solidFill>
                <a:effectLst>
                  <a:outerShdw blurRad="38100" dist="38100" dir="2700000" algn="tl">
                    <a:srgbClr val="000000"/>
                  </a:outerShdw>
                </a:effectLst>
                <a:latin typeface="Arial" pitchFamily="34" charset="0"/>
                <a:cs typeface="Arial" pitchFamily="34" charset="0"/>
              </a:rPr>
              <a:t>t°C</a:t>
            </a:r>
            <a:r>
              <a:rPr lang="fr-FR" b="1" dirty="0" smtClean="0">
                <a:solidFill>
                  <a:srgbClr val="FF0000"/>
                </a:solidFill>
                <a:effectLst>
                  <a:outerShdw blurRad="38100" dist="38100" dir="2700000" algn="tl">
                    <a:srgbClr val="000000"/>
                  </a:outerShdw>
                </a:effectLst>
                <a:latin typeface="Arial" pitchFamily="34" charset="0"/>
                <a:cs typeface="Arial" pitchFamily="34" charset="0"/>
              </a:rPr>
              <a:t> </a:t>
            </a: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txBox="1">
            <a:spLocks noChangeArrowheads="1"/>
          </p:cNvSpPr>
          <p:nvPr/>
        </p:nvSpPr>
        <p:spPr>
          <a:xfrm>
            <a:off x="157161" y="142873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4000" b="1" dirty="0" smtClean="0">
              <a:effectLst>
                <a:outerShdw blurRad="38100" dist="38100" dir="2700000" algn="tl">
                  <a:srgbClr val="FFFFFF"/>
                </a:outerShdw>
              </a:effectLst>
              <a:latin typeface="Comic Sans MS" pitchFamily="66" charset="0"/>
            </a:endParaRPr>
          </a:p>
        </p:txBody>
      </p:sp>
      <p:sp>
        <p:nvSpPr>
          <p:cNvPr id="3" name="Rectangle 24"/>
          <p:cNvSpPr txBox="1">
            <a:spLocks noChangeArrowheads="1"/>
          </p:cNvSpPr>
          <p:nvPr/>
        </p:nvSpPr>
        <p:spPr>
          <a:xfrm>
            <a:off x="285720" y="314324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2400" b="1" dirty="0" smtClean="0">
                <a:solidFill>
                  <a:srgbClr val="0000FF"/>
                </a:solidFill>
                <a:effectLst>
                  <a:outerShdw blurRad="38100" dist="38100" dir="2700000" algn="tl">
                    <a:srgbClr val="000000">
                      <a:alpha val="43137"/>
                    </a:srgbClr>
                  </a:outerShdw>
                </a:effectLst>
                <a:latin typeface="Arial" pitchFamily="34" charset="0"/>
                <a:ea typeface="+mj-ea"/>
                <a:cs typeface="Arial" pitchFamily="34" charset="0"/>
              </a:rPr>
              <a:t>Evaporation, ébullition, pression, température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solidFill>
                <a:srgbClr val="0000FF"/>
              </a:solidFill>
              <a:effectLst>
                <a:outerShdw blurRad="38100" dist="38100" dir="2700000" algn="tl">
                  <a:srgbClr val="FFFFFF"/>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50826" y="1363792"/>
            <a:ext cx="8569325" cy="707886"/>
          </a:xfrm>
          <a:prstGeom prst="rect">
            <a:avLst/>
          </a:prstGeom>
          <a:noFill/>
          <a:ln w="9525">
            <a:noFill/>
            <a:miter lim="800000"/>
            <a:headEnd/>
            <a:tailEnd/>
          </a:ln>
          <a:effectLst/>
        </p:spPr>
        <p:txBody>
          <a:bodyPr>
            <a:spAutoFit/>
          </a:bodyPr>
          <a:lstStyle/>
          <a:p>
            <a:pPr algn="ctr">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Dans l’air atmosphérique assimilé à un mélange</a:t>
            </a:r>
          </a:p>
          <a:p>
            <a:pPr algn="ctr">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d’</a:t>
            </a:r>
            <a:r>
              <a:rPr lang="fr-FR" sz="2000" dirty="0">
                <a:solidFill>
                  <a:srgbClr val="FF0000"/>
                </a:solidFill>
                <a:effectLst>
                  <a:outerShdw blurRad="38100" dist="38100" dir="2700000" algn="tl">
                    <a:srgbClr val="000000"/>
                  </a:outerShdw>
                </a:effectLst>
                <a:latin typeface="Arial" pitchFamily="34" charset="0"/>
                <a:cs typeface="Arial" pitchFamily="34" charset="0"/>
              </a:rPr>
              <a:t>air sec et de vapeur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d’eau</a:t>
            </a:r>
            <a:r>
              <a:rPr lang="fr-FR" sz="2000" dirty="0">
                <a:solidFill>
                  <a:srgbClr val="0070C0"/>
                </a:solidFill>
                <a:effectLst>
                  <a:outerShdw blurRad="38100" dist="38100" dir="2700000" algn="tl">
                    <a:srgbClr val="000000"/>
                  </a:outerShdw>
                </a:effectLst>
                <a:latin typeface="Arial" pitchFamily="34" charset="0"/>
                <a:cs typeface="Arial" pitchFamily="34" charset="0"/>
              </a:rPr>
              <a:t> </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a:t>
            </a:r>
            <a:endParaRPr lang="fr-FR" sz="2000" dirty="0">
              <a:solidFill>
                <a:srgbClr val="0070C0"/>
              </a:solidFill>
              <a:effectLst>
                <a:outerShdw blurRad="38100" dist="38100" dir="2700000" algn="tl">
                  <a:srgbClr val="000000"/>
                </a:outerShdw>
              </a:effectLst>
              <a:latin typeface="Arial" pitchFamily="34" charset="0"/>
              <a:cs typeface="Arial" pitchFamily="34" charset="0"/>
            </a:endParaRPr>
          </a:p>
        </p:txBody>
      </p:sp>
      <p:sp>
        <p:nvSpPr>
          <p:cNvPr id="5" name="Text Box 3"/>
          <p:cNvSpPr txBox="1">
            <a:spLocks noChangeArrowheads="1"/>
          </p:cNvSpPr>
          <p:nvPr/>
        </p:nvSpPr>
        <p:spPr bwMode="auto">
          <a:xfrm>
            <a:off x="250826" y="2285992"/>
            <a:ext cx="8893175" cy="461665"/>
          </a:xfrm>
          <a:prstGeom prst="rect">
            <a:avLst/>
          </a:prstGeom>
          <a:noFill/>
          <a:ln w="9525">
            <a:noFill/>
            <a:miter lim="800000"/>
            <a:headEnd/>
            <a:tailEnd/>
          </a:ln>
          <a:effectLst/>
        </p:spPr>
        <p:txBody>
          <a:bodyPr>
            <a:spAutoFit/>
          </a:bodyPr>
          <a:lstStyle/>
          <a:p>
            <a:pPr algn="ctr">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la pression atmosphérique </a:t>
            </a:r>
            <a:r>
              <a:rPr lang="fr-FR" sz="2400" dirty="0">
                <a:solidFill>
                  <a:srgbClr val="FF9933"/>
                </a:solidFill>
                <a:effectLst>
                  <a:outerShdw blurRad="38100" dist="38100" dir="2700000" algn="tl">
                    <a:srgbClr val="000000"/>
                  </a:outerShdw>
                </a:effectLst>
                <a:latin typeface="Arial" pitchFamily="34" charset="0"/>
                <a:cs typeface="Arial" pitchFamily="34" charset="0"/>
              </a:rPr>
              <a:t>P</a:t>
            </a:r>
            <a:r>
              <a:rPr lang="fr-FR" sz="2000" dirty="0">
                <a:solidFill>
                  <a:srgbClr val="0070C0"/>
                </a:solidFill>
                <a:effectLst>
                  <a:outerShdw blurRad="38100" dist="38100" dir="2700000" algn="tl">
                    <a:srgbClr val="000000"/>
                  </a:outerShdw>
                </a:effectLst>
                <a:latin typeface="Arial" pitchFamily="34" charset="0"/>
                <a:cs typeface="Arial" pitchFamily="34" charset="0"/>
              </a:rPr>
              <a:t> correspond à la somme :</a:t>
            </a:r>
          </a:p>
        </p:txBody>
      </p:sp>
      <p:sp>
        <p:nvSpPr>
          <p:cNvPr id="6" name="Text Box 4"/>
          <p:cNvSpPr txBox="1">
            <a:spLocks noChangeArrowheads="1"/>
          </p:cNvSpPr>
          <p:nvPr/>
        </p:nvSpPr>
        <p:spPr bwMode="auto">
          <a:xfrm>
            <a:off x="395289" y="2710954"/>
            <a:ext cx="8424863" cy="461665"/>
          </a:xfrm>
          <a:prstGeom prst="rect">
            <a:avLst/>
          </a:prstGeom>
          <a:noFill/>
          <a:ln w="9525">
            <a:noFill/>
            <a:miter lim="800000"/>
            <a:headEnd/>
            <a:tailEnd/>
          </a:ln>
          <a:effectLst/>
        </p:spPr>
        <p:txBody>
          <a:bodyPr>
            <a:spAutoFit/>
          </a:bodyPr>
          <a:lstStyle/>
          <a:p>
            <a:pPr algn="ctr">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de la pression partielle de l’air </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sec, </a:t>
            </a:r>
            <a:r>
              <a:rPr lang="fr-FR" sz="2400" dirty="0" smtClean="0">
                <a:solidFill>
                  <a:srgbClr val="FF3300"/>
                </a:solidFill>
                <a:effectLst>
                  <a:outerShdw blurRad="38100" dist="38100" dir="2700000" algn="tl">
                    <a:srgbClr val="000000"/>
                  </a:outerShdw>
                </a:effectLst>
                <a:latin typeface="Arial" pitchFamily="34" charset="0"/>
                <a:cs typeface="Arial" pitchFamily="34" charset="0"/>
              </a:rPr>
              <a:t>P</a:t>
            </a:r>
            <a:r>
              <a:rPr lang="fr-FR" sz="2400" baseline="-25000" dirty="0" smtClean="0">
                <a:solidFill>
                  <a:srgbClr val="FF3300"/>
                </a:solidFill>
                <a:effectLst>
                  <a:outerShdw blurRad="38100" dist="38100" dir="2700000" algn="tl">
                    <a:srgbClr val="000000"/>
                  </a:outerShdw>
                </a:effectLst>
                <a:latin typeface="Arial" pitchFamily="34" charset="0"/>
                <a:cs typeface="Arial" pitchFamily="34" charset="0"/>
              </a:rPr>
              <a:t>a</a:t>
            </a:r>
            <a:endParaRPr lang="fr-FR" sz="2400" baseline="-25000" dirty="0">
              <a:solidFill>
                <a:srgbClr val="FF3300"/>
              </a:solidFill>
              <a:effectLst>
                <a:outerShdw blurRad="38100" dist="38100" dir="2700000" algn="tl">
                  <a:srgbClr val="000000"/>
                </a:outerShdw>
              </a:effectLst>
              <a:latin typeface="Arial" pitchFamily="34" charset="0"/>
              <a:cs typeface="Arial" pitchFamily="34" charset="0"/>
            </a:endParaRPr>
          </a:p>
        </p:txBody>
      </p:sp>
      <p:sp>
        <p:nvSpPr>
          <p:cNvPr id="7" name="Text Box 5"/>
          <p:cNvSpPr txBox="1">
            <a:spLocks noChangeArrowheads="1"/>
          </p:cNvSpPr>
          <p:nvPr/>
        </p:nvSpPr>
        <p:spPr bwMode="auto">
          <a:xfrm>
            <a:off x="357159" y="3114730"/>
            <a:ext cx="8496300" cy="461665"/>
          </a:xfrm>
          <a:prstGeom prst="rect">
            <a:avLst/>
          </a:prstGeom>
          <a:noFill/>
          <a:ln w="9525">
            <a:noFill/>
            <a:miter lim="800000"/>
            <a:headEnd/>
            <a:tailEnd/>
          </a:ln>
          <a:effectLst/>
        </p:spPr>
        <p:txBody>
          <a:bodyPr>
            <a:spAutoFit/>
          </a:bodyPr>
          <a:lstStyle/>
          <a:p>
            <a:pPr algn="ctr">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et de la pression partielle de la vapeur d </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’eau, </a:t>
            </a:r>
            <a:r>
              <a:rPr lang="fr-FR" sz="2400" dirty="0" err="1" smtClean="0">
                <a:solidFill>
                  <a:srgbClr val="0000FF"/>
                </a:solidFill>
                <a:effectLst>
                  <a:outerShdw blurRad="38100" dist="38100" dir="2700000" algn="tl">
                    <a:srgbClr val="000000"/>
                  </a:outerShdw>
                </a:effectLst>
                <a:latin typeface="Arial" pitchFamily="34" charset="0"/>
                <a:cs typeface="Arial" pitchFamily="34" charset="0"/>
              </a:rPr>
              <a:t>Pe</a:t>
            </a:r>
            <a:endParaRPr lang="fr-FR" sz="2400" dirty="0">
              <a:solidFill>
                <a:srgbClr val="0000FF"/>
              </a:solidFill>
              <a:effectLst>
                <a:outerShdw blurRad="38100" dist="38100" dir="2700000" algn="tl">
                  <a:srgbClr val="000000"/>
                </a:outerShdw>
              </a:effectLst>
              <a:latin typeface="Arial" pitchFamily="34" charset="0"/>
              <a:cs typeface="Arial" pitchFamily="34" charset="0"/>
            </a:endParaRPr>
          </a:p>
        </p:txBody>
      </p:sp>
      <p:sp>
        <p:nvSpPr>
          <p:cNvPr id="8" name="Text Box 6"/>
          <p:cNvSpPr txBox="1">
            <a:spLocks noChangeArrowheads="1"/>
          </p:cNvSpPr>
          <p:nvPr/>
        </p:nvSpPr>
        <p:spPr bwMode="auto">
          <a:xfrm>
            <a:off x="3500430" y="4000504"/>
            <a:ext cx="2277163" cy="584775"/>
          </a:xfrm>
          <a:prstGeom prst="rect">
            <a:avLst/>
          </a:prstGeom>
          <a:noFill/>
          <a:ln w="28575">
            <a:solidFill>
              <a:srgbClr val="FFCC00"/>
            </a:solidFill>
            <a:miter lim="800000"/>
            <a:headEnd/>
            <a:tailEnd/>
          </a:ln>
          <a:effectLst/>
        </p:spPr>
        <p:txBody>
          <a:bodyPr wrap="none">
            <a:spAutoFit/>
          </a:bodyPr>
          <a:lstStyle/>
          <a:p>
            <a:pPr algn="ctr">
              <a:defRPr/>
            </a:pPr>
            <a:r>
              <a:rPr lang="fr-FR" sz="3200" dirty="0" smtClean="0">
                <a:solidFill>
                  <a:srgbClr val="FF9933"/>
                </a:solidFill>
                <a:effectLst>
                  <a:outerShdw blurRad="38100" dist="38100" dir="2700000" algn="tl">
                    <a:srgbClr val="000000"/>
                  </a:outerShdw>
                </a:effectLst>
                <a:latin typeface="Arial" pitchFamily="34" charset="0"/>
                <a:cs typeface="Arial" pitchFamily="34" charset="0"/>
              </a:rPr>
              <a:t>P =</a:t>
            </a:r>
            <a:r>
              <a:rPr lang="fr-FR" sz="3200" dirty="0" smtClean="0">
                <a:solidFill>
                  <a:srgbClr val="FF3300"/>
                </a:solidFill>
                <a:effectLst>
                  <a:outerShdw blurRad="38100" dist="38100" dir="2700000" algn="tl">
                    <a:srgbClr val="000000"/>
                  </a:outerShdw>
                </a:effectLst>
                <a:latin typeface="Arial" pitchFamily="34" charset="0"/>
                <a:cs typeface="Arial" pitchFamily="34" charset="0"/>
              </a:rPr>
              <a:t> P</a:t>
            </a:r>
            <a:r>
              <a:rPr lang="fr-FR" sz="3200" baseline="-25000" dirty="0" smtClean="0">
                <a:solidFill>
                  <a:srgbClr val="FF3300"/>
                </a:solidFill>
                <a:effectLst>
                  <a:outerShdw blurRad="38100" dist="38100" dir="2700000" algn="tl">
                    <a:srgbClr val="000000"/>
                  </a:outerShdw>
                </a:effectLst>
                <a:latin typeface="Arial" pitchFamily="34" charset="0"/>
                <a:cs typeface="Arial" pitchFamily="34" charset="0"/>
              </a:rPr>
              <a:t>a </a:t>
            </a:r>
            <a:r>
              <a:rPr lang="fr-FR" sz="3200" dirty="0">
                <a:solidFill>
                  <a:srgbClr val="FF9933"/>
                </a:solidFill>
                <a:effectLst>
                  <a:outerShdw blurRad="38100" dist="38100" dir="2700000" algn="tl">
                    <a:srgbClr val="000000"/>
                  </a:outerShdw>
                </a:effectLst>
                <a:latin typeface="Arial" pitchFamily="34" charset="0"/>
                <a:cs typeface="Arial" pitchFamily="34" charset="0"/>
              </a:rPr>
              <a:t>+</a:t>
            </a:r>
            <a:r>
              <a:rPr lang="fr-FR" sz="3200" dirty="0">
                <a:solidFill>
                  <a:srgbClr val="FF3300"/>
                </a:solidFill>
                <a:effectLst>
                  <a:outerShdw blurRad="38100" dist="38100" dir="2700000" algn="tl">
                    <a:srgbClr val="000000"/>
                  </a:outerShdw>
                </a:effectLst>
                <a:latin typeface="Arial" pitchFamily="34" charset="0"/>
                <a:cs typeface="Arial" pitchFamily="34" charset="0"/>
              </a:rPr>
              <a:t> </a:t>
            </a:r>
            <a:r>
              <a:rPr lang="fr-FR" sz="3200" dirty="0" err="1" smtClean="0">
                <a:solidFill>
                  <a:srgbClr val="0000FF"/>
                </a:solidFill>
                <a:effectLst>
                  <a:outerShdw blurRad="38100" dist="38100" dir="2700000" algn="tl">
                    <a:srgbClr val="000000"/>
                  </a:outerShdw>
                </a:effectLst>
                <a:latin typeface="Arial" pitchFamily="34" charset="0"/>
                <a:cs typeface="Arial" pitchFamily="34" charset="0"/>
              </a:rPr>
              <a:t>Pe</a:t>
            </a:r>
            <a:endParaRPr lang="fr-FR" sz="3200" dirty="0">
              <a:solidFill>
                <a:srgbClr val="0000FF"/>
              </a:solidFill>
              <a:effectLst>
                <a:outerShdw blurRad="38100" dist="38100" dir="2700000" algn="tl">
                  <a:srgbClr val="000000"/>
                </a:outerShdw>
              </a:effectLst>
              <a:latin typeface="Arial" pitchFamily="34" charset="0"/>
              <a:cs typeface="Arial" pitchFamily="34" charset="0"/>
            </a:endParaRPr>
          </a:p>
        </p:txBody>
      </p:sp>
      <p:sp>
        <p:nvSpPr>
          <p:cNvPr id="9" name="Text Box 7"/>
          <p:cNvSpPr txBox="1">
            <a:spLocks noChangeArrowheads="1"/>
          </p:cNvSpPr>
          <p:nvPr/>
        </p:nvSpPr>
        <p:spPr bwMode="auto">
          <a:xfrm>
            <a:off x="298451" y="4731785"/>
            <a:ext cx="8488391" cy="769441"/>
          </a:xfrm>
          <a:prstGeom prst="rect">
            <a:avLst/>
          </a:prstGeom>
          <a:noFill/>
          <a:ln w="9525">
            <a:noFill/>
            <a:miter lim="800000"/>
            <a:headEnd/>
            <a:tailEnd/>
          </a:ln>
          <a:effectLst/>
        </p:spPr>
        <p:txBody>
          <a:bodyPr wrap="square">
            <a:spAutoFit/>
          </a:bodyPr>
          <a:lstStyle/>
          <a:p>
            <a:pPr algn="ctr">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On peut montrer que le </a:t>
            </a:r>
            <a:r>
              <a:rPr lang="fr-FR" sz="2000" dirty="0">
                <a:solidFill>
                  <a:srgbClr val="FF0000"/>
                </a:solidFill>
                <a:effectLst>
                  <a:outerShdw blurRad="38100" dist="38100" dir="2700000" algn="tl">
                    <a:srgbClr val="000000"/>
                  </a:outerShdw>
                </a:effectLst>
                <a:latin typeface="Arial" pitchFamily="34" charset="0"/>
                <a:cs typeface="Arial" pitchFamily="34" charset="0"/>
              </a:rPr>
              <a:t>rapport de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mélange,  </a:t>
            </a:r>
            <a:r>
              <a:rPr lang="fr-FR" sz="2400" dirty="0">
                <a:solidFill>
                  <a:srgbClr val="FF0000"/>
                </a:solidFill>
                <a:effectLst>
                  <a:outerShdw blurRad="38100" dist="38100" dir="2700000" algn="tl">
                    <a:srgbClr val="000000"/>
                  </a:outerShdw>
                </a:effectLst>
                <a:latin typeface="Arial" pitchFamily="34" charset="0"/>
                <a:cs typeface="Arial" pitchFamily="34" charset="0"/>
              </a:rPr>
              <a:t>r </a:t>
            </a:r>
            <a:r>
              <a:rPr lang="fr-FR" sz="2400" dirty="0">
                <a:effectLst>
                  <a:outerShdw blurRad="38100" dist="38100" dir="2700000" algn="tl">
                    <a:srgbClr val="000000"/>
                  </a:outerShdw>
                </a:effectLst>
                <a:latin typeface="Arial" pitchFamily="34" charset="0"/>
                <a:cs typeface="Arial" pitchFamily="34" charset="0"/>
              </a:rPr>
              <a:t>= </a:t>
            </a:r>
            <a:r>
              <a:rPr lang="fr-FR" sz="2400" dirty="0">
                <a:effectLst>
                  <a:outerShdw blurRad="38100" dist="38100" dir="2700000" algn="tl">
                    <a:srgbClr val="000000"/>
                  </a:outerShdw>
                </a:effectLst>
                <a:latin typeface="Arial" pitchFamily="34" charset="0"/>
                <a:cs typeface="Arial" pitchFamily="34" charset="0"/>
                <a:sym typeface="Symbol" pitchFamily="18" charset="2"/>
              </a:rPr>
              <a:t></a:t>
            </a:r>
            <a:r>
              <a:rPr lang="fr-FR" sz="2400" baseline="-25000" dirty="0">
                <a:effectLst>
                  <a:outerShdw blurRad="38100" dist="38100" dir="2700000" algn="tl">
                    <a:srgbClr val="000000"/>
                  </a:outerShdw>
                </a:effectLst>
                <a:latin typeface="Arial" pitchFamily="34" charset="0"/>
                <a:cs typeface="Arial" pitchFamily="34" charset="0"/>
              </a:rPr>
              <a:t>v</a:t>
            </a:r>
            <a:r>
              <a:rPr lang="fr-FR" sz="2400" dirty="0">
                <a:effectLst>
                  <a:outerShdw blurRad="38100" dist="38100" dir="2700000" algn="tl">
                    <a:srgbClr val="000000"/>
                  </a:outerShdw>
                </a:effectLst>
                <a:latin typeface="Arial" pitchFamily="34" charset="0"/>
                <a:cs typeface="Arial" pitchFamily="34" charset="0"/>
              </a:rPr>
              <a:t>/</a:t>
            </a:r>
            <a:r>
              <a:rPr lang="fr-FR" sz="2400" dirty="0">
                <a:effectLst>
                  <a:outerShdw blurRad="38100" dist="38100" dir="2700000" algn="tl">
                    <a:srgbClr val="000000"/>
                  </a:outerShdw>
                </a:effectLst>
                <a:latin typeface="Arial" pitchFamily="34" charset="0"/>
                <a:cs typeface="Arial" pitchFamily="34" charset="0"/>
                <a:sym typeface="Symbol" pitchFamily="18" charset="2"/>
              </a:rPr>
              <a:t></a:t>
            </a:r>
            <a:r>
              <a:rPr lang="fr-FR" sz="2400" baseline="-25000" dirty="0" smtClean="0">
                <a:effectLst>
                  <a:outerShdw blurRad="38100" dist="38100" dir="2700000" algn="tl">
                    <a:srgbClr val="000000"/>
                  </a:outerShdw>
                </a:effectLst>
                <a:latin typeface="Arial" pitchFamily="34" charset="0"/>
                <a:cs typeface="Arial" pitchFamily="34" charset="0"/>
              </a:rPr>
              <a:t>a</a:t>
            </a:r>
            <a:endParaRPr lang="fr-FR" sz="2400" baseline="-25000" dirty="0">
              <a:effectLst>
                <a:outerShdw blurRad="38100" dist="38100" dir="2700000" algn="tl">
                  <a:srgbClr val="000000"/>
                </a:outerShdw>
              </a:effectLst>
              <a:latin typeface="Arial" pitchFamily="34" charset="0"/>
              <a:cs typeface="Arial" pitchFamily="34" charset="0"/>
            </a:endParaRPr>
          </a:p>
          <a:p>
            <a:pPr algn="ctr">
              <a:defRPr/>
            </a:pP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peut </a:t>
            </a:r>
            <a:r>
              <a:rPr lang="fr-FR" sz="2000" dirty="0">
                <a:solidFill>
                  <a:srgbClr val="0070C0"/>
                </a:solidFill>
                <a:effectLst>
                  <a:outerShdw blurRad="38100" dist="38100" dir="2700000" algn="tl">
                    <a:srgbClr val="000000"/>
                  </a:outerShdw>
                </a:effectLst>
                <a:latin typeface="Arial" pitchFamily="34" charset="0"/>
                <a:cs typeface="Arial" pitchFamily="34" charset="0"/>
              </a:rPr>
              <a:t>aussi s ’exprimer en fonction </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du </a:t>
            </a:r>
            <a:r>
              <a:rPr lang="fr-FR" sz="2000" dirty="0">
                <a:solidFill>
                  <a:srgbClr val="0070C0"/>
                </a:solidFill>
                <a:effectLst>
                  <a:outerShdw blurRad="38100" dist="38100" dir="2700000" algn="tl">
                    <a:srgbClr val="000000"/>
                  </a:outerShdw>
                </a:effectLst>
                <a:latin typeface="Arial" pitchFamily="34" charset="0"/>
                <a:cs typeface="Arial" pitchFamily="34" charset="0"/>
              </a:rPr>
              <a:t>rapport des pressions partielles :</a:t>
            </a:r>
          </a:p>
        </p:txBody>
      </p:sp>
      <p:sp>
        <p:nvSpPr>
          <p:cNvPr id="10" name="Text Box 8"/>
          <p:cNvSpPr txBox="1">
            <a:spLocks noChangeArrowheads="1"/>
          </p:cNvSpPr>
          <p:nvPr/>
        </p:nvSpPr>
        <p:spPr bwMode="auto">
          <a:xfrm>
            <a:off x="1435709" y="5786454"/>
            <a:ext cx="6636753" cy="646331"/>
          </a:xfrm>
          <a:prstGeom prst="rect">
            <a:avLst/>
          </a:prstGeom>
          <a:noFill/>
          <a:ln w="38100">
            <a:solidFill>
              <a:srgbClr val="FFCC00"/>
            </a:solidFill>
            <a:miter lim="800000"/>
            <a:headEnd/>
            <a:tailEnd/>
          </a:ln>
          <a:effectLst/>
        </p:spPr>
        <p:txBody>
          <a:bodyPr wrap="none">
            <a:spAutoFit/>
          </a:bodyPr>
          <a:lstStyle/>
          <a:p>
            <a:pPr algn="ctr">
              <a:defRPr/>
            </a:pPr>
            <a:r>
              <a:rPr lang="fr-FR" sz="3200" dirty="0">
                <a:effectLst>
                  <a:outerShdw blurRad="38100" dist="38100" dir="2700000" algn="tl">
                    <a:srgbClr val="000000"/>
                  </a:outerShdw>
                </a:effectLst>
                <a:latin typeface="Arial" pitchFamily="34" charset="0"/>
                <a:cs typeface="Arial" pitchFamily="34" charset="0"/>
              </a:rPr>
              <a:t>r = 0,622</a:t>
            </a:r>
            <a:r>
              <a:rPr lang="fr-FR" sz="3200" dirty="0">
                <a:solidFill>
                  <a:schemeClr val="bg1"/>
                </a:solidFill>
                <a:effectLst>
                  <a:outerShdw blurRad="38100" dist="38100" dir="2700000" algn="tl">
                    <a:srgbClr val="000000"/>
                  </a:outerShdw>
                </a:effectLst>
                <a:latin typeface="Arial" pitchFamily="34" charset="0"/>
                <a:cs typeface="Arial" pitchFamily="34" charset="0"/>
              </a:rPr>
              <a:t> </a:t>
            </a:r>
            <a:r>
              <a:rPr lang="fr-FR" sz="3200" dirty="0" err="1" smtClean="0">
                <a:solidFill>
                  <a:srgbClr val="0000FF"/>
                </a:solidFill>
                <a:effectLst>
                  <a:outerShdw blurRad="38100" dist="38100" dir="2700000" algn="tl">
                    <a:srgbClr val="000000"/>
                  </a:outerShdw>
                </a:effectLst>
                <a:latin typeface="Arial" pitchFamily="34" charset="0"/>
                <a:cs typeface="Arial" pitchFamily="34" charset="0"/>
              </a:rPr>
              <a:t>Pe</a:t>
            </a:r>
            <a:r>
              <a:rPr lang="fr-FR" sz="3200" dirty="0" smtClean="0">
                <a:effectLst>
                  <a:outerShdw blurRad="38100" dist="38100" dir="2700000" algn="tl">
                    <a:srgbClr val="000000"/>
                  </a:outerShdw>
                </a:effectLst>
                <a:latin typeface="Arial" pitchFamily="34" charset="0"/>
                <a:cs typeface="Arial" pitchFamily="34" charset="0"/>
              </a:rPr>
              <a:t>/</a:t>
            </a:r>
            <a:r>
              <a:rPr lang="fr-FR" sz="3200" dirty="0" smtClean="0">
                <a:solidFill>
                  <a:srgbClr val="FF0000"/>
                </a:solidFill>
                <a:effectLst>
                  <a:outerShdw blurRad="38100" dist="38100" dir="2700000" algn="tl">
                    <a:srgbClr val="000000"/>
                  </a:outerShdw>
                </a:effectLst>
                <a:latin typeface="Arial" pitchFamily="34" charset="0"/>
                <a:cs typeface="Arial" pitchFamily="34" charset="0"/>
              </a:rPr>
              <a:t>P</a:t>
            </a:r>
            <a:r>
              <a:rPr lang="fr-FR" sz="3200" baseline="-25000" dirty="0" smtClean="0">
                <a:solidFill>
                  <a:srgbClr val="FF0000"/>
                </a:solidFill>
                <a:effectLst>
                  <a:outerShdw blurRad="38100" dist="38100" dir="2700000" algn="tl">
                    <a:srgbClr val="000000"/>
                  </a:outerShdw>
                </a:effectLst>
                <a:latin typeface="Arial" pitchFamily="34" charset="0"/>
                <a:cs typeface="Arial" pitchFamily="34" charset="0"/>
              </a:rPr>
              <a:t>a</a:t>
            </a:r>
            <a:r>
              <a:rPr lang="fr-FR" sz="3200" dirty="0" smtClean="0">
                <a:effectLst>
                  <a:outerShdw blurRad="38100" dist="38100" dir="2700000" algn="tl">
                    <a:srgbClr val="000000"/>
                  </a:outerShdw>
                </a:effectLst>
                <a:latin typeface="Arial" pitchFamily="34" charset="0"/>
                <a:cs typeface="Arial" pitchFamily="34" charset="0"/>
              </a:rPr>
              <a:t> </a:t>
            </a:r>
            <a:r>
              <a:rPr lang="fr-FR" sz="3200" dirty="0">
                <a:effectLst>
                  <a:outerShdw blurRad="38100" dist="38100" dir="2700000" algn="tl">
                    <a:srgbClr val="000000"/>
                  </a:outerShdw>
                </a:effectLst>
                <a:latin typeface="Arial" pitchFamily="34" charset="0"/>
                <a:cs typeface="Arial" pitchFamily="34" charset="0"/>
              </a:rPr>
              <a:t>= 0,622 </a:t>
            </a:r>
            <a:r>
              <a:rPr lang="fr-FR" sz="3200" dirty="0" err="1" smtClean="0">
                <a:solidFill>
                  <a:srgbClr val="0000FF"/>
                </a:solidFill>
                <a:effectLst>
                  <a:outerShdw blurRad="38100" dist="38100" dir="2700000" algn="tl">
                    <a:srgbClr val="000000"/>
                  </a:outerShdw>
                </a:effectLst>
                <a:latin typeface="Arial" pitchFamily="34" charset="0"/>
                <a:cs typeface="Arial" pitchFamily="34" charset="0"/>
              </a:rPr>
              <a:t>Pe</a:t>
            </a:r>
            <a:r>
              <a:rPr lang="fr-FR" sz="3200" dirty="0">
                <a:effectLst>
                  <a:outerShdw blurRad="38100" dist="38100" dir="2700000" algn="tl">
                    <a:srgbClr val="000000"/>
                  </a:outerShdw>
                </a:effectLst>
                <a:latin typeface="Arial" pitchFamily="34" charset="0"/>
                <a:cs typeface="Arial" pitchFamily="34" charset="0"/>
              </a:rPr>
              <a:t>/(</a:t>
            </a:r>
            <a:r>
              <a:rPr lang="fr-FR" sz="3200" dirty="0">
                <a:solidFill>
                  <a:srgbClr val="FF9933"/>
                </a:solidFill>
                <a:effectLst>
                  <a:outerShdw blurRad="38100" dist="38100" dir="2700000" algn="tl">
                    <a:srgbClr val="000000"/>
                  </a:outerShdw>
                </a:effectLst>
                <a:latin typeface="Arial" pitchFamily="34" charset="0"/>
                <a:cs typeface="Arial" pitchFamily="34" charset="0"/>
              </a:rPr>
              <a:t>P</a:t>
            </a:r>
            <a:r>
              <a:rPr lang="fr-FR" sz="3200" dirty="0">
                <a:effectLst>
                  <a:outerShdw blurRad="38100" dist="38100" dir="2700000" algn="tl">
                    <a:srgbClr val="000000"/>
                  </a:outerShdw>
                </a:effectLst>
                <a:latin typeface="Arial" pitchFamily="34" charset="0"/>
                <a:cs typeface="Arial" pitchFamily="34" charset="0"/>
              </a:rPr>
              <a:t>- </a:t>
            </a:r>
            <a:r>
              <a:rPr lang="fr-FR" sz="3600" dirty="0" err="1" smtClean="0">
                <a:solidFill>
                  <a:srgbClr val="0000FF"/>
                </a:solidFill>
                <a:effectLst>
                  <a:outerShdw blurRad="38100" dist="38100" dir="2700000" algn="tl">
                    <a:srgbClr val="000000"/>
                  </a:outerShdw>
                </a:effectLst>
                <a:latin typeface="Arial" pitchFamily="34" charset="0"/>
                <a:cs typeface="Arial" pitchFamily="34" charset="0"/>
              </a:rPr>
              <a:t>P</a:t>
            </a:r>
            <a:r>
              <a:rPr lang="fr-FR" sz="3200" dirty="0" err="1" smtClean="0">
                <a:solidFill>
                  <a:srgbClr val="0000FF"/>
                </a:solidFill>
                <a:effectLst>
                  <a:outerShdw blurRad="38100" dist="38100" dir="2700000" algn="tl">
                    <a:srgbClr val="000000"/>
                  </a:outerShdw>
                </a:effectLst>
                <a:latin typeface="Arial" pitchFamily="34" charset="0"/>
                <a:cs typeface="Arial" pitchFamily="34" charset="0"/>
              </a:rPr>
              <a:t>e</a:t>
            </a:r>
            <a:r>
              <a:rPr lang="fr-FR" sz="3200" dirty="0">
                <a:effectLst>
                  <a:outerShdw blurRad="38100" dist="38100" dir="2700000" algn="tl">
                    <a:srgbClr val="000000"/>
                  </a:outerShdw>
                </a:effectLst>
                <a:latin typeface="Arial" pitchFamily="34" charset="0"/>
                <a:cs typeface="Arial" pitchFamily="34" charset="0"/>
              </a:rPr>
              <a:t>) </a:t>
            </a:r>
          </a:p>
        </p:txBody>
      </p:sp>
      <p:sp>
        <p:nvSpPr>
          <p:cNvPr id="11" name="Rectangle 24"/>
          <p:cNvSpPr txBox="1">
            <a:spLocks noChangeArrowheads="1"/>
          </p:cNvSpPr>
          <p:nvPr/>
        </p:nvSpPr>
        <p:spPr>
          <a:xfrm>
            <a:off x="214282" y="57148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 et la vapeur d’eau</a:t>
            </a:r>
            <a:endParaRPr kumimoji="0" lang="fr-FR" sz="40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43"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0">
                                            <p:txEl>
                                              <p:pRg st="0" end="0"/>
                                            </p:txEl>
                                          </p:spTgt>
                                        </p:tgtEl>
                                        <p:attrNameLst>
                                          <p:attrName>fill.type</p:attrName>
                                        </p:attrNameLst>
                                      </p:cBhvr>
                                      <p:to>
                                        <p:strVal val="solid"/>
                                      </p:to>
                                    </p:set>
                                  </p:childTnLst>
                                </p:cTn>
                              </p:par>
                              <p:par>
                                <p:cTn id="46" presetID="1" presetClass="entr" presetSubtype="0" fill="hold" grpId="0" nodeType="withEffect">
                                  <p:stCondLst>
                                    <p:cond delay="0"/>
                                  </p:stCondLst>
                                  <p:childTnLst>
                                    <p:set>
                                      <p:cBhvr>
                                        <p:cTn id="47" dur="1" fill="hold">
                                          <p:stCondLst>
                                            <p:cond delay="0"/>
                                          </p:stCondLst>
                                        </p:cTn>
                                        <p:tgtEl>
                                          <p:spTgt spid="10">
                                            <p:bg/>
                                          </p:spTgt>
                                        </p:tgtEl>
                                        <p:attrNameLst>
                                          <p:attrName>style.visibility</p:attrName>
                                        </p:attrNameLst>
                                      </p:cBhvr>
                                      <p:to>
                                        <p:strVal val="visible"/>
                                      </p:to>
                                    </p:set>
                                  </p:childTnLst>
                                </p:cTn>
                              </p:par>
                              <p:par>
                                <p:cTn id="48" presetID="1" presetClass="entr" presetSubtype="0" fill="hold" grpId="0" nodeType="withEffect">
                                  <p:stCondLst>
                                    <p:cond delay="0"/>
                                  </p:stCondLst>
                                  <p:iterate type="lt">
                                    <p:tmAbs val="0"/>
                                  </p:iterate>
                                  <p:childTnLst>
                                    <p:set>
                                      <p:cBhvr>
                                        <p:cTn id="4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0"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4"/>
          <p:cNvSpPr txBox="1">
            <a:spLocks noChangeArrowheads="1"/>
          </p:cNvSpPr>
          <p:nvPr/>
        </p:nvSpPr>
        <p:spPr>
          <a:xfrm>
            <a:off x="214282" y="500042"/>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 et la vapeur d’eau</a:t>
            </a:r>
            <a:endParaRPr kumimoji="0" lang="fr-FR" sz="40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29" name="Picture 2" descr="10 : Schématisation de la mesure de la pression de vapeur saturante P v,s : (a) un contenant est rempli d'air sec ; (b) de l'eau est injectée dans le contenantétanchécontenantétanché et des molécules d'eaú echappent de la surface d'eau liquide pour aller dans l'air (´ evaporation) ; (c) lorsque l'´ evaporation et la condensation sontéquilibréessontéquilibrées, la pression vapeur de l'air est la pression de vapeur saturante ; (d) la relation entre la pression de vapeur saturante et la température. [8]. "/>
          <p:cNvPicPr>
            <a:picLocks noChangeAspect="1" noChangeArrowheads="1"/>
          </p:cNvPicPr>
          <p:nvPr/>
        </p:nvPicPr>
        <p:blipFill>
          <a:blip r:embed="rId2"/>
          <a:srcRect/>
          <a:stretch>
            <a:fillRect/>
          </a:stretch>
        </p:blipFill>
        <p:spPr bwMode="auto">
          <a:xfrm>
            <a:off x="1214414" y="1677088"/>
            <a:ext cx="6786610" cy="5038060"/>
          </a:xfrm>
          <a:prstGeom prst="rect">
            <a:avLst/>
          </a:prstGeom>
          <a:noFill/>
        </p:spPr>
      </p:pic>
      <p:sp>
        <p:nvSpPr>
          <p:cNvPr id="30" name="ZoneTexte 29"/>
          <p:cNvSpPr txBox="1"/>
          <p:nvPr/>
        </p:nvSpPr>
        <p:spPr>
          <a:xfrm>
            <a:off x="7643834" y="2000240"/>
            <a:ext cx="1428760" cy="646331"/>
          </a:xfrm>
          <a:prstGeom prst="rect">
            <a:avLst/>
          </a:prstGeom>
          <a:solidFill>
            <a:schemeClr val="bg1"/>
          </a:solidFill>
          <a:ln>
            <a:solidFill>
              <a:srgbClr val="006600"/>
            </a:solidFill>
          </a:ln>
        </p:spPr>
        <p:txBody>
          <a:bodyPr wrap="square" rtlCol="0">
            <a:spAutoFit/>
          </a:bodyPr>
          <a:lstStyle/>
          <a:p>
            <a:pPr algn="ctr"/>
            <a:r>
              <a:rPr lang="fr-FR" dirty="0" smtClean="0">
                <a:solidFill>
                  <a:srgbClr val="006600"/>
                </a:solidFill>
              </a:rPr>
              <a:t>Air </a:t>
            </a:r>
          </a:p>
          <a:p>
            <a:pPr algn="ctr"/>
            <a:r>
              <a:rPr lang="fr-FR" dirty="0" smtClean="0">
                <a:solidFill>
                  <a:srgbClr val="006600"/>
                </a:solidFill>
              </a:rPr>
              <a:t>Humide</a:t>
            </a:r>
          </a:p>
        </p:txBody>
      </p:sp>
      <p:cxnSp>
        <p:nvCxnSpPr>
          <p:cNvPr id="32" name="Connecteur droit avec flèche 31"/>
          <p:cNvCxnSpPr>
            <a:stCxn id="30" idx="2"/>
          </p:cNvCxnSpPr>
          <p:nvPr/>
        </p:nvCxnSpPr>
        <p:spPr>
          <a:xfrm rot="5400000">
            <a:off x="8038439" y="2609160"/>
            <a:ext cx="282364" cy="357187"/>
          </a:xfrm>
          <a:prstGeom prst="straightConnector1">
            <a:avLst/>
          </a:prstGeom>
          <a:ln w="15875">
            <a:solidFill>
              <a:srgbClr val="0066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rot="5400000">
            <a:off x="6250792" y="2893216"/>
            <a:ext cx="2357456" cy="1857388"/>
          </a:xfrm>
          <a:prstGeom prst="straightConnector1">
            <a:avLst/>
          </a:prstGeom>
          <a:ln w="15875">
            <a:solidFill>
              <a:srgbClr val="0066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7215206" y="5786454"/>
            <a:ext cx="1500198" cy="646331"/>
          </a:xfrm>
          <a:prstGeom prst="rect">
            <a:avLst/>
          </a:prstGeom>
          <a:solidFill>
            <a:schemeClr val="bg1"/>
          </a:solidFill>
          <a:ln>
            <a:solidFill>
              <a:srgbClr val="FF0000"/>
            </a:solidFill>
          </a:ln>
        </p:spPr>
        <p:txBody>
          <a:bodyPr wrap="square" rtlCol="0">
            <a:spAutoFit/>
          </a:bodyPr>
          <a:lstStyle/>
          <a:p>
            <a:pPr algn="ctr"/>
            <a:r>
              <a:rPr lang="fr-FR" dirty="0" smtClean="0">
                <a:solidFill>
                  <a:srgbClr val="FF0000"/>
                </a:solidFill>
              </a:rPr>
              <a:t>Vapeur</a:t>
            </a:r>
          </a:p>
          <a:p>
            <a:pPr algn="ctr"/>
            <a:r>
              <a:rPr lang="fr-FR" dirty="0" smtClean="0">
                <a:solidFill>
                  <a:srgbClr val="FF0000"/>
                </a:solidFill>
              </a:rPr>
              <a:t>saturée</a:t>
            </a:r>
            <a:endParaRPr lang="fr-FR" dirty="0">
              <a:solidFill>
                <a:srgbClr val="FF0000"/>
              </a:solidFill>
            </a:endParaRPr>
          </a:p>
        </p:txBody>
      </p:sp>
      <p:cxnSp>
        <p:nvCxnSpPr>
          <p:cNvPr id="39" name="Connecteur droit avec flèche 38"/>
          <p:cNvCxnSpPr>
            <a:stCxn id="38" idx="1"/>
          </p:cNvCxnSpPr>
          <p:nvPr/>
        </p:nvCxnSpPr>
        <p:spPr>
          <a:xfrm rot="10800000">
            <a:off x="5500694" y="5643578"/>
            <a:ext cx="1714512" cy="466042"/>
          </a:xfrm>
          <a:prstGeom prst="straightConnector1">
            <a:avLst/>
          </a:prstGeom>
          <a:ln w="158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7215206" y="4857760"/>
            <a:ext cx="1500198" cy="646331"/>
          </a:xfrm>
          <a:prstGeom prst="rect">
            <a:avLst/>
          </a:prstGeom>
          <a:solidFill>
            <a:schemeClr val="bg1"/>
          </a:solidFill>
          <a:ln>
            <a:solidFill>
              <a:srgbClr val="0000FF"/>
            </a:solidFill>
          </a:ln>
        </p:spPr>
        <p:txBody>
          <a:bodyPr wrap="square" rtlCol="0">
            <a:spAutoFit/>
          </a:bodyPr>
          <a:lstStyle/>
          <a:p>
            <a:pPr algn="ctr"/>
            <a:r>
              <a:rPr lang="fr-FR" dirty="0" smtClean="0">
                <a:solidFill>
                  <a:srgbClr val="0000FF"/>
                </a:solidFill>
              </a:rPr>
              <a:t>Eau</a:t>
            </a:r>
          </a:p>
          <a:p>
            <a:pPr algn="ctr"/>
            <a:r>
              <a:rPr lang="fr-FR" dirty="0" smtClean="0">
                <a:solidFill>
                  <a:srgbClr val="0000FF"/>
                </a:solidFill>
              </a:rPr>
              <a:t>condensation</a:t>
            </a:r>
            <a:endParaRPr lang="fr-FR" dirty="0">
              <a:solidFill>
                <a:srgbClr val="0000FF"/>
              </a:solidFill>
            </a:endParaRPr>
          </a:p>
        </p:txBody>
      </p:sp>
      <p:cxnSp>
        <p:nvCxnSpPr>
          <p:cNvPr id="48" name="Connecteur droit avec flèche 47"/>
          <p:cNvCxnSpPr/>
          <p:nvPr/>
        </p:nvCxnSpPr>
        <p:spPr>
          <a:xfrm rot="10800000" flipV="1">
            <a:off x="5715008" y="5072074"/>
            <a:ext cx="1500198" cy="142876"/>
          </a:xfrm>
          <a:prstGeom prst="straightConnector1">
            <a:avLst/>
          </a:prstGeom>
          <a:ln w="158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28662" y="1142984"/>
            <a:ext cx="4867038" cy="400110"/>
          </a:xfrm>
          <a:prstGeom prst="rect">
            <a:avLst/>
          </a:prstGeom>
        </p:spPr>
        <p:txBody>
          <a:bodyPr wrap="none">
            <a:spAutoFit/>
          </a:bodyPr>
          <a:lstStyle/>
          <a:p>
            <a:r>
              <a:rPr lang="fr-FR" sz="2000" dirty="0" smtClean="0">
                <a:effectLst>
                  <a:outerShdw blurRad="38100" dist="38100" dir="2700000" algn="tl">
                    <a:srgbClr val="000000"/>
                  </a:outerShdw>
                </a:effectLst>
                <a:latin typeface="Comic Sans MS" pitchFamily="66" charset="0"/>
              </a:rPr>
              <a:t>Même exemple que pour la vapeur d’eau</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90" name="Object 2"/>
          <p:cNvGraphicFramePr>
            <a:graphicFrameLocks noChangeAspect="1"/>
          </p:cNvGraphicFramePr>
          <p:nvPr/>
        </p:nvGraphicFramePr>
        <p:xfrm>
          <a:off x="4071935" y="1068412"/>
          <a:ext cx="4962525" cy="5718175"/>
        </p:xfrm>
        <a:graphic>
          <a:graphicData uri="http://schemas.openxmlformats.org/presentationml/2006/ole">
            <p:oleObj spid="_x0000_s1026" name="Feuille de calcul" r:id="rId3" imgW="3152851" imgH="3628949" progId="Excel.Sheet.8">
              <p:embed/>
            </p:oleObj>
          </a:graphicData>
        </a:graphic>
      </p:graphicFrame>
      <p:sp>
        <p:nvSpPr>
          <p:cNvPr id="268291" name="Text Box 3"/>
          <p:cNvSpPr txBox="1">
            <a:spLocks noChangeArrowheads="1"/>
          </p:cNvSpPr>
          <p:nvPr/>
        </p:nvSpPr>
        <p:spPr bwMode="auto">
          <a:xfrm>
            <a:off x="142844" y="1314475"/>
            <a:ext cx="3857652" cy="3477875"/>
          </a:xfrm>
          <a:prstGeom prst="rect">
            <a:avLst/>
          </a:prstGeom>
          <a:noFill/>
          <a:ln w="9525">
            <a:noFill/>
            <a:miter lim="800000"/>
            <a:headEnd/>
            <a:tailEnd/>
          </a:ln>
          <a:effectLst/>
        </p:spPr>
        <p:txBody>
          <a:bodyPr wrap="square">
            <a:spAutoFit/>
          </a:bodyPr>
          <a:lstStyle/>
          <a:p>
            <a:pPr algn="ctr">
              <a:defRPr/>
            </a:pPr>
            <a:r>
              <a:rPr lang="fr-FR" sz="2000" b="1" dirty="0" smtClean="0">
                <a:solidFill>
                  <a:srgbClr val="0070C0"/>
                </a:solidFill>
                <a:latin typeface="Arial" pitchFamily="34" charset="0"/>
                <a:cs typeface="Arial" pitchFamily="34" charset="0"/>
              </a:rPr>
              <a:t>Voici,</a:t>
            </a:r>
            <a:r>
              <a:rPr lang="fr-FR" sz="2000" b="1" dirty="0">
                <a:solidFill>
                  <a:srgbClr val="0070C0"/>
                </a:solidFill>
                <a:latin typeface="Arial" pitchFamily="34" charset="0"/>
                <a:cs typeface="Arial" pitchFamily="34" charset="0"/>
              </a:rPr>
              <a:t> </a:t>
            </a:r>
            <a:r>
              <a:rPr lang="fr-FR" sz="2000" b="1" dirty="0" smtClean="0">
                <a:solidFill>
                  <a:srgbClr val="0070C0"/>
                </a:solidFill>
                <a:latin typeface="Arial" pitchFamily="34" charset="0"/>
                <a:cs typeface="Arial" pitchFamily="34" charset="0"/>
              </a:rPr>
              <a:t>au </a:t>
            </a:r>
            <a:r>
              <a:rPr lang="fr-FR" sz="2000" b="1" dirty="0">
                <a:solidFill>
                  <a:srgbClr val="0070C0"/>
                </a:solidFill>
                <a:latin typeface="Arial" pitchFamily="34" charset="0"/>
                <a:cs typeface="Arial" pitchFamily="34" charset="0"/>
              </a:rPr>
              <a:t>niveau du sol,</a:t>
            </a:r>
          </a:p>
          <a:p>
            <a:pPr algn="ctr">
              <a:defRPr/>
            </a:pPr>
            <a:r>
              <a:rPr lang="fr-FR" sz="2000" b="1" dirty="0" smtClean="0">
                <a:solidFill>
                  <a:srgbClr val="0070C0"/>
                </a:solidFill>
                <a:latin typeface="Arial" pitchFamily="34" charset="0"/>
                <a:cs typeface="Arial" pitchFamily="34" charset="0"/>
              </a:rPr>
              <a:t>à </a:t>
            </a:r>
            <a:r>
              <a:rPr lang="fr-FR" sz="2000" b="1" dirty="0">
                <a:solidFill>
                  <a:srgbClr val="0070C0"/>
                </a:solidFill>
                <a:latin typeface="Arial" pitchFamily="34" charset="0"/>
                <a:cs typeface="Arial" pitchFamily="34" charset="0"/>
              </a:rPr>
              <a:t>la </a:t>
            </a:r>
            <a:r>
              <a:rPr lang="fr-FR" sz="2000" b="1" dirty="0" smtClean="0">
                <a:solidFill>
                  <a:srgbClr val="0070C0"/>
                </a:solidFill>
                <a:latin typeface="Arial" pitchFamily="34" charset="0"/>
                <a:cs typeface="Arial" pitchFamily="34" charset="0"/>
              </a:rPr>
              <a:t>pression atmosphérique </a:t>
            </a:r>
            <a:r>
              <a:rPr lang="fr-FR" sz="2000" b="1" dirty="0">
                <a:solidFill>
                  <a:srgbClr val="0070C0"/>
                </a:solidFill>
                <a:latin typeface="Arial" pitchFamily="34" charset="0"/>
                <a:cs typeface="Arial" pitchFamily="34" charset="0"/>
              </a:rPr>
              <a:t>standard (1013,25 </a:t>
            </a:r>
            <a:r>
              <a:rPr lang="fr-FR" sz="2000" b="1" dirty="0" err="1">
                <a:solidFill>
                  <a:srgbClr val="0070C0"/>
                </a:solidFill>
                <a:latin typeface="Arial" pitchFamily="34" charset="0"/>
                <a:cs typeface="Arial" pitchFamily="34" charset="0"/>
              </a:rPr>
              <a:t>hPa</a:t>
            </a:r>
            <a:r>
              <a:rPr lang="fr-FR" sz="2000" b="1" dirty="0" smtClean="0">
                <a:solidFill>
                  <a:srgbClr val="0070C0"/>
                </a:solidFill>
                <a:latin typeface="Arial" pitchFamily="34" charset="0"/>
                <a:cs typeface="Arial" pitchFamily="34" charset="0"/>
              </a:rPr>
              <a:t>),</a:t>
            </a:r>
            <a:endParaRPr lang="fr-FR" sz="2000" b="1" dirty="0">
              <a:solidFill>
                <a:srgbClr val="0070C0"/>
              </a:solidFill>
              <a:latin typeface="Arial" pitchFamily="34" charset="0"/>
              <a:cs typeface="Arial" pitchFamily="34" charset="0"/>
            </a:endParaRPr>
          </a:p>
          <a:p>
            <a:pPr algn="ctr">
              <a:defRPr/>
            </a:pPr>
            <a:r>
              <a:rPr lang="fr-FR" sz="2000" b="1" dirty="0">
                <a:solidFill>
                  <a:srgbClr val="0070C0"/>
                </a:solidFill>
                <a:latin typeface="Arial" pitchFamily="34" charset="0"/>
                <a:cs typeface="Arial" pitchFamily="34" charset="0"/>
              </a:rPr>
              <a:t>quelques valeurs, </a:t>
            </a:r>
          </a:p>
          <a:p>
            <a:pPr algn="ctr">
              <a:defRPr/>
            </a:pPr>
            <a:r>
              <a:rPr lang="fr-FR" sz="2000" b="1" dirty="0" smtClean="0">
                <a:solidFill>
                  <a:srgbClr val="0070C0"/>
                </a:solidFill>
                <a:latin typeface="Arial" pitchFamily="34" charset="0"/>
                <a:cs typeface="Arial" pitchFamily="34" charset="0"/>
              </a:rPr>
              <a:t>exprimées en </a:t>
            </a:r>
          </a:p>
          <a:p>
            <a:pPr algn="ctr">
              <a:defRPr/>
            </a:pPr>
            <a:r>
              <a:rPr lang="fr-FR" sz="2000" b="1" dirty="0" smtClean="0">
                <a:solidFill>
                  <a:srgbClr val="006600"/>
                </a:solidFill>
                <a:latin typeface="Arial" pitchFamily="34" charset="0"/>
                <a:cs typeface="Arial" pitchFamily="34" charset="0"/>
              </a:rPr>
              <a:t>« g </a:t>
            </a:r>
            <a:r>
              <a:rPr lang="fr-FR" sz="2000" b="1" dirty="0">
                <a:solidFill>
                  <a:srgbClr val="006600"/>
                </a:solidFill>
                <a:latin typeface="Arial" pitchFamily="34" charset="0"/>
                <a:cs typeface="Arial" pitchFamily="34" charset="0"/>
              </a:rPr>
              <a:t>de vapeur </a:t>
            </a:r>
            <a:r>
              <a:rPr lang="fr-FR" sz="2000" b="1" dirty="0" smtClean="0">
                <a:solidFill>
                  <a:srgbClr val="006600"/>
                </a:solidFill>
                <a:latin typeface="Arial" pitchFamily="34" charset="0"/>
                <a:cs typeface="Arial" pitchFamily="34" charset="0"/>
              </a:rPr>
              <a:t>d’eau </a:t>
            </a:r>
            <a:endParaRPr lang="fr-FR" sz="2000" b="1" dirty="0">
              <a:solidFill>
                <a:srgbClr val="006600"/>
              </a:solidFill>
              <a:latin typeface="Arial" pitchFamily="34" charset="0"/>
              <a:cs typeface="Arial" pitchFamily="34" charset="0"/>
            </a:endParaRPr>
          </a:p>
          <a:p>
            <a:pPr algn="ctr">
              <a:defRPr/>
            </a:pPr>
            <a:r>
              <a:rPr lang="fr-FR" sz="2000" b="1" dirty="0">
                <a:solidFill>
                  <a:srgbClr val="006600"/>
                </a:solidFill>
                <a:latin typeface="Arial" pitchFamily="34" charset="0"/>
                <a:cs typeface="Arial" pitchFamily="34" charset="0"/>
              </a:rPr>
              <a:t>par kg d ’air </a:t>
            </a:r>
            <a:r>
              <a:rPr lang="fr-FR" sz="2000" b="1" dirty="0" smtClean="0">
                <a:solidFill>
                  <a:srgbClr val="006600"/>
                </a:solidFill>
                <a:latin typeface="Arial" pitchFamily="34" charset="0"/>
                <a:cs typeface="Arial" pitchFamily="34" charset="0"/>
              </a:rPr>
              <a:t>sec »</a:t>
            </a:r>
            <a:endParaRPr lang="fr-FR" sz="2000" b="1" dirty="0">
              <a:solidFill>
                <a:srgbClr val="006600"/>
              </a:solidFill>
              <a:latin typeface="Arial" pitchFamily="34" charset="0"/>
              <a:cs typeface="Arial" pitchFamily="34" charset="0"/>
            </a:endParaRPr>
          </a:p>
          <a:p>
            <a:pPr algn="ctr">
              <a:defRPr/>
            </a:pPr>
            <a:r>
              <a:rPr lang="fr-FR" sz="2000" b="1" dirty="0" smtClean="0">
                <a:solidFill>
                  <a:srgbClr val="0070C0"/>
                </a:solidFill>
                <a:latin typeface="Arial" pitchFamily="34" charset="0"/>
                <a:cs typeface="Arial" pitchFamily="34" charset="0"/>
              </a:rPr>
              <a:t> </a:t>
            </a:r>
          </a:p>
          <a:p>
            <a:pPr algn="ctr">
              <a:defRPr/>
            </a:pPr>
            <a:r>
              <a:rPr lang="fr-FR" sz="2000" b="1" dirty="0" smtClean="0">
                <a:solidFill>
                  <a:srgbClr val="FF0000"/>
                </a:solidFill>
                <a:latin typeface="Arial" pitchFamily="34" charset="0"/>
                <a:cs typeface="Arial" pitchFamily="34" charset="0"/>
              </a:rPr>
              <a:t>rapport </a:t>
            </a:r>
            <a:r>
              <a:rPr lang="fr-FR" sz="2000" b="1" dirty="0">
                <a:solidFill>
                  <a:srgbClr val="FF0000"/>
                </a:solidFill>
                <a:latin typeface="Arial" pitchFamily="34" charset="0"/>
                <a:cs typeface="Arial" pitchFamily="34" charset="0"/>
              </a:rPr>
              <a:t>de mélange </a:t>
            </a:r>
            <a:r>
              <a:rPr lang="fr-FR" sz="2000" b="1" dirty="0" smtClean="0">
                <a:solidFill>
                  <a:srgbClr val="FF0000"/>
                </a:solidFill>
                <a:latin typeface="Arial" pitchFamily="34" charset="0"/>
                <a:cs typeface="Arial" pitchFamily="34" charset="0"/>
              </a:rPr>
              <a:t>saturant « </a:t>
            </a:r>
            <a:r>
              <a:rPr lang="fr-FR" sz="2000" b="1" dirty="0" err="1" smtClean="0">
                <a:solidFill>
                  <a:srgbClr val="FF0000"/>
                </a:solidFill>
                <a:latin typeface="Arial" pitchFamily="34" charset="0"/>
                <a:cs typeface="Arial" pitchFamily="34" charset="0"/>
              </a:rPr>
              <a:t>rs</a:t>
            </a:r>
            <a:r>
              <a:rPr lang="fr-FR" sz="2000" b="1" dirty="0" smtClean="0">
                <a:solidFill>
                  <a:srgbClr val="FF0000"/>
                </a:solidFill>
                <a:latin typeface="Arial" pitchFamily="34" charset="0"/>
                <a:cs typeface="Arial" pitchFamily="34" charset="0"/>
              </a:rPr>
              <a:t> », en </a:t>
            </a:r>
            <a:r>
              <a:rPr lang="fr-FR" sz="2000" b="1" dirty="0">
                <a:solidFill>
                  <a:srgbClr val="FF0000"/>
                </a:solidFill>
                <a:latin typeface="Arial" pitchFamily="34" charset="0"/>
                <a:cs typeface="Arial" pitchFamily="34" charset="0"/>
              </a:rPr>
              <a:t>fonction de la </a:t>
            </a:r>
            <a:r>
              <a:rPr lang="fr-FR" sz="2000" b="1" dirty="0" smtClean="0">
                <a:solidFill>
                  <a:srgbClr val="FF0000"/>
                </a:solidFill>
                <a:latin typeface="Arial" pitchFamily="34" charset="0"/>
                <a:cs typeface="Arial" pitchFamily="34" charset="0"/>
              </a:rPr>
              <a:t>température « </a:t>
            </a:r>
            <a:r>
              <a:rPr lang="fr-FR" sz="2000" b="1" dirty="0" err="1" smtClean="0">
                <a:solidFill>
                  <a:srgbClr val="FF0000"/>
                </a:solidFill>
                <a:latin typeface="Arial" pitchFamily="34" charset="0"/>
                <a:cs typeface="Arial" pitchFamily="34" charset="0"/>
              </a:rPr>
              <a:t>t°C</a:t>
            </a:r>
            <a:r>
              <a:rPr lang="fr-FR" sz="2000" b="1" dirty="0" smtClean="0">
                <a:solidFill>
                  <a:srgbClr val="FF0000"/>
                </a:solidFill>
                <a:latin typeface="Arial" pitchFamily="34" charset="0"/>
                <a:cs typeface="Arial" pitchFamily="34" charset="0"/>
              </a:rPr>
              <a:t> »</a:t>
            </a:r>
            <a:endParaRPr lang="fr-FR" sz="2000" b="1" dirty="0">
              <a:solidFill>
                <a:srgbClr val="FF0000"/>
              </a:solidFill>
              <a:latin typeface="Arial" pitchFamily="34" charset="0"/>
              <a:cs typeface="Arial" pitchFamily="34" charset="0"/>
            </a:endParaRPr>
          </a:p>
        </p:txBody>
      </p:sp>
      <p:sp>
        <p:nvSpPr>
          <p:cNvPr id="5" name="Rectangle 24"/>
          <p:cNvSpPr txBox="1">
            <a:spLocks noChangeArrowheads="1"/>
          </p:cNvSpPr>
          <p:nvPr/>
        </p:nvSpPr>
        <p:spPr>
          <a:xfrm>
            <a:off x="214282"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L’air humide et la vapeur d’eau</a:t>
            </a:r>
            <a:endParaRPr kumimoji="0" lang="fr-FR" sz="40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8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68290"/>
                                        </p:tgtEl>
                                        <p:attrNameLst>
                                          <p:attrName>style.visibility</p:attrName>
                                        </p:attrNameLst>
                                      </p:cBhvr>
                                      <p:to>
                                        <p:strVal val="visible"/>
                                      </p:to>
                                    </p:set>
                                    <p:animEffect transition="in" filter="dissolve">
                                      <p:cBhvr>
                                        <p:cTn id="11" dur="500"/>
                                        <p:tgtEl>
                                          <p:spTgt spid="26829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829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1000"/>
                                  </p:stCondLst>
                                  <p:childTnLst>
                                    <p:set>
                                      <p:cBhvr>
                                        <p:cTn id="18" dur="1" fill="hold">
                                          <p:stCondLst>
                                            <p:cond delay="0"/>
                                          </p:stCondLst>
                                        </p:cTn>
                                        <p:tgtEl>
                                          <p:spTgt spid="268291">
                                            <p:txEl>
                                              <p:pRg st="3" end="3"/>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1000"/>
                                  </p:stCondLst>
                                  <p:childTnLst>
                                    <p:set>
                                      <p:cBhvr>
                                        <p:cTn id="21" dur="1" fill="hold">
                                          <p:stCondLst>
                                            <p:cond delay="0"/>
                                          </p:stCondLst>
                                        </p:cTn>
                                        <p:tgtEl>
                                          <p:spTgt spid="268291">
                                            <p:txEl>
                                              <p:pRg st="4" end="4"/>
                                            </p:txEl>
                                          </p:spTgt>
                                        </p:tgtEl>
                                        <p:attrNameLst>
                                          <p:attrName>style.visibility</p:attrName>
                                        </p:attrNameLst>
                                      </p:cBhvr>
                                      <p:to>
                                        <p:strVal val="visible"/>
                                      </p:to>
                                    </p:set>
                                  </p:childTnLst>
                                </p:cTn>
                              </p:par>
                              <p:par>
                                <p:cTn id="22" presetID="1" presetClass="entr" presetSubtype="0" fill="hold" nodeType="withEffect">
                                  <p:stCondLst>
                                    <p:cond delay="3000"/>
                                  </p:stCondLst>
                                  <p:childTnLst>
                                    <p:set>
                                      <p:cBhvr>
                                        <p:cTn id="23" dur="1" fill="hold">
                                          <p:stCondLst>
                                            <p:cond delay="0"/>
                                          </p:stCondLst>
                                        </p:cTn>
                                        <p:tgtEl>
                                          <p:spTgt spid="268291">
                                            <p:txEl>
                                              <p:pRg st="5" end="5"/>
                                            </p:txEl>
                                          </p:spTgt>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268291">
                                            <p:txEl>
                                              <p:pRg st="6" end="6"/>
                                            </p:txEl>
                                          </p:spTgt>
                                        </p:tgtEl>
                                        <p:attrNameLst>
                                          <p:attrName>style.visibility</p:attrName>
                                        </p:attrNameLst>
                                      </p:cBhvr>
                                      <p:to>
                                        <p:strVal val="visible"/>
                                      </p:to>
                                    </p:set>
                                  </p:childTnLst>
                                </p:cTn>
                              </p:par>
                            </p:childTnLst>
                          </p:cTn>
                        </p:par>
                        <p:par>
                          <p:cTn id="27" fill="hold">
                            <p:stCondLst>
                              <p:cond delay="5000"/>
                            </p:stCondLst>
                            <p:childTnLst>
                              <p:par>
                                <p:cTn id="28" presetID="1" presetClass="entr" presetSubtype="0" fill="hold" nodeType="afterEffect">
                                  <p:stCondLst>
                                    <p:cond delay="1000"/>
                                  </p:stCondLst>
                                  <p:childTnLst>
                                    <p:set>
                                      <p:cBhvr>
                                        <p:cTn id="29" dur="1" fill="hold">
                                          <p:stCondLst>
                                            <p:cond delay="0"/>
                                          </p:stCondLst>
                                        </p:cTn>
                                        <p:tgtEl>
                                          <p:spTgt spid="268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228600" y="152400"/>
            <a:ext cx="7086600" cy="461665"/>
          </a:xfrm>
          <a:prstGeom prst="rect">
            <a:avLst/>
          </a:prstGeom>
          <a:noFill/>
          <a:ln w="12700">
            <a:noFill/>
            <a:miter lim="800000"/>
            <a:headEnd/>
            <a:tailEnd/>
          </a:ln>
          <a:effectLst/>
        </p:spPr>
        <p:txBody>
          <a:bodyPr>
            <a:spAutoFit/>
          </a:bodyPr>
          <a:lstStyle/>
          <a:p>
            <a:pPr eaLnBrk="0" hangingPunct="0">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Lorsque le rapport de mélange  est saturant…</a:t>
            </a:r>
          </a:p>
        </p:txBody>
      </p:sp>
      <p:sp>
        <p:nvSpPr>
          <p:cNvPr id="269315" name="Text Box 3"/>
          <p:cNvSpPr txBox="1">
            <a:spLocks noChangeArrowheads="1"/>
          </p:cNvSpPr>
          <p:nvPr/>
        </p:nvSpPr>
        <p:spPr bwMode="auto">
          <a:xfrm>
            <a:off x="3124200" y="609600"/>
            <a:ext cx="5867400" cy="461665"/>
          </a:xfrm>
          <a:prstGeom prst="rect">
            <a:avLst/>
          </a:prstGeom>
          <a:noFill/>
          <a:ln w="12700">
            <a:noFill/>
            <a:miter lim="800000"/>
            <a:headEnd/>
            <a:tailEnd/>
          </a:ln>
          <a:effectLst/>
        </p:spPr>
        <p:txBody>
          <a:bodyPr>
            <a:spAutoFit/>
          </a:bodyPr>
          <a:lstStyle/>
          <a:p>
            <a:pPr eaLnBrk="0" hangingPunct="0">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 et que la température diminue… </a:t>
            </a:r>
          </a:p>
        </p:txBody>
      </p:sp>
      <p:sp>
        <p:nvSpPr>
          <p:cNvPr id="269316" name="Text Box 4"/>
          <p:cNvSpPr txBox="1">
            <a:spLocks noChangeArrowheads="1"/>
          </p:cNvSpPr>
          <p:nvPr/>
        </p:nvSpPr>
        <p:spPr bwMode="auto">
          <a:xfrm>
            <a:off x="304800" y="1219200"/>
            <a:ext cx="7848600" cy="461665"/>
          </a:xfrm>
          <a:prstGeom prst="rect">
            <a:avLst/>
          </a:prstGeom>
          <a:noFill/>
          <a:ln w="12700">
            <a:noFill/>
            <a:miter lim="800000"/>
            <a:headEnd/>
            <a:tailEnd/>
          </a:ln>
          <a:effectLst/>
        </p:spPr>
        <p:txBody>
          <a:bodyPr>
            <a:spAutoFit/>
          </a:bodyPr>
          <a:lstStyle/>
          <a:p>
            <a:pPr eaLnBrk="0" hangingPunct="0">
              <a:spcBef>
                <a:spcPct val="50000"/>
              </a:spcBef>
              <a:defRPr/>
            </a:pPr>
            <a:r>
              <a:rPr lang="fr-FR" sz="2400" dirty="0">
                <a:solidFill>
                  <a:srgbClr val="FF0000"/>
                </a:solidFill>
                <a:effectLst>
                  <a:outerShdw blurRad="38100" dist="38100" dir="2700000" algn="tl">
                    <a:srgbClr val="000000"/>
                  </a:outerShdw>
                </a:effectLst>
                <a:latin typeface="Arial" pitchFamily="34" charset="0"/>
                <a:cs typeface="Arial" pitchFamily="34" charset="0"/>
              </a:rPr>
              <a:t>… la vapeur d'eau excédentaire se condense.</a:t>
            </a:r>
          </a:p>
        </p:txBody>
      </p:sp>
      <p:grpSp>
        <p:nvGrpSpPr>
          <p:cNvPr id="2" name="Group 5"/>
          <p:cNvGrpSpPr>
            <a:grpSpLocks/>
          </p:cNvGrpSpPr>
          <p:nvPr/>
        </p:nvGrpSpPr>
        <p:grpSpPr bwMode="auto">
          <a:xfrm>
            <a:off x="4343400" y="1981200"/>
            <a:ext cx="4572000" cy="2133600"/>
            <a:chOff x="2304" y="1248"/>
            <a:chExt cx="2880" cy="1344"/>
          </a:xfrm>
        </p:grpSpPr>
        <p:sp>
          <p:nvSpPr>
            <p:cNvPr id="59439" name="Oval 6"/>
            <p:cNvSpPr>
              <a:spLocks noChangeArrowheads="1"/>
            </p:cNvSpPr>
            <p:nvPr/>
          </p:nvSpPr>
          <p:spPr bwMode="auto">
            <a:xfrm>
              <a:off x="2304" y="1248"/>
              <a:ext cx="2880" cy="1344"/>
            </a:xfrm>
            <a:prstGeom prst="ellipse">
              <a:avLst/>
            </a:prstGeom>
            <a:solidFill>
              <a:srgbClr val="FFFFB3"/>
            </a:solidFill>
            <a:ln w="38100">
              <a:solidFill>
                <a:srgbClr val="0000CC"/>
              </a:solidFill>
              <a:round/>
              <a:headEnd/>
              <a:tailEnd/>
            </a:ln>
          </p:spPr>
          <p:txBody>
            <a:bodyPr wrap="none" anchor="ctr"/>
            <a:lstStyle/>
            <a:p>
              <a:endParaRPr lang="fr-FR"/>
            </a:p>
          </p:txBody>
        </p:sp>
        <p:sp>
          <p:nvSpPr>
            <p:cNvPr id="59440" name="Rectangle 7"/>
            <p:cNvSpPr>
              <a:spLocks noChangeArrowheads="1"/>
            </p:cNvSpPr>
            <p:nvPr/>
          </p:nvSpPr>
          <p:spPr bwMode="auto">
            <a:xfrm>
              <a:off x="2928" y="1440"/>
              <a:ext cx="1632" cy="960"/>
            </a:xfrm>
            <a:prstGeom prst="rect">
              <a:avLst/>
            </a:prstGeom>
            <a:solidFill>
              <a:srgbClr val="66CCFF"/>
            </a:solidFill>
            <a:ln w="38100">
              <a:solidFill>
                <a:srgbClr val="0000CC"/>
              </a:solidFill>
              <a:miter lim="800000"/>
              <a:headEnd/>
              <a:tailEnd/>
            </a:ln>
          </p:spPr>
          <p:txBody>
            <a:bodyPr wrap="none" anchor="ctr"/>
            <a:lstStyle/>
            <a:p>
              <a:endParaRPr lang="fr-FR"/>
            </a:p>
          </p:txBody>
        </p:sp>
      </p:grpSp>
      <p:sp>
        <p:nvSpPr>
          <p:cNvPr id="269320" name="Text Box 8"/>
          <p:cNvSpPr txBox="1">
            <a:spLocks noChangeArrowheads="1"/>
          </p:cNvSpPr>
          <p:nvPr/>
        </p:nvSpPr>
        <p:spPr bwMode="auto">
          <a:xfrm>
            <a:off x="0" y="2209801"/>
            <a:ext cx="3733800" cy="830997"/>
          </a:xfrm>
          <a:prstGeom prst="rect">
            <a:avLst/>
          </a:prstGeom>
          <a:noFill/>
          <a:ln w="12700">
            <a:noFill/>
            <a:miter lim="800000"/>
            <a:headEnd/>
            <a:tailEnd/>
          </a:ln>
          <a:effectLst/>
        </p:spPr>
        <p:txBody>
          <a:bodyPr>
            <a:spAutoFit/>
          </a:bodyPr>
          <a:lstStyle/>
          <a:p>
            <a:pPr algn="ctr" eaLnBrk="0" hangingPunct="0">
              <a:spcBef>
                <a:spcPct val="50000"/>
              </a:spcBef>
              <a:defRPr/>
            </a:pPr>
            <a:r>
              <a:rPr lang="fr-FR" sz="2400" i="1" dirty="0">
                <a:solidFill>
                  <a:srgbClr val="0070C0"/>
                </a:solidFill>
                <a:effectLst>
                  <a:outerShdw blurRad="38100" dist="38100" dir="2700000" algn="tl">
                    <a:srgbClr val="000000"/>
                  </a:outerShdw>
                </a:effectLst>
                <a:latin typeface="Arial" pitchFamily="34" charset="0"/>
                <a:cs typeface="Arial" pitchFamily="34" charset="0"/>
              </a:rPr>
              <a:t>Ainsi à 20° C,  l’air contient  au maximum :</a:t>
            </a:r>
            <a:endParaRPr lang="fr-FR" sz="2400" i="1" baseline="30000" dirty="0">
              <a:solidFill>
                <a:srgbClr val="0070C0"/>
              </a:solidFill>
              <a:effectLst>
                <a:outerShdw blurRad="38100" dist="38100" dir="2700000" algn="tl">
                  <a:srgbClr val="000000"/>
                </a:outerShdw>
              </a:effectLst>
              <a:latin typeface="Arial" pitchFamily="34" charset="0"/>
              <a:cs typeface="Arial" pitchFamily="34" charset="0"/>
            </a:endParaRPr>
          </a:p>
        </p:txBody>
      </p:sp>
      <p:graphicFrame>
        <p:nvGraphicFramePr>
          <p:cNvPr id="269321" name="Group 9"/>
          <p:cNvGraphicFramePr>
            <a:graphicFrameLocks noGrp="1"/>
          </p:cNvGraphicFramePr>
          <p:nvPr/>
        </p:nvGraphicFramePr>
        <p:xfrm>
          <a:off x="5334000" y="2286001"/>
          <a:ext cx="2590800" cy="1498601"/>
        </p:xfrm>
        <a:graphic>
          <a:graphicData uri="http://schemas.openxmlformats.org/drawingml/2006/table">
            <a:tbl>
              <a:tblPr/>
              <a:tblGrid>
                <a:gridCol w="1295400"/>
                <a:gridCol w="1295400"/>
              </a:tblGrid>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18</a:t>
                      </a:r>
                    </a:p>
                  </a:txBody>
                  <a:tcPr horzOverflow="overflow">
                    <a:lnL w="381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12,93</a:t>
                      </a:r>
                    </a:p>
                  </a:txBody>
                  <a:tcPr horzOverflow="overflow">
                    <a:lnL w="1270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r>
              <a:tr h="498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20</a:t>
                      </a:r>
                    </a:p>
                  </a:txBody>
                  <a:tcPr horzOverflow="overflow">
                    <a:lnL w="381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14,68</a:t>
                      </a:r>
                    </a:p>
                  </a:txBody>
                  <a:tcPr horzOverflow="overflow">
                    <a:lnL w="1270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r>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22</a:t>
                      </a:r>
                    </a:p>
                  </a:txBody>
                  <a:tcPr horzOverflow="overflow">
                    <a:lnL w="381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16,66</a:t>
                      </a:r>
                    </a:p>
                  </a:txBody>
                  <a:tcPr horzOverflow="overflow">
                    <a:lnL w="1270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CCFF"/>
                    </a:solidFill>
                  </a:tcPr>
                </a:tc>
              </a:tr>
            </a:tbl>
          </a:graphicData>
        </a:graphic>
      </p:graphicFrame>
      <p:grpSp>
        <p:nvGrpSpPr>
          <p:cNvPr id="3" name="Group 23"/>
          <p:cNvGrpSpPr>
            <a:grpSpLocks/>
          </p:cNvGrpSpPr>
          <p:nvPr/>
        </p:nvGrpSpPr>
        <p:grpSpPr bwMode="auto">
          <a:xfrm>
            <a:off x="4572000" y="2819400"/>
            <a:ext cx="3352800" cy="457200"/>
            <a:chOff x="2880" y="1776"/>
            <a:chExt cx="2112" cy="288"/>
          </a:xfrm>
        </p:grpSpPr>
        <p:sp>
          <p:nvSpPr>
            <p:cNvPr id="59437" name="Rectangle 24"/>
            <p:cNvSpPr>
              <a:spLocks noChangeArrowheads="1"/>
            </p:cNvSpPr>
            <p:nvPr/>
          </p:nvSpPr>
          <p:spPr bwMode="auto">
            <a:xfrm>
              <a:off x="3360" y="1776"/>
              <a:ext cx="1632" cy="288"/>
            </a:xfrm>
            <a:prstGeom prst="rect">
              <a:avLst/>
            </a:prstGeom>
            <a:noFill/>
            <a:ln w="38100">
              <a:solidFill>
                <a:srgbClr val="FF0066"/>
              </a:solidFill>
              <a:miter lim="800000"/>
              <a:headEnd/>
              <a:tailEnd/>
            </a:ln>
          </p:spPr>
          <p:txBody>
            <a:bodyPr wrap="none" anchor="ctr"/>
            <a:lstStyle/>
            <a:p>
              <a:endParaRPr lang="fr-FR"/>
            </a:p>
          </p:txBody>
        </p:sp>
        <p:sp>
          <p:nvSpPr>
            <p:cNvPr id="59438" name="AutoShape 25"/>
            <p:cNvSpPr>
              <a:spLocks noChangeArrowheads="1"/>
            </p:cNvSpPr>
            <p:nvPr/>
          </p:nvSpPr>
          <p:spPr bwMode="auto">
            <a:xfrm>
              <a:off x="2880" y="1824"/>
              <a:ext cx="432" cy="240"/>
            </a:xfrm>
            <a:prstGeom prst="rightArrow">
              <a:avLst>
                <a:gd name="adj1" fmla="val 50000"/>
                <a:gd name="adj2" fmla="val 45000"/>
              </a:avLst>
            </a:prstGeom>
            <a:solidFill>
              <a:srgbClr val="FF0066"/>
            </a:solidFill>
            <a:ln w="12700">
              <a:solidFill>
                <a:schemeClr val="hlink"/>
              </a:solidFill>
              <a:miter lim="800000"/>
              <a:headEnd/>
              <a:tailEnd/>
            </a:ln>
          </p:spPr>
          <p:txBody>
            <a:bodyPr wrap="none" anchor="ctr"/>
            <a:lstStyle/>
            <a:p>
              <a:endParaRPr lang="fr-FR"/>
            </a:p>
          </p:txBody>
        </p:sp>
      </p:grpSp>
      <p:grpSp>
        <p:nvGrpSpPr>
          <p:cNvPr id="4" name="Group 26"/>
          <p:cNvGrpSpPr>
            <a:grpSpLocks/>
          </p:cNvGrpSpPr>
          <p:nvPr/>
        </p:nvGrpSpPr>
        <p:grpSpPr bwMode="auto">
          <a:xfrm>
            <a:off x="142876" y="4419600"/>
            <a:ext cx="4572000" cy="2133600"/>
            <a:chOff x="2304" y="1248"/>
            <a:chExt cx="2880" cy="1344"/>
          </a:xfrm>
        </p:grpSpPr>
        <p:sp>
          <p:nvSpPr>
            <p:cNvPr id="59435" name="Oval 27"/>
            <p:cNvSpPr>
              <a:spLocks noChangeArrowheads="1"/>
            </p:cNvSpPr>
            <p:nvPr/>
          </p:nvSpPr>
          <p:spPr bwMode="auto">
            <a:xfrm>
              <a:off x="2304" y="1248"/>
              <a:ext cx="2880" cy="1344"/>
            </a:xfrm>
            <a:prstGeom prst="ellipse">
              <a:avLst/>
            </a:prstGeom>
            <a:solidFill>
              <a:srgbClr val="FFFFB3"/>
            </a:solidFill>
            <a:ln w="38100">
              <a:solidFill>
                <a:srgbClr val="0000CC"/>
              </a:solidFill>
              <a:round/>
              <a:headEnd/>
              <a:tailEnd/>
            </a:ln>
          </p:spPr>
          <p:txBody>
            <a:bodyPr wrap="none" anchor="ctr"/>
            <a:lstStyle/>
            <a:p>
              <a:endParaRPr lang="fr-FR"/>
            </a:p>
          </p:txBody>
        </p:sp>
        <p:sp>
          <p:nvSpPr>
            <p:cNvPr id="59436" name="Rectangle 28"/>
            <p:cNvSpPr>
              <a:spLocks noChangeArrowheads="1"/>
            </p:cNvSpPr>
            <p:nvPr/>
          </p:nvSpPr>
          <p:spPr bwMode="auto">
            <a:xfrm>
              <a:off x="2928" y="1440"/>
              <a:ext cx="1632" cy="960"/>
            </a:xfrm>
            <a:prstGeom prst="rect">
              <a:avLst/>
            </a:prstGeom>
            <a:solidFill>
              <a:srgbClr val="66CCFF"/>
            </a:solidFill>
            <a:ln w="38100">
              <a:solidFill>
                <a:srgbClr val="0000CC"/>
              </a:solidFill>
              <a:miter lim="800000"/>
              <a:headEnd/>
              <a:tailEnd/>
            </a:ln>
          </p:spPr>
          <p:txBody>
            <a:bodyPr wrap="none" anchor="ctr"/>
            <a:lstStyle/>
            <a:p>
              <a:endParaRPr lang="fr-FR"/>
            </a:p>
          </p:txBody>
        </p:sp>
      </p:grpSp>
      <p:graphicFrame>
        <p:nvGraphicFramePr>
          <p:cNvPr id="269341" name="Group 29"/>
          <p:cNvGraphicFramePr>
            <a:graphicFrameLocks noGrp="1"/>
          </p:cNvGraphicFramePr>
          <p:nvPr/>
        </p:nvGraphicFramePr>
        <p:xfrm>
          <a:off x="1133508" y="4724400"/>
          <a:ext cx="2590800" cy="1498600"/>
        </p:xfrm>
        <a:graphic>
          <a:graphicData uri="http://schemas.openxmlformats.org/drawingml/2006/table">
            <a:tbl>
              <a:tblPr/>
              <a:tblGrid>
                <a:gridCol w="1371600"/>
                <a:gridCol w="12192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12</a:t>
                      </a:r>
                    </a:p>
                  </a:txBody>
                  <a:tcPr horzOverflow="overflow">
                    <a:lnL w="381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8,73</a:t>
                      </a:r>
                    </a:p>
                  </a:txBody>
                  <a:tcPr horzOverflow="overflow">
                    <a:lnL w="1270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14</a:t>
                      </a:r>
                    </a:p>
                  </a:txBody>
                  <a:tcPr horzOverflow="overflow">
                    <a:lnL w="381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9,96</a:t>
                      </a:r>
                    </a:p>
                  </a:txBody>
                  <a:tcPr horzOverflow="overflow">
                    <a:lnL w="1270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16</a:t>
                      </a:r>
                    </a:p>
                  </a:txBody>
                  <a:tcPr horzOverflow="overflow">
                    <a:lnL w="381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smtClean="0">
                          <a:ln>
                            <a:noFill/>
                          </a:ln>
                          <a:solidFill>
                            <a:srgbClr val="0033CC"/>
                          </a:solidFill>
                          <a:effectLst>
                            <a:outerShdw blurRad="38100" dist="38100" dir="2700000" algn="tl">
                              <a:srgbClr val="000000"/>
                            </a:outerShdw>
                          </a:effectLst>
                          <a:latin typeface="Times New Roman" pitchFamily="18" charset="0"/>
                        </a:rPr>
                        <a:t>11,36</a:t>
                      </a:r>
                    </a:p>
                  </a:txBody>
                  <a:tcPr horzOverflow="overflow">
                    <a:lnL w="1270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CCFF"/>
                    </a:solidFill>
                  </a:tcPr>
                </a:tc>
              </a:tr>
            </a:tbl>
          </a:graphicData>
        </a:graphic>
      </p:graphicFrame>
      <p:grpSp>
        <p:nvGrpSpPr>
          <p:cNvPr id="5" name="Group 43"/>
          <p:cNvGrpSpPr>
            <a:grpSpLocks/>
          </p:cNvGrpSpPr>
          <p:nvPr/>
        </p:nvGrpSpPr>
        <p:grpSpPr bwMode="auto">
          <a:xfrm>
            <a:off x="1133508" y="5257800"/>
            <a:ext cx="3429000" cy="533400"/>
            <a:chOff x="624" y="3312"/>
            <a:chExt cx="2160" cy="336"/>
          </a:xfrm>
        </p:grpSpPr>
        <p:sp>
          <p:nvSpPr>
            <p:cNvPr id="59433" name="Rectangle 44"/>
            <p:cNvSpPr>
              <a:spLocks noChangeArrowheads="1"/>
            </p:cNvSpPr>
            <p:nvPr/>
          </p:nvSpPr>
          <p:spPr bwMode="auto">
            <a:xfrm>
              <a:off x="624" y="3312"/>
              <a:ext cx="1632" cy="336"/>
            </a:xfrm>
            <a:prstGeom prst="rect">
              <a:avLst/>
            </a:prstGeom>
            <a:noFill/>
            <a:ln w="38100">
              <a:solidFill>
                <a:srgbClr val="FF0066"/>
              </a:solidFill>
              <a:miter lim="800000"/>
              <a:headEnd/>
              <a:tailEnd/>
            </a:ln>
          </p:spPr>
          <p:txBody>
            <a:bodyPr wrap="none" anchor="ctr"/>
            <a:lstStyle/>
            <a:p>
              <a:endParaRPr lang="fr-FR"/>
            </a:p>
          </p:txBody>
        </p:sp>
        <p:sp>
          <p:nvSpPr>
            <p:cNvPr id="59434" name="AutoShape 45"/>
            <p:cNvSpPr>
              <a:spLocks noChangeArrowheads="1"/>
            </p:cNvSpPr>
            <p:nvPr/>
          </p:nvSpPr>
          <p:spPr bwMode="auto">
            <a:xfrm flipH="1">
              <a:off x="2352" y="3360"/>
              <a:ext cx="432" cy="240"/>
            </a:xfrm>
            <a:prstGeom prst="rightArrow">
              <a:avLst>
                <a:gd name="adj1" fmla="val 50000"/>
                <a:gd name="adj2" fmla="val 45000"/>
              </a:avLst>
            </a:prstGeom>
            <a:solidFill>
              <a:srgbClr val="FF0066"/>
            </a:solidFill>
            <a:ln w="12700">
              <a:solidFill>
                <a:schemeClr val="hlink"/>
              </a:solidFill>
              <a:miter lim="800000"/>
              <a:headEnd/>
              <a:tailEnd/>
            </a:ln>
          </p:spPr>
          <p:txBody>
            <a:bodyPr wrap="none" anchor="ctr"/>
            <a:lstStyle/>
            <a:p>
              <a:endParaRPr lang="fr-FR"/>
            </a:p>
          </p:txBody>
        </p:sp>
      </p:grpSp>
      <p:sp>
        <p:nvSpPr>
          <p:cNvPr id="269358" name="Text Box 46"/>
          <p:cNvSpPr txBox="1">
            <a:spLocks noChangeArrowheads="1"/>
          </p:cNvSpPr>
          <p:nvPr/>
        </p:nvSpPr>
        <p:spPr bwMode="auto">
          <a:xfrm>
            <a:off x="4876800" y="4429132"/>
            <a:ext cx="3810000" cy="1384995"/>
          </a:xfrm>
          <a:prstGeom prst="rect">
            <a:avLst/>
          </a:prstGeom>
          <a:noFill/>
          <a:ln w="12700">
            <a:noFill/>
            <a:miter lim="800000"/>
            <a:headEnd/>
            <a:tailEnd/>
          </a:ln>
          <a:effectLst/>
        </p:spPr>
        <p:txBody>
          <a:bodyPr>
            <a:spAutoFit/>
          </a:bodyPr>
          <a:lstStyle/>
          <a:p>
            <a:pPr eaLnBrk="0" hangingPunct="0">
              <a:spcBef>
                <a:spcPct val="50000"/>
              </a:spcBef>
              <a:defRPr/>
            </a:pPr>
            <a:r>
              <a:rPr lang="fr-FR" sz="2400" i="1" dirty="0">
                <a:solidFill>
                  <a:srgbClr val="0070C0"/>
                </a:solidFill>
                <a:effectLst>
                  <a:outerShdw blurRad="38100" dist="38100" dir="2700000" algn="tl">
                    <a:srgbClr val="000000"/>
                  </a:outerShdw>
                </a:effectLst>
                <a:latin typeface="Arial" pitchFamily="34" charset="0"/>
                <a:cs typeface="Arial" pitchFamily="34" charset="0"/>
              </a:rPr>
              <a:t>Si sa température diminue</a:t>
            </a:r>
          </a:p>
          <a:p>
            <a:pPr eaLnBrk="0" hangingPunct="0">
              <a:spcBef>
                <a:spcPct val="50000"/>
              </a:spcBef>
              <a:defRPr/>
            </a:pPr>
            <a:r>
              <a:rPr lang="fr-FR" sz="2400" i="1" dirty="0">
                <a:solidFill>
                  <a:srgbClr val="0070C0"/>
                </a:solidFill>
                <a:effectLst>
                  <a:outerShdw blurRad="38100" dist="38100" dir="2700000" algn="tl">
                    <a:srgbClr val="000000"/>
                  </a:outerShdw>
                </a:effectLst>
                <a:latin typeface="Arial" pitchFamily="34" charset="0"/>
                <a:cs typeface="Arial" pitchFamily="34" charset="0"/>
              </a:rPr>
              <a:t>jusqu’à 14°C, il ne peut plus en contenir que :</a:t>
            </a:r>
            <a:endParaRPr lang="fr-FR" sz="2400" i="1" baseline="30000" dirty="0">
              <a:solidFill>
                <a:srgbClr val="0070C0"/>
              </a:solidFill>
              <a:effectLst>
                <a:outerShdw blurRad="38100" dist="38100" dir="2700000" algn="tl">
                  <a:srgbClr val="000000"/>
                </a:outerShdw>
              </a:effectLst>
              <a:latin typeface="Arial" pitchFamily="34" charset="0"/>
              <a:cs typeface="Arial" pitchFamily="34" charset="0"/>
            </a:endParaRPr>
          </a:p>
        </p:txBody>
      </p:sp>
      <p:sp>
        <p:nvSpPr>
          <p:cNvPr id="269359" name="Text Box 47"/>
          <p:cNvSpPr txBox="1">
            <a:spLocks noChangeArrowheads="1"/>
          </p:cNvSpPr>
          <p:nvPr/>
        </p:nvSpPr>
        <p:spPr bwMode="auto">
          <a:xfrm>
            <a:off x="228600" y="3276601"/>
            <a:ext cx="3657600" cy="461665"/>
          </a:xfrm>
          <a:prstGeom prst="rect">
            <a:avLst/>
          </a:prstGeom>
          <a:solidFill>
            <a:srgbClr val="FF0066"/>
          </a:solidFill>
          <a:ln w="28575">
            <a:solidFill>
              <a:schemeClr val="hlink"/>
            </a:solidFill>
            <a:miter lim="800000"/>
            <a:headEnd/>
            <a:tailEnd/>
          </a:ln>
          <a:effectLst/>
        </p:spPr>
        <p:txBody>
          <a:bodyPr>
            <a:spAutoFit/>
          </a:bodyPr>
          <a:lstStyle/>
          <a:p>
            <a:pPr algn="ctr" eaLnBrk="0" hangingPunct="0">
              <a:spcBef>
                <a:spcPct val="50000"/>
              </a:spcBef>
              <a:defRPr/>
            </a:pPr>
            <a:r>
              <a:rPr lang="fr-FR" sz="2400" b="1" dirty="0">
                <a:solidFill>
                  <a:schemeClr val="bg1"/>
                </a:solidFill>
                <a:effectLst>
                  <a:outerShdw blurRad="38100" dist="38100" dir="2700000" algn="tl">
                    <a:srgbClr val="000000"/>
                  </a:outerShdw>
                </a:effectLst>
              </a:rPr>
              <a:t>14,68 g de vapeur par kg.</a:t>
            </a:r>
          </a:p>
        </p:txBody>
      </p:sp>
      <p:sp>
        <p:nvSpPr>
          <p:cNvPr id="269360" name="Text Box 48"/>
          <p:cNvSpPr txBox="1">
            <a:spLocks noChangeArrowheads="1"/>
          </p:cNvSpPr>
          <p:nvPr/>
        </p:nvSpPr>
        <p:spPr bwMode="auto">
          <a:xfrm>
            <a:off x="5715000" y="5867401"/>
            <a:ext cx="2362200" cy="461665"/>
          </a:xfrm>
          <a:prstGeom prst="rect">
            <a:avLst/>
          </a:prstGeom>
          <a:solidFill>
            <a:srgbClr val="FF0066"/>
          </a:solidFill>
          <a:ln w="28575">
            <a:solidFill>
              <a:schemeClr val="hlink"/>
            </a:solidFill>
            <a:miter lim="800000"/>
            <a:headEnd/>
            <a:tailEnd/>
          </a:ln>
          <a:effectLst/>
        </p:spPr>
        <p:txBody>
          <a:bodyPr>
            <a:spAutoFit/>
          </a:bodyPr>
          <a:lstStyle/>
          <a:p>
            <a:pPr algn="ctr" eaLnBrk="0" hangingPunct="0">
              <a:spcBef>
                <a:spcPct val="50000"/>
              </a:spcBef>
              <a:defRPr/>
            </a:pPr>
            <a:r>
              <a:rPr lang="fr-FR" sz="2400" b="1">
                <a:solidFill>
                  <a:schemeClr val="bg1"/>
                </a:solidFill>
                <a:effectLst>
                  <a:outerShdw blurRad="38100" dist="38100" dir="2700000" algn="tl">
                    <a:srgbClr val="000000"/>
                  </a:outerShdw>
                </a:effectLst>
              </a:rPr>
              <a:t>9,96 g/kg .</a:t>
            </a:r>
            <a:endParaRPr lang="fr-FR" sz="2400" b="1" baseline="30000">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wipe(left)">
                                      <p:cBhvr>
                                        <p:cTn id="7" dur="500"/>
                                        <p:tgtEl>
                                          <p:spTgt spid="2693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9315"/>
                                        </p:tgtEl>
                                        <p:attrNameLst>
                                          <p:attrName>style.visibility</p:attrName>
                                        </p:attrNameLst>
                                      </p:cBhvr>
                                      <p:to>
                                        <p:strVal val="visible"/>
                                      </p:to>
                                    </p:set>
                                    <p:animEffect transition="in" filter="wipe(left)">
                                      <p:cBhvr>
                                        <p:cTn id="11" dur="500"/>
                                        <p:tgtEl>
                                          <p:spTgt spid="2693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wipe(left)">
                                      <p:cBhvr>
                                        <p:cTn id="15" dur="500"/>
                                        <p:tgtEl>
                                          <p:spTgt spid="26931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69320"/>
                                        </p:tgtEl>
                                        <p:attrNameLst>
                                          <p:attrName>style.visibility</p:attrName>
                                        </p:attrNameLst>
                                      </p:cBhvr>
                                      <p:to>
                                        <p:strVal val="visible"/>
                                      </p:to>
                                    </p:set>
                                    <p:animEffect transition="in" filter="box(in)">
                                      <p:cBhvr>
                                        <p:cTn id="20" dur="500"/>
                                        <p:tgtEl>
                                          <p:spTgt spid="2693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269321"/>
                                        </p:tgtEl>
                                        <p:attrNameLst>
                                          <p:attrName>style.visibility</p:attrName>
                                        </p:attrNameLst>
                                      </p:cBhvr>
                                      <p:to>
                                        <p:strVal val="visible"/>
                                      </p:to>
                                    </p:set>
                                    <p:animEffect transition="in" filter="dissolve">
                                      <p:cBhvr>
                                        <p:cTn id="29" dur="500"/>
                                        <p:tgtEl>
                                          <p:spTgt spid="269321"/>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69359"/>
                                        </p:tgtEl>
                                        <p:attrNameLst>
                                          <p:attrName>style.visibility</p:attrName>
                                        </p:attrNameLst>
                                      </p:cBhvr>
                                      <p:to>
                                        <p:strVal val="visible"/>
                                      </p:to>
                                    </p:set>
                                    <p:animEffect transition="in" filter="barn(outVertical)">
                                      <p:cBhvr>
                                        <p:cTn id="38" dur="500"/>
                                        <p:tgtEl>
                                          <p:spTgt spid="269359"/>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69358"/>
                                        </p:tgtEl>
                                        <p:attrNameLst>
                                          <p:attrName>style.visibility</p:attrName>
                                        </p:attrNameLst>
                                      </p:cBhvr>
                                      <p:to>
                                        <p:strVal val="visible"/>
                                      </p:to>
                                    </p:set>
                                    <p:animEffect transition="in" filter="box(in)">
                                      <p:cBhvr>
                                        <p:cTn id="43" dur="500"/>
                                        <p:tgtEl>
                                          <p:spTgt spid="26935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dissolve">
                                      <p:cBhvr>
                                        <p:cTn id="48" dur="500"/>
                                        <p:tgtEl>
                                          <p:spTgt spid="4"/>
                                        </p:tgtEl>
                                      </p:cBhvr>
                                    </p:animEffect>
                                  </p:childTnLst>
                                </p:cTn>
                              </p:par>
                            </p:childTnLst>
                          </p:cTn>
                        </p:par>
                        <p:par>
                          <p:cTn id="49" fill="hold">
                            <p:stCondLst>
                              <p:cond delay="500"/>
                            </p:stCondLst>
                            <p:childTnLst>
                              <p:par>
                                <p:cTn id="50" presetID="9" presetClass="entr" presetSubtype="0" fill="hold" nodeType="afterEffect">
                                  <p:stCondLst>
                                    <p:cond delay="0"/>
                                  </p:stCondLst>
                                  <p:childTnLst>
                                    <p:set>
                                      <p:cBhvr>
                                        <p:cTn id="51" dur="1" fill="hold">
                                          <p:stCondLst>
                                            <p:cond delay="0"/>
                                          </p:stCondLst>
                                        </p:cTn>
                                        <p:tgtEl>
                                          <p:spTgt spid="269341"/>
                                        </p:tgtEl>
                                        <p:attrNameLst>
                                          <p:attrName>style.visibility</p:attrName>
                                        </p:attrNameLst>
                                      </p:cBhvr>
                                      <p:to>
                                        <p:strVal val="visible"/>
                                      </p:to>
                                    </p:set>
                                    <p:animEffect transition="in" filter="dissolve">
                                      <p:cBhvr>
                                        <p:cTn id="52" dur="500"/>
                                        <p:tgtEl>
                                          <p:spTgt spid="269341"/>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right)">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42" fill="hold" grpId="0" nodeType="clickEffect">
                                  <p:stCondLst>
                                    <p:cond delay="0"/>
                                  </p:stCondLst>
                                  <p:childTnLst>
                                    <p:set>
                                      <p:cBhvr>
                                        <p:cTn id="60" dur="1" fill="hold">
                                          <p:stCondLst>
                                            <p:cond delay="0"/>
                                          </p:stCondLst>
                                        </p:cTn>
                                        <p:tgtEl>
                                          <p:spTgt spid="269360"/>
                                        </p:tgtEl>
                                        <p:attrNameLst>
                                          <p:attrName>style.visibility</p:attrName>
                                        </p:attrNameLst>
                                      </p:cBhvr>
                                      <p:to>
                                        <p:strVal val="visible"/>
                                      </p:to>
                                    </p:set>
                                    <p:animEffect transition="in" filter="barn(outHorizontal)">
                                      <p:cBhvr>
                                        <p:cTn id="61" dur="500"/>
                                        <p:tgtEl>
                                          <p:spTgt spid="269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autoUpdateAnimBg="0"/>
      <p:bldP spid="269315" grpId="0" autoUpdateAnimBg="0"/>
      <p:bldP spid="269316" grpId="0" autoUpdateAnimBg="0"/>
      <p:bldP spid="269320" grpId="0" autoUpdateAnimBg="0"/>
      <p:bldP spid="269358" grpId="0" autoUpdateAnimBg="0"/>
      <p:bldP spid="269359" grpId="0" animBg="1" autoUpdateAnimBg="0"/>
      <p:bldP spid="269360"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38200" y="285728"/>
            <a:ext cx="6096000" cy="461665"/>
          </a:xfrm>
          <a:prstGeom prst="rect">
            <a:avLst/>
          </a:prstGeom>
          <a:noFill/>
          <a:ln w="12700">
            <a:noFill/>
            <a:miter lim="800000"/>
            <a:headEnd/>
            <a:tailEnd/>
          </a:ln>
          <a:effectLst/>
        </p:spPr>
        <p:txBody>
          <a:bodyPr>
            <a:spAutoFit/>
          </a:bodyPr>
          <a:lstStyle/>
          <a:p>
            <a:pPr eaLnBrk="0" hangingPunct="0">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Dans ces </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conditions : </a:t>
            </a:r>
            <a:endParaRPr lang="fr-FR" sz="2400" dirty="0">
              <a:solidFill>
                <a:srgbClr val="0070C0"/>
              </a:solidFill>
              <a:effectLst>
                <a:outerShdw blurRad="38100" dist="38100" dir="2700000" algn="tl">
                  <a:srgbClr val="000000"/>
                </a:outerShdw>
              </a:effectLst>
              <a:latin typeface="Arial" pitchFamily="34" charset="0"/>
              <a:cs typeface="Arial" pitchFamily="34" charset="0"/>
            </a:endParaRPr>
          </a:p>
        </p:txBody>
      </p:sp>
      <p:sp>
        <p:nvSpPr>
          <p:cNvPr id="3" name="Text Box 3"/>
          <p:cNvSpPr txBox="1">
            <a:spLocks noChangeArrowheads="1"/>
          </p:cNvSpPr>
          <p:nvPr/>
        </p:nvSpPr>
        <p:spPr bwMode="auto">
          <a:xfrm>
            <a:off x="2395550" y="752757"/>
            <a:ext cx="3962400" cy="461665"/>
          </a:xfrm>
          <a:prstGeom prst="rect">
            <a:avLst/>
          </a:prstGeom>
          <a:noFill/>
          <a:ln w="12700">
            <a:noFill/>
            <a:miter lim="800000"/>
            <a:headEnd/>
            <a:tailEnd/>
          </a:ln>
          <a:effectLst/>
        </p:spPr>
        <p:txBody>
          <a:bodyPr>
            <a:spAutoFit/>
          </a:bodyPr>
          <a:lstStyle/>
          <a:p>
            <a:pPr eaLnBrk="0" hangingPunct="0">
              <a:spcBef>
                <a:spcPct val="50000"/>
              </a:spcBef>
              <a:defRPr/>
            </a:pPr>
            <a:r>
              <a:rPr lang="fr-FR" sz="2400" dirty="0">
                <a:solidFill>
                  <a:srgbClr val="FF0066"/>
                </a:solidFill>
                <a:effectLst>
                  <a:outerShdw blurRad="38100" dist="38100" dir="2700000" algn="tl">
                    <a:srgbClr val="000000"/>
                  </a:outerShdw>
                </a:effectLst>
                <a:latin typeface="Arial" pitchFamily="34" charset="0"/>
                <a:cs typeface="Arial" pitchFamily="34" charset="0"/>
              </a:rPr>
              <a:t>14.68 g - 9.96 g </a:t>
            </a:r>
            <a:r>
              <a:rPr lang="fr-FR" sz="2400" dirty="0" smtClean="0">
                <a:solidFill>
                  <a:srgbClr val="FF0066"/>
                </a:solidFill>
                <a:effectLst>
                  <a:outerShdw blurRad="38100" dist="38100" dir="2700000" algn="tl">
                    <a:srgbClr val="000000"/>
                  </a:outerShdw>
                </a:effectLst>
                <a:latin typeface="Arial" pitchFamily="34" charset="0"/>
                <a:cs typeface="Arial" pitchFamily="34" charset="0"/>
              </a:rPr>
              <a:t> =  4.72 </a:t>
            </a:r>
            <a:r>
              <a:rPr lang="fr-FR" sz="2400" dirty="0">
                <a:solidFill>
                  <a:srgbClr val="FF0066"/>
                </a:solidFill>
                <a:effectLst>
                  <a:outerShdw blurRad="38100" dist="38100" dir="2700000" algn="tl">
                    <a:srgbClr val="000000"/>
                  </a:outerShdw>
                </a:effectLst>
                <a:latin typeface="Arial" pitchFamily="34" charset="0"/>
                <a:cs typeface="Arial" pitchFamily="34" charset="0"/>
              </a:rPr>
              <a:t>g</a:t>
            </a:r>
          </a:p>
        </p:txBody>
      </p:sp>
      <p:sp>
        <p:nvSpPr>
          <p:cNvPr id="4" name="Text Box 4"/>
          <p:cNvSpPr txBox="1">
            <a:spLocks noChangeArrowheads="1"/>
          </p:cNvSpPr>
          <p:nvPr/>
        </p:nvSpPr>
        <p:spPr bwMode="auto">
          <a:xfrm>
            <a:off x="755651" y="1285860"/>
            <a:ext cx="8077200" cy="461665"/>
          </a:xfrm>
          <a:prstGeom prst="rect">
            <a:avLst/>
          </a:prstGeom>
          <a:noFill/>
          <a:ln w="12700">
            <a:noFill/>
            <a:miter lim="800000"/>
            <a:headEnd/>
            <a:tailEnd/>
          </a:ln>
          <a:effectLst/>
        </p:spPr>
        <p:txBody>
          <a:bodyPr>
            <a:spAutoFit/>
          </a:bodyPr>
          <a:lstStyle/>
          <a:p>
            <a:pPr eaLnBrk="0" hangingPunct="0">
              <a:spcBef>
                <a:spcPct val="50000"/>
              </a:spcBef>
              <a:defRPr/>
            </a:pPr>
            <a:r>
              <a:rPr lang="fr-FR" sz="2400" dirty="0">
                <a:solidFill>
                  <a:srgbClr val="0070C0"/>
                </a:solidFill>
                <a:effectLst>
                  <a:outerShdw blurRad="38100" dist="38100" dir="2700000" algn="tl">
                    <a:srgbClr val="000000"/>
                  </a:outerShdw>
                </a:effectLst>
                <a:latin typeface="Arial" pitchFamily="34" charset="0"/>
                <a:cs typeface="Arial" pitchFamily="34" charset="0"/>
              </a:rPr>
              <a:t>… de vapeur d'eau par kg d'air vont se </a:t>
            </a:r>
            <a:r>
              <a:rPr lang="fr-FR" sz="2400" dirty="0">
                <a:solidFill>
                  <a:srgbClr val="FF0000"/>
                </a:solidFill>
                <a:effectLst>
                  <a:outerShdw blurRad="38100" dist="38100" dir="2700000" algn="tl">
                    <a:srgbClr val="000000"/>
                  </a:outerShdw>
                </a:effectLst>
                <a:latin typeface="Arial" pitchFamily="34" charset="0"/>
                <a:cs typeface="Arial" pitchFamily="34" charset="0"/>
              </a:rPr>
              <a:t>condenser</a:t>
            </a:r>
            <a:r>
              <a:rPr lang="fr-FR" sz="2400" dirty="0">
                <a:solidFill>
                  <a:srgbClr val="0070C0"/>
                </a:solidFill>
                <a:effectLst>
                  <a:outerShdw blurRad="38100" dist="38100" dir="2700000" algn="tl">
                    <a:srgbClr val="000000"/>
                  </a:outerShdw>
                </a:effectLst>
                <a:latin typeface="Arial" pitchFamily="34" charset="0"/>
                <a:cs typeface="Arial" pitchFamily="34" charset="0"/>
              </a:rPr>
              <a:t>.</a:t>
            </a:r>
          </a:p>
        </p:txBody>
      </p:sp>
      <p:sp>
        <p:nvSpPr>
          <p:cNvPr id="5" name="Text Box 5"/>
          <p:cNvSpPr txBox="1">
            <a:spLocks noChangeArrowheads="1"/>
          </p:cNvSpPr>
          <p:nvPr/>
        </p:nvSpPr>
        <p:spPr bwMode="auto">
          <a:xfrm>
            <a:off x="142844" y="1714488"/>
            <a:ext cx="9001156" cy="5016758"/>
          </a:xfrm>
          <a:prstGeom prst="rect">
            <a:avLst/>
          </a:prstGeom>
          <a:noFill/>
          <a:ln w="12700">
            <a:noFill/>
            <a:miter lim="800000"/>
            <a:headEnd/>
            <a:tailEnd/>
          </a:ln>
          <a:effectLst/>
        </p:spPr>
        <p:txBody>
          <a:bodyPr wrap="square">
            <a:spAutoFit/>
          </a:bodyPr>
          <a:lstStyle/>
          <a:p>
            <a:pPr algn="ctr" eaLnBrk="0" hangingPunct="0">
              <a:spcBef>
                <a:spcPct val="50000"/>
              </a:spcBef>
              <a:defRPr/>
            </a:pPr>
            <a:r>
              <a:rPr lang="fr-FR" sz="2000" dirty="0">
                <a:solidFill>
                  <a:srgbClr val="0070C0"/>
                </a:solidFill>
                <a:effectLst>
                  <a:outerShdw blurRad="38100" dist="38100" dir="2700000" algn="tl">
                    <a:srgbClr val="000000"/>
                  </a:outerShdw>
                </a:effectLst>
                <a:latin typeface="Arial" pitchFamily="34" charset="0"/>
                <a:cs typeface="Arial" pitchFamily="34" charset="0"/>
              </a:rPr>
              <a:t>Des gouttelettes d'eau liquide vont </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apparaître, </a:t>
            </a:r>
          </a:p>
          <a:p>
            <a:pPr algn="ctr" eaLnBrk="0" hangingPunct="0">
              <a:spcBef>
                <a:spcPct val="50000"/>
              </a:spcBef>
              <a:defRPr/>
            </a:pP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soit dans l’air sous forme de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brouillard</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 </a:t>
            </a:r>
          </a:p>
          <a:p>
            <a:pPr algn="ctr" eaLnBrk="0" hangingPunct="0">
              <a:spcBef>
                <a:spcPct val="50000"/>
              </a:spcBef>
              <a:defRPr/>
            </a:pP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soit au contact d’un corps étranger comme une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surface d’échange</a:t>
            </a: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 </a:t>
            </a:r>
          </a:p>
          <a:p>
            <a:pPr algn="ctr" eaLnBrk="0" hangingPunct="0">
              <a:spcBef>
                <a:spcPct val="50000"/>
              </a:spcBef>
              <a:defRPr/>
            </a:pPr>
            <a:r>
              <a:rPr lang="fr-FR" sz="2000" dirty="0" smtClean="0">
                <a:solidFill>
                  <a:srgbClr val="0070C0"/>
                </a:solidFill>
                <a:effectLst>
                  <a:outerShdw blurRad="38100" dist="38100" dir="2700000" algn="tl">
                    <a:srgbClr val="000000"/>
                  </a:outerShdw>
                </a:effectLst>
                <a:latin typeface="Arial" pitchFamily="34" charset="0"/>
                <a:cs typeface="Arial" pitchFamily="34" charset="0"/>
              </a:rPr>
              <a:t>sous la forme </a:t>
            </a:r>
            <a:r>
              <a:rPr lang="fr-FR" sz="2000" dirty="0">
                <a:solidFill>
                  <a:srgbClr val="0070C0"/>
                </a:solidFill>
                <a:effectLst>
                  <a:outerShdw blurRad="38100" dist="38100" dir="2700000" algn="tl">
                    <a:srgbClr val="000000"/>
                  </a:outerShdw>
                </a:effectLst>
                <a:latin typeface="Arial" pitchFamily="34" charset="0"/>
                <a:cs typeface="Arial" pitchFamily="34" charset="0"/>
              </a:rPr>
              <a:t>de </a:t>
            </a:r>
            <a:r>
              <a:rPr lang="fr-FR" sz="2000" dirty="0">
                <a:solidFill>
                  <a:srgbClr val="FF0000"/>
                </a:solidFill>
                <a:effectLst>
                  <a:outerShdw blurRad="38100" dist="38100" dir="2700000" algn="tl">
                    <a:srgbClr val="000000"/>
                  </a:outerShdw>
                </a:effectLst>
                <a:latin typeface="Arial" pitchFamily="34" charset="0"/>
                <a:cs typeface="Arial" pitchFamily="34" charset="0"/>
              </a:rPr>
              <a:t>noyaux de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condensation…</a:t>
            </a:r>
          </a:p>
          <a:p>
            <a:pPr algn="ctr" eaLnBrk="0" hangingPunct="0">
              <a:spcBef>
                <a:spcPct val="50000"/>
              </a:spcBef>
              <a:defRPr/>
            </a:pPr>
            <a:endParaRPr lang="fr-FR" sz="2000" dirty="0" smtClean="0">
              <a:solidFill>
                <a:srgbClr val="FF0000"/>
              </a:solidFill>
              <a:effectLst>
                <a:outerShdw blurRad="38100" dist="38100" dir="2700000" algn="tl">
                  <a:srgbClr val="000000"/>
                </a:outerShdw>
              </a:effectLst>
              <a:latin typeface="Arial" pitchFamily="34" charset="0"/>
              <a:cs typeface="Arial" pitchFamily="34" charset="0"/>
            </a:endParaRPr>
          </a:p>
          <a:p>
            <a:pPr algn="ctr" eaLnBrk="0" hangingPunct="0">
              <a:spcBef>
                <a:spcPct val="50000"/>
              </a:spcBef>
              <a:defRPr/>
            </a:pPr>
            <a:r>
              <a:rPr lang="fr-FR" sz="2000" b="1" dirty="0" smtClean="0">
                <a:solidFill>
                  <a:srgbClr val="FF0000"/>
                </a:solidFill>
                <a:effectLst>
                  <a:outerShdw blurRad="38100" dist="38100" dir="2700000" algn="tl">
                    <a:srgbClr val="000000"/>
                  </a:outerShdw>
                </a:effectLst>
                <a:latin typeface="Arial" pitchFamily="34" charset="0"/>
                <a:cs typeface="Arial" pitchFamily="34" charset="0"/>
              </a:rPr>
              <a:t>Il est donc facile, par condensation de produire de l’air sec et froid</a:t>
            </a:r>
          </a:p>
          <a:p>
            <a:pPr algn="ctr" eaLnBrk="0" hangingPunct="0">
              <a:spcBef>
                <a:spcPct val="50000"/>
              </a:spcBef>
              <a:defRPr/>
            </a:pPr>
            <a:endParaRPr lang="fr-FR" sz="2000" u="sng" dirty="0" smtClean="0">
              <a:solidFill>
                <a:srgbClr val="FF0000"/>
              </a:solidFill>
              <a:effectLst>
                <a:outerShdw blurRad="38100" dist="38100" dir="2700000" algn="tl">
                  <a:srgbClr val="000000"/>
                </a:outerShdw>
              </a:effectLst>
              <a:latin typeface="Arial" pitchFamily="34" charset="0"/>
              <a:cs typeface="Arial" pitchFamily="34" charset="0"/>
            </a:endParaRPr>
          </a:p>
          <a:p>
            <a:pPr eaLnBrk="0" hangingPunct="0">
              <a:spcBef>
                <a:spcPct val="50000"/>
              </a:spcBef>
              <a:defRPr/>
            </a:pPr>
            <a:r>
              <a:rPr lang="fr-FR" sz="2000" dirty="0" smtClean="0">
                <a:solidFill>
                  <a:srgbClr val="006600"/>
                </a:solidFill>
                <a:effectLst>
                  <a:outerShdw blurRad="38100" dist="38100" dir="2700000" algn="tl">
                    <a:srgbClr val="000000"/>
                  </a:outerShdw>
                </a:effectLst>
                <a:latin typeface="Arial" pitchFamily="34" charset="0"/>
                <a:cs typeface="Arial" pitchFamily="34" charset="0"/>
              </a:rPr>
              <a:t>L’eau pure peu être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liquide</a:t>
            </a:r>
            <a:r>
              <a:rPr lang="fr-FR" sz="2000" dirty="0" smtClean="0">
                <a:solidFill>
                  <a:srgbClr val="006600"/>
                </a:solidFill>
                <a:effectLst>
                  <a:outerShdw blurRad="38100" dist="38100" dir="2700000" algn="tl">
                    <a:srgbClr val="000000"/>
                  </a:outerShdw>
                </a:effectLst>
                <a:latin typeface="Arial" pitchFamily="34" charset="0"/>
                <a:cs typeface="Arial" pitchFamily="34" charset="0"/>
              </a:rPr>
              <a:t> à des températures inférieures au point de gel,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jusqu’à environ -39°C</a:t>
            </a:r>
            <a:r>
              <a:rPr lang="fr-FR" sz="2000" dirty="0" smtClean="0">
                <a:solidFill>
                  <a:srgbClr val="006600"/>
                </a:solidFill>
                <a:effectLst>
                  <a:outerShdw blurRad="38100" dist="38100" dir="2700000" algn="tl">
                    <a:srgbClr val="000000"/>
                  </a:outerShdw>
                </a:effectLst>
                <a:latin typeface="Arial" pitchFamily="34" charset="0"/>
                <a:cs typeface="Arial" pitchFamily="34" charset="0"/>
              </a:rPr>
              <a:t> </a:t>
            </a:r>
            <a:r>
              <a:rPr lang="fr-FR" sz="20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a:t>
            </a:r>
            <a:r>
              <a:rPr lang="fr-FR" sz="20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a:t>
            </a:r>
            <a:r>
              <a:rPr lang="fr-FR" sz="2000" dirty="0" smtClean="0">
                <a:solidFill>
                  <a:srgbClr val="FF0000"/>
                </a:solidFill>
                <a:effectLst>
                  <a:outerShdw blurRad="38100" dist="38100" dir="2700000" algn="tl">
                    <a:srgbClr val="000000"/>
                  </a:outerShdw>
                </a:effectLst>
                <a:latin typeface="Arial" pitchFamily="34" charset="0"/>
                <a:cs typeface="Arial" pitchFamily="34" charset="0"/>
              </a:rPr>
              <a:t>surfusion </a:t>
            </a:r>
            <a:r>
              <a:rPr lang="fr-FR" sz="20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a:t>
            </a:r>
            <a:r>
              <a:rPr lang="fr-FR" sz="2000" dirty="0" smtClean="0">
                <a:solidFill>
                  <a:srgbClr val="006600"/>
                </a:solidFill>
                <a:effectLst>
                  <a:outerShdw blurRad="38100" dist="38100" dir="2700000" algn="tl">
                    <a:srgbClr val="000000"/>
                  </a:outerShdw>
                </a:effectLst>
                <a:latin typeface="Arial" pitchFamily="34" charset="0"/>
                <a:cs typeface="Arial" pitchFamily="34" charset="0"/>
              </a:rPr>
              <a:t>le changement d’état ne se produira que suite à un choc ou en présence d’un noyau de condensation. </a:t>
            </a:r>
          </a:p>
          <a:p>
            <a:pPr eaLnBrk="0" hangingPunct="0">
              <a:spcBef>
                <a:spcPct val="50000"/>
              </a:spcBef>
              <a:defRPr/>
            </a:pPr>
            <a:r>
              <a:rPr lang="fr-FR" sz="2000" dirty="0" smtClean="0">
                <a:solidFill>
                  <a:srgbClr val="006600"/>
                </a:solidFill>
                <a:effectLst>
                  <a:outerShdw blurRad="38100" dist="38100" dir="2700000" algn="tl">
                    <a:srgbClr val="000000"/>
                  </a:outerShdw>
                </a:effectLst>
                <a:latin typeface="Arial" pitchFamily="34" charset="0"/>
                <a:cs typeface="Arial" pitchFamily="34" charset="0"/>
              </a:rPr>
              <a:t>On voit ce phénomène quand il pleut, alors que la température de l’air est       &lt; 0°C </a:t>
            </a:r>
            <a:r>
              <a:rPr lang="fr-FR" sz="20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formation de verglas au contact du sol.</a:t>
            </a:r>
            <a:endParaRPr lang="fr-FR" sz="2000" dirty="0">
              <a:solidFill>
                <a:srgbClr val="006600"/>
              </a:solidFill>
              <a:effectLst>
                <a:outerShdw blurRad="38100" dist="38100" dir="2700000" algn="tl">
                  <a:srgbClr val="000000"/>
                </a:outerShdw>
              </a:effectLst>
              <a:latin typeface="Arial" pitchFamily="34" charset="0"/>
              <a:cs typeface="Arial" pitchFamily="34" charset="0"/>
            </a:endParaRPr>
          </a:p>
        </p:txBody>
      </p:sp>
      <p:sp>
        <p:nvSpPr>
          <p:cNvPr id="6" name="Rectangle 5"/>
          <p:cNvSpPr/>
          <p:nvPr/>
        </p:nvSpPr>
        <p:spPr>
          <a:xfrm>
            <a:off x="500034" y="3929066"/>
            <a:ext cx="8286808" cy="57150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p:cNvSpPr txBox="1">
            <a:spLocks noChangeArrowheads="1"/>
          </p:cNvSpPr>
          <p:nvPr/>
        </p:nvSpPr>
        <p:spPr>
          <a:xfrm>
            <a:off x="228599" y="500042"/>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Teneur en vapeur d’eau dans l’air</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 name="Text Box 5"/>
          <p:cNvSpPr txBox="1">
            <a:spLocks noChangeArrowheads="1"/>
          </p:cNvSpPr>
          <p:nvPr/>
        </p:nvSpPr>
        <p:spPr bwMode="auto">
          <a:xfrm>
            <a:off x="571472" y="1249997"/>
            <a:ext cx="8215370" cy="4893647"/>
          </a:xfrm>
          <a:prstGeom prst="rect">
            <a:avLst/>
          </a:prstGeom>
          <a:noFill/>
          <a:ln w="9525">
            <a:noFill/>
            <a:miter lim="800000"/>
            <a:headEnd/>
            <a:tailEnd/>
          </a:ln>
          <a:effectLst/>
        </p:spPr>
        <p:txBody>
          <a:bodyPr wrap="square">
            <a:spAutoFit/>
          </a:bodyPr>
          <a:lstStyle/>
          <a:p>
            <a:pPr>
              <a:spcBef>
                <a:spcPct val="50000"/>
              </a:spcBef>
              <a:defRPr/>
            </a:pP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Pour piloter le processus de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séchage par entrainement d’air</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on a besoin de connaitre les caractéristiques de l’air tout au long de ce processus, du séchage au refroidissement de la poudre.</a:t>
            </a:r>
          </a:p>
          <a:p>
            <a:pPr>
              <a:spcBef>
                <a:spcPct val="50000"/>
              </a:spcBef>
              <a:defRPr/>
            </a:pPr>
            <a:endParaRPr lang="fr-FR" sz="2400" dirty="0">
              <a:solidFill>
                <a:srgbClr val="0070C0"/>
              </a:solidFill>
              <a:effectLst>
                <a:outerShdw blurRad="38100" dist="38100" dir="2700000" algn="tl">
                  <a:srgbClr val="000000"/>
                </a:outerShdw>
              </a:effectLst>
              <a:latin typeface="Arial" pitchFamily="34" charset="0"/>
              <a:cs typeface="Arial" pitchFamily="34" charset="0"/>
            </a:endParaRPr>
          </a:p>
          <a:p>
            <a:pPr>
              <a:spcBef>
                <a:spcPct val="50000"/>
              </a:spcBef>
              <a:defRPr/>
            </a:pP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Pour se faire, on doit :</a:t>
            </a:r>
          </a:p>
          <a:p>
            <a:pPr>
              <a:spcBef>
                <a:spcPct val="50000"/>
              </a:spcBef>
              <a:defRPr/>
            </a:pPr>
            <a:endParaRPr lang="fr-FR" sz="2400" dirty="0">
              <a:solidFill>
                <a:srgbClr val="0070C0"/>
              </a:solidFill>
              <a:effectLst>
                <a:outerShdw blurRad="38100" dist="38100" dir="2700000" algn="tl">
                  <a:srgbClr val="000000"/>
                </a:outerShdw>
              </a:effectLst>
              <a:latin typeface="Arial" pitchFamily="34" charset="0"/>
              <a:cs typeface="Arial" pitchFamily="34" charset="0"/>
            </a:endParaRPr>
          </a:p>
          <a:p>
            <a:pPr marL="457200" indent="-457200">
              <a:spcBef>
                <a:spcPct val="50000"/>
              </a:spcBef>
              <a:buFont typeface="Wingdings" pitchFamily="2" charset="2"/>
              <a:buChar char="Ø"/>
              <a:defRPr/>
            </a:pP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Mesurer</a:t>
            </a:r>
            <a:r>
              <a:rPr lang="fr-FR" sz="2400" dirty="0" smtClean="0">
                <a:solidFill>
                  <a:srgbClr val="0000FF"/>
                </a:solidFill>
                <a:effectLst>
                  <a:outerShdw blurRad="38100" dist="38100" dir="2700000" algn="tl">
                    <a:srgbClr val="000000"/>
                  </a:outerShdw>
                </a:effectLst>
                <a:latin typeface="Arial" pitchFamily="34" charset="0"/>
                <a:cs typeface="Arial" pitchFamily="34" charset="0"/>
              </a:rPr>
              <a:t> &gt; psychrométrie, hygromètre…</a:t>
            </a:r>
          </a:p>
          <a:p>
            <a:pPr marL="457200" indent="-457200">
              <a:spcBef>
                <a:spcPct val="50000"/>
              </a:spcBef>
              <a:buFont typeface="Wingdings" pitchFamily="2" charset="2"/>
              <a:buChar char="Ø"/>
              <a:defRPr/>
            </a:pPr>
            <a:endParaRPr lang="fr-FR" sz="2400" dirty="0" smtClean="0">
              <a:solidFill>
                <a:srgbClr val="0000FF"/>
              </a:solidFill>
              <a:effectLst>
                <a:outerShdw blurRad="38100" dist="38100" dir="2700000" algn="tl">
                  <a:srgbClr val="000000"/>
                </a:outerShdw>
              </a:effectLst>
              <a:latin typeface="Arial" pitchFamily="34" charset="0"/>
              <a:cs typeface="Arial" pitchFamily="34" charset="0"/>
            </a:endParaRPr>
          </a:p>
          <a:p>
            <a:pPr marL="457200" indent="-457200">
              <a:spcBef>
                <a:spcPct val="50000"/>
              </a:spcBef>
              <a:buFont typeface="Wingdings" pitchFamily="2" charset="2"/>
              <a:buChar char="Ø"/>
              <a:defRPr/>
            </a:pP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Extrapoler</a:t>
            </a:r>
            <a:r>
              <a:rPr lang="fr-FR" sz="2400" dirty="0" smtClean="0">
                <a:solidFill>
                  <a:srgbClr val="0000FF"/>
                </a:solidFill>
                <a:effectLst>
                  <a:outerShdw blurRad="38100" dist="38100" dir="2700000" algn="tl">
                    <a:srgbClr val="000000"/>
                  </a:outerShdw>
                </a:effectLst>
                <a:latin typeface="Arial" pitchFamily="34" charset="0"/>
                <a:cs typeface="Arial" pitchFamily="34" charset="0"/>
              </a:rPr>
              <a:t> &gt; diagrammes de l’air humide.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meteocentre.com/intermet/eau/figure/thermo_m.gif"/>
          <p:cNvPicPr>
            <a:picLocks noChangeAspect="1" noChangeArrowheads="1"/>
          </p:cNvPicPr>
          <p:nvPr/>
        </p:nvPicPr>
        <p:blipFill>
          <a:blip r:embed="rId2"/>
          <a:srcRect/>
          <a:stretch>
            <a:fillRect/>
          </a:stretch>
        </p:blipFill>
        <p:spPr bwMode="auto">
          <a:xfrm>
            <a:off x="5357818" y="1785926"/>
            <a:ext cx="3010887" cy="3000396"/>
          </a:xfrm>
          <a:prstGeom prst="rect">
            <a:avLst/>
          </a:prstGeom>
          <a:noFill/>
        </p:spPr>
      </p:pic>
      <p:sp>
        <p:nvSpPr>
          <p:cNvPr id="6" name="Rectangle 5"/>
          <p:cNvSpPr/>
          <p:nvPr/>
        </p:nvSpPr>
        <p:spPr>
          <a:xfrm>
            <a:off x="857224" y="1928802"/>
            <a:ext cx="4500594" cy="2031325"/>
          </a:xfrm>
          <a:prstGeom prst="rect">
            <a:avLst/>
          </a:prstGeom>
        </p:spPr>
        <p:txBody>
          <a:bodyPr wrap="square">
            <a:spAutoFit/>
          </a:bodyPr>
          <a:lstStyle/>
          <a:p>
            <a:pPr algn="just"/>
            <a:r>
              <a:rPr lang="fr-FR" dirty="0" smtClean="0">
                <a:effectLst>
                  <a:outerShdw blurRad="38100" dist="38100" dir="2700000" algn="tl">
                    <a:srgbClr val="000000">
                      <a:alpha val="43137"/>
                    </a:srgbClr>
                  </a:outerShdw>
                </a:effectLst>
                <a:latin typeface="Arial" pitchFamily="34" charset="0"/>
                <a:cs typeface="Arial" pitchFamily="34" charset="0"/>
              </a:rPr>
              <a:t>1 -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Un </a:t>
            </a:r>
            <a:r>
              <a:rPr lang="fr-FR" dirty="0">
                <a:solidFill>
                  <a:srgbClr val="0070C0"/>
                </a:solidFill>
                <a:effectLst>
                  <a:outerShdw blurRad="38100" dist="38100" dir="2700000" algn="tl">
                    <a:srgbClr val="000000">
                      <a:alpha val="43137"/>
                    </a:srgbClr>
                  </a:outerShdw>
                </a:effectLst>
                <a:latin typeface="Arial" pitchFamily="34" charset="0"/>
                <a:cs typeface="Arial" pitchFamily="34" charset="0"/>
              </a:rPr>
              <a:t>courant d'air passe autour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de </a:t>
            </a:r>
            <a:r>
              <a:rPr lang="fr-FR" dirty="0">
                <a:solidFill>
                  <a:srgbClr val="0070C0"/>
                </a:solidFill>
                <a:effectLst>
                  <a:outerShdw blurRad="38100" dist="38100" dir="2700000" algn="tl">
                    <a:srgbClr val="000000">
                      <a:alpha val="43137"/>
                    </a:srgbClr>
                  </a:outerShdw>
                </a:effectLst>
                <a:latin typeface="Arial" pitchFamily="34" charset="0"/>
                <a:cs typeface="Arial" pitchFamily="34" charset="0"/>
              </a:rPr>
              <a:t>deux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thermomètres, un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thermomètre sec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et un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thermomètre humide</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thermomètre enveloppé d’un coton mouillé.</a:t>
            </a:r>
            <a:endPar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just"/>
            <a:endParaRPr lang="fr-FR" dirty="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just"/>
            <a:r>
              <a:rPr lang="fr-FR" dirty="0" smtClean="0">
                <a:effectLst>
                  <a:outerShdw blurRad="38100" dist="38100" dir="2700000" algn="tl">
                    <a:srgbClr val="000000">
                      <a:alpha val="43137"/>
                    </a:srgbClr>
                  </a:outerShdw>
                </a:effectLst>
                <a:latin typeface="Arial" pitchFamily="34" charset="0"/>
                <a:cs typeface="Arial" pitchFamily="34" charset="0"/>
              </a:rPr>
              <a:t>2 -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Le </a:t>
            </a:r>
            <a:r>
              <a:rPr lang="fr-FR" dirty="0">
                <a:solidFill>
                  <a:srgbClr val="0070C0"/>
                </a:solidFill>
                <a:effectLst>
                  <a:outerShdw blurRad="38100" dist="38100" dir="2700000" algn="tl">
                    <a:srgbClr val="000000">
                      <a:alpha val="43137"/>
                    </a:srgbClr>
                  </a:outerShdw>
                </a:effectLst>
                <a:latin typeface="Arial" pitchFamily="34" charset="0"/>
                <a:cs typeface="Arial" pitchFamily="34" charset="0"/>
              </a:rPr>
              <a:t>thermomètre sec indique la température de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l'air ambiant.</a:t>
            </a:r>
            <a:endParaRPr lang="fr-FR"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4"/>
          <p:cNvSpPr txBox="1">
            <a:spLocks noChangeArrowheads="1"/>
          </p:cNvSpPr>
          <p:nvPr/>
        </p:nvSpPr>
        <p:spPr>
          <a:xfrm>
            <a:off x="285720" y="64291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Mesurer : Principe du psychromètre</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Rectangle 6"/>
          <p:cNvSpPr/>
          <p:nvPr/>
        </p:nvSpPr>
        <p:spPr>
          <a:xfrm>
            <a:off x="785786" y="5000636"/>
            <a:ext cx="8072494" cy="1200329"/>
          </a:xfrm>
          <a:prstGeom prst="rect">
            <a:avLst/>
          </a:prstGeom>
        </p:spPr>
        <p:txBody>
          <a:bodyPr wrap="square">
            <a:spAutoFit/>
          </a:bodyPr>
          <a:lstStyle/>
          <a:p>
            <a:r>
              <a:rPr lang="fr-FR"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L’écart de température entre le bulbe sec (</a:t>
            </a:r>
            <a:r>
              <a:rPr lang="fr-FR"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t°C</a:t>
            </a:r>
            <a:r>
              <a:rPr lang="fr-FR"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et humide (</a:t>
            </a:r>
            <a:r>
              <a:rPr lang="fr-FR"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th°C</a:t>
            </a:r>
            <a:r>
              <a:rPr lang="fr-FR"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permet de calculer la pression partielle de vapeur dans l’air ambiant (Pa) et l’humidité relative de l’air (HR%), en fonction de la pression de vapeur saturante à la température du bulbe sec (Ps).</a:t>
            </a:r>
            <a:endParaRPr lang="fr-FR"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1214422"/>
            <a:ext cx="5286412" cy="2031325"/>
          </a:xfrm>
          <a:prstGeom prst="rect">
            <a:avLst/>
          </a:prstGeom>
        </p:spPr>
        <p:txBody>
          <a:bodyPr wrap="square">
            <a:spAutoFit/>
          </a:bodyPr>
          <a:lstStyle/>
          <a:p>
            <a:pPr algn="just"/>
            <a:r>
              <a:rPr lang="fr-FR" dirty="0" smtClean="0">
                <a:effectLst>
                  <a:outerShdw blurRad="38100" dist="38100" dir="2700000" algn="tl">
                    <a:srgbClr val="000000">
                      <a:alpha val="43137"/>
                    </a:srgbClr>
                  </a:outerShdw>
                </a:effectLst>
                <a:latin typeface="Arial" pitchFamily="34" charset="0"/>
                <a:cs typeface="Arial" pitchFamily="34" charset="0"/>
              </a:rPr>
              <a:t>3 -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Le </a:t>
            </a:r>
            <a:r>
              <a:rPr lang="fr-FR" dirty="0">
                <a:solidFill>
                  <a:srgbClr val="0070C0"/>
                </a:solidFill>
                <a:effectLst>
                  <a:outerShdw blurRad="38100" dist="38100" dir="2700000" algn="tl">
                    <a:srgbClr val="000000">
                      <a:alpha val="43137"/>
                    </a:srgbClr>
                  </a:outerShdw>
                </a:effectLst>
                <a:latin typeface="Arial" pitchFamily="34" charset="0"/>
                <a:cs typeface="Arial" pitchFamily="34" charset="0"/>
              </a:rPr>
              <a:t>thermomètre mouillé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indique une </a:t>
            </a:r>
            <a:r>
              <a:rPr lang="fr-FR" dirty="0">
                <a:solidFill>
                  <a:srgbClr val="0070C0"/>
                </a:solidFill>
                <a:effectLst>
                  <a:outerShdw blurRad="38100" dist="38100" dir="2700000" algn="tl">
                    <a:srgbClr val="000000">
                      <a:alpha val="43137"/>
                    </a:srgbClr>
                  </a:outerShdw>
                </a:effectLst>
                <a:latin typeface="Arial" pitchFamily="34" charset="0"/>
                <a:cs typeface="Arial" pitchFamily="34" charset="0"/>
              </a:rPr>
              <a:t>température plus basse que celle du thermomètre sec. </a:t>
            </a:r>
            <a:endPar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just"/>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L’eau s'évapore </a:t>
            </a:r>
            <a:r>
              <a:rPr lang="fr-FR" dirty="0">
                <a:solidFill>
                  <a:srgbClr val="0070C0"/>
                </a:solidFill>
                <a:effectLst>
                  <a:outerShdw blurRad="38100" dist="38100" dir="2700000" algn="tl">
                    <a:srgbClr val="000000">
                      <a:alpha val="43137"/>
                    </a:srgbClr>
                  </a:outerShdw>
                </a:effectLst>
                <a:latin typeface="Arial" pitchFamily="34" charset="0"/>
                <a:cs typeface="Arial" pitchFamily="34" charset="0"/>
              </a:rPr>
              <a:t>du coton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imbibé et produit  un refroidissement, suite au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transfert d’eau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avec changement d’état et donc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transfert d’énergie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dans l’air. </a:t>
            </a:r>
          </a:p>
        </p:txBody>
      </p:sp>
      <p:sp>
        <p:nvSpPr>
          <p:cNvPr id="3" name="ZoneTexte 2"/>
          <p:cNvSpPr txBox="1"/>
          <p:nvPr/>
        </p:nvSpPr>
        <p:spPr>
          <a:xfrm>
            <a:off x="500034" y="4406824"/>
            <a:ext cx="8429684" cy="2308324"/>
          </a:xfrm>
          <a:prstGeom prst="rect">
            <a:avLst/>
          </a:prstGeom>
          <a:noFill/>
        </p:spPr>
        <p:txBody>
          <a:bodyPr wrap="square" rtlCol="0">
            <a:spAutoFit/>
          </a:bodyPr>
          <a:lstStyle/>
          <a:p>
            <a:pPr algn="just"/>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Plus l'air est sec, plus il y a d'eau qui s'évapore du coton et plus la température du thermomètre mouillé est basse. </a:t>
            </a:r>
          </a:p>
          <a:p>
            <a:pPr algn="just"/>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La différence de température entre les deux thermomètres est donc d'autant plus grande que l'air est sec. </a:t>
            </a:r>
          </a:p>
          <a:p>
            <a:pPr algn="just"/>
            <a:endPar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just"/>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Si l’air est complètement saturé, la T°C du thermomètre humide = la T°C du thermomètre sec.</a:t>
            </a:r>
          </a:p>
          <a:p>
            <a:pPr algn="just"/>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L’air est saturé à 100% au plus proche du coton mouillé.</a:t>
            </a:r>
          </a:p>
        </p:txBody>
      </p:sp>
      <p:sp>
        <p:nvSpPr>
          <p:cNvPr id="4" name="Rectangle 3"/>
          <p:cNvSpPr/>
          <p:nvPr/>
        </p:nvSpPr>
        <p:spPr>
          <a:xfrm>
            <a:off x="500034" y="3357562"/>
            <a:ext cx="5214974" cy="923330"/>
          </a:xfrm>
          <a:prstGeom prst="rect">
            <a:avLst/>
          </a:prstGeom>
        </p:spPr>
        <p:txBody>
          <a:bodyPr wrap="square">
            <a:spAutoFit/>
          </a:bodyPr>
          <a:lstStyle/>
          <a:p>
            <a:pPr algn="just"/>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L’échange est </a:t>
            </a:r>
            <a:r>
              <a:rPr lang="fr-FR"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isenthalpique</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 l’énergie de l’air ambiant = énergie de l’air humide après saturation.</a:t>
            </a:r>
          </a:p>
        </p:txBody>
      </p:sp>
      <p:pic>
        <p:nvPicPr>
          <p:cNvPr id="5" name="Picture 2" descr="http://meteocentre.com/intermet/eau/figure/thermo_m.gif"/>
          <p:cNvPicPr>
            <a:picLocks noChangeAspect="1" noChangeArrowheads="1"/>
          </p:cNvPicPr>
          <p:nvPr/>
        </p:nvPicPr>
        <p:blipFill>
          <a:blip r:embed="rId2"/>
          <a:srcRect/>
          <a:stretch>
            <a:fillRect/>
          </a:stretch>
        </p:blipFill>
        <p:spPr bwMode="auto">
          <a:xfrm>
            <a:off x="5857884" y="1214422"/>
            <a:ext cx="3010887" cy="3000396"/>
          </a:xfrm>
          <a:prstGeom prst="rect">
            <a:avLst/>
          </a:prstGeom>
          <a:noFill/>
        </p:spPr>
      </p:pic>
      <p:sp>
        <p:nvSpPr>
          <p:cNvPr id="6" name="Rectangle 24"/>
          <p:cNvSpPr txBox="1">
            <a:spLocks noChangeArrowheads="1"/>
          </p:cNvSpPr>
          <p:nvPr/>
        </p:nvSpPr>
        <p:spPr>
          <a:xfrm>
            <a:off x="285720" y="57148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Mesurer : Principe du psychromètre</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1932753"/>
            <a:ext cx="5572164" cy="3139321"/>
          </a:xfrm>
          <a:prstGeom prst="rect">
            <a:avLst/>
          </a:prstGeom>
          <a:noFill/>
        </p:spPr>
        <p:txBody>
          <a:bodyPr wrap="square" rtlCol="0">
            <a:spAutoFit/>
          </a:bodyPr>
          <a:lstStyle/>
          <a:p>
            <a:pPr algn="just">
              <a:buFont typeface="Wingdings" pitchFamily="2" charset="2"/>
              <a:buChar char="Ø"/>
            </a:pP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Le psychromètre reproduit exactement ce qui se passe lors du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séchage par entrainement</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dans la chambre de séchage,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tant qu’il subsiste  de l’eau dans le produit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en cours de séchage, le produit étant l’équivalent du coton mouillé.</a:t>
            </a:r>
          </a:p>
          <a:p>
            <a:pPr algn="just"/>
            <a:endPar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just">
              <a:buFont typeface="Wingdings" pitchFamily="2" charset="2"/>
              <a:buChar char="Ø"/>
            </a:pP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L’</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évaporation</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de l’eau est réalisée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sans</a:t>
            </a:r>
            <a:r>
              <a:rPr lang="fr-FR" u="sng"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ébullition, à la température humide de l’air</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et uniquement du fait du delta hygrométrique entre la particule en cours de séchage et l’air entrant dans la tour de séchage.</a:t>
            </a:r>
          </a:p>
        </p:txBody>
      </p:sp>
      <p:pic>
        <p:nvPicPr>
          <p:cNvPr id="3" name="Picture 2" descr="http://meteocentre.com/intermet/eau/figure/thermo_m.gif"/>
          <p:cNvPicPr>
            <a:picLocks noChangeAspect="1" noChangeArrowheads="1"/>
          </p:cNvPicPr>
          <p:nvPr/>
        </p:nvPicPr>
        <p:blipFill>
          <a:blip r:embed="rId2"/>
          <a:srcRect/>
          <a:stretch>
            <a:fillRect/>
          </a:stretch>
        </p:blipFill>
        <p:spPr bwMode="auto">
          <a:xfrm>
            <a:off x="5990269" y="2000240"/>
            <a:ext cx="3010887" cy="3000396"/>
          </a:xfrm>
          <a:prstGeom prst="rect">
            <a:avLst/>
          </a:prstGeom>
          <a:noFill/>
        </p:spPr>
      </p:pic>
      <p:sp>
        <p:nvSpPr>
          <p:cNvPr id="4" name="Rectangle 24"/>
          <p:cNvSpPr txBox="1">
            <a:spLocks noChangeArrowheads="1"/>
          </p:cNvSpPr>
          <p:nvPr/>
        </p:nvSpPr>
        <p:spPr>
          <a:xfrm>
            <a:off x="214282"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Mesurer : Principe du psychromètre</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ZoneTexte 4"/>
          <p:cNvSpPr txBox="1"/>
          <p:nvPr/>
        </p:nvSpPr>
        <p:spPr>
          <a:xfrm>
            <a:off x="428596" y="1285860"/>
            <a:ext cx="5286412" cy="461665"/>
          </a:xfrm>
          <a:prstGeom prst="rect">
            <a:avLst/>
          </a:prstGeom>
          <a:noFill/>
        </p:spPr>
        <p:txBody>
          <a:bodyPr wrap="square" rtlCol="0">
            <a:spAutoFit/>
          </a:bodyPr>
          <a:lstStyle/>
          <a:p>
            <a:pPr algn="ctr"/>
            <a:r>
              <a:rPr lang="fr-FR" sz="2400" b="1" dirty="0" smtClean="0">
                <a:effectLst>
                  <a:outerShdw blurRad="38100" dist="38100" dir="2700000" algn="tl">
                    <a:srgbClr val="000000"/>
                  </a:outerShdw>
                </a:effectLst>
                <a:latin typeface="Arial" pitchFamily="34" charset="0"/>
                <a:cs typeface="Arial" pitchFamily="34" charset="0"/>
              </a:rPr>
              <a:t>Ce qu’il faut retenir</a:t>
            </a:r>
            <a:endParaRPr lang="fr-FR" sz="2400" dirty="0">
              <a:latin typeface="Arial" pitchFamily="34" charset="0"/>
              <a:cs typeface="Arial" pitchFamily="34" charset="0"/>
            </a:endParaRPr>
          </a:p>
        </p:txBody>
      </p:sp>
      <p:sp>
        <p:nvSpPr>
          <p:cNvPr id="6" name="ZoneTexte 5"/>
          <p:cNvSpPr txBox="1"/>
          <p:nvPr/>
        </p:nvSpPr>
        <p:spPr>
          <a:xfrm>
            <a:off x="285720" y="5157629"/>
            <a:ext cx="8572560" cy="1200329"/>
          </a:xfrm>
          <a:prstGeom prst="rect">
            <a:avLst/>
          </a:prstGeom>
          <a:noFill/>
        </p:spPr>
        <p:txBody>
          <a:bodyPr wrap="square" rtlCol="0">
            <a:spAutoFit/>
          </a:bodyPr>
          <a:lstStyle/>
          <a:p>
            <a:pPr algn="just">
              <a:buFont typeface="Wingdings" pitchFamily="2" charset="2"/>
              <a:buChar char="Ø"/>
            </a:pP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La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température</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de l’air de séchage ne fait qu’augmenter la </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vitesse de séchage</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t>
            </a:r>
          </a:p>
          <a:p>
            <a:pPr algn="just">
              <a:buFont typeface="Wingdings" pitchFamily="2" charset="2"/>
              <a:buChar char="Ø"/>
            </a:pPr>
            <a:endPar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just">
              <a:buFont typeface="Wingdings" pitchFamily="2" charset="2"/>
              <a:buChar char="Ø"/>
            </a:pP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L’</a:t>
            </a:r>
            <a:r>
              <a:rPr lang="fr-FR"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évaporation de l’eau par entrainement </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est </a:t>
            </a:r>
            <a:r>
              <a:rPr lang="fr-FR" u="sng" dirty="0" err="1" smtClean="0">
                <a:solidFill>
                  <a:srgbClr val="0070C0"/>
                </a:solidFill>
                <a:effectLst>
                  <a:outerShdw blurRad="38100" dist="38100" dir="2700000" algn="tl">
                    <a:srgbClr val="000000">
                      <a:alpha val="43137"/>
                    </a:srgbClr>
                  </a:outerShdw>
                </a:effectLst>
                <a:latin typeface="Arial" pitchFamily="34" charset="0"/>
                <a:cs typeface="Arial" pitchFamily="34" charset="0"/>
              </a:rPr>
              <a:t>i</a:t>
            </a:r>
            <a:r>
              <a:rPr lang="fr-FR"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senthalpique</a:t>
            </a:r>
            <a:r>
              <a:rPr lang="fr-FR"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 </a:t>
            </a:r>
            <a:r>
              <a:rPr lang="fr-FR"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l’air cède de l’énergie au produit à part égale avec l’énergie de l’eau évaporée.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l="15820" t="36458" r="60156" b="30208"/>
          <a:stretch>
            <a:fillRect/>
          </a:stretch>
        </p:blipFill>
        <p:spPr bwMode="auto">
          <a:xfrm>
            <a:off x="1285852" y="1714488"/>
            <a:ext cx="6304403" cy="4920511"/>
          </a:xfrm>
          <a:prstGeom prst="rect">
            <a:avLst/>
          </a:prstGeom>
          <a:noFill/>
          <a:ln w="9525">
            <a:noFill/>
            <a:miter lim="800000"/>
            <a:headEnd/>
            <a:tailEnd/>
          </a:ln>
          <a:effectLst/>
        </p:spPr>
      </p:pic>
      <p:sp>
        <p:nvSpPr>
          <p:cNvPr id="3" name="Rectangle 24"/>
          <p:cNvSpPr txBox="1">
            <a:spLocks noChangeArrowheads="1"/>
          </p:cNvSpPr>
          <p:nvPr/>
        </p:nvSpPr>
        <p:spPr>
          <a:xfrm>
            <a:off x="142844" y="642918"/>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Mesurer : Principe du psychromètre</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Rectangle 3"/>
          <p:cNvSpPr/>
          <p:nvPr/>
        </p:nvSpPr>
        <p:spPr>
          <a:xfrm>
            <a:off x="1071538" y="1285860"/>
            <a:ext cx="4288353" cy="369332"/>
          </a:xfrm>
          <a:prstGeom prst="rect">
            <a:avLst/>
          </a:prstGeom>
        </p:spPr>
        <p:txBody>
          <a:bodyPr wrap="none">
            <a:spAutoFit/>
          </a:bodyPr>
          <a:lstStyle/>
          <a:p>
            <a:r>
              <a:rPr lang="fr-FR"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Inertie de la mesure psychrométrique</a:t>
            </a:r>
            <a:endParaRPr lang="fr-FR" dirty="0">
              <a:latin typeface="Arial" pitchFamily="34" charset="0"/>
              <a:cs typeface="Arial" pitchFamily="34" charset="0"/>
            </a:endParaRPr>
          </a:p>
        </p:txBody>
      </p:sp>
      <p:sp>
        <p:nvSpPr>
          <p:cNvPr id="5" name="ZoneTexte 4"/>
          <p:cNvSpPr txBox="1"/>
          <p:nvPr/>
        </p:nvSpPr>
        <p:spPr>
          <a:xfrm>
            <a:off x="5214942" y="5214950"/>
            <a:ext cx="2286016" cy="923330"/>
          </a:xfrm>
          <a:prstGeom prst="rect">
            <a:avLst/>
          </a:prstGeom>
          <a:noFill/>
        </p:spPr>
        <p:txBody>
          <a:bodyPr wrap="square" rtlCol="0">
            <a:spAutoFit/>
          </a:bodyPr>
          <a:lstStyle/>
          <a:p>
            <a:r>
              <a:rPr lang="fr-FR" dirty="0" smtClean="0">
                <a:solidFill>
                  <a:srgbClr val="FF0000"/>
                </a:solidFill>
              </a:rPr>
              <a:t>Similitudes avec une courbe de séchage par entrainement</a:t>
            </a:r>
            <a:endParaRPr lang="fr-FR" dirty="0">
              <a:solidFill>
                <a:srgbClr val="FF0000"/>
              </a:solidFill>
            </a:endParaRPr>
          </a:p>
        </p:txBody>
      </p:sp>
      <p:cxnSp>
        <p:nvCxnSpPr>
          <p:cNvPr id="7" name="Connecteur droit avec flèche 6"/>
          <p:cNvCxnSpPr/>
          <p:nvPr/>
        </p:nvCxnSpPr>
        <p:spPr>
          <a:xfrm rot="16200000" flipV="1">
            <a:off x="6198561" y="4874273"/>
            <a:ext cx="318778" cy="285752"/>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57158" y="1748371"/>
            <a:ext cx="8358246" cy="1015663"/>
          </a:xfrm>
          <a:prstGeom prst="rect">
            <a:avLst/>
          </a:prstGeom>
          <a:noFill/>
          <a:ln w="9525">
            <a:noFill/>
            <a:miter lim="800000"/>
            <a:headEnd/>
            <a:tailEnd/>
          </a:ln>
          <a:effectLst/>
        </p:spPr>
        <p:txBody>
          <a:bodyPr wrap="square">
            <a:spAutoFit/>
          </a:bodyPr>
          <a:lstStyle/>
          <a:p>
            <a:pPr algn="just">
              <a:spcBef>
                <a:spcPct val="50000"/>
              </a:spcBef>
              <a:defRPr/>
            </a:pPr>
            <a:r>
              <a:rPr lang="fr-FR" sz="2000" b="1"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L’évaporation</a:t>
            </a:r>
            <a:r>
              <a:rPr lang="fr-FR" sz="2000" dirty="0" smtClean="0">
                <a:solidFill>
                  <a:srgbClr val="0000FF"/>
                </a:solidFill>
                <a:latin typeface="Arial" pitchFamily="34" charset="0"/>
                <a:cs typeface="Arial" pitchFamily="34" charset="0"/>
              </a:rPr>
              <a:t> est un phénomène </a:t>
            </a:r>
            <a:r>
              <a:rPr lang="fr-FR" sz="2000" dirty="0" smtClean="0">
                <a:solidFill>
                  <a:srgbClr val="FF0000"/>
                </a:solidFill>
                <a:latin typeface="Arial" pitchFamily="34" charset="0"/>
                <a:cs typeface="Arial" pitchFamily="34" charset="0"/>
              </a:rPr>
              <a:t>surfacique</a:t>
            </a:r>
            <a:r>
              <a:rPr lang="fr-FR" sz="2000" dirty="0" smtClean="0">
                <a:solidFill>
                  <a:srgbClr val="0000FF"/>
                </a:solidFill>
                <a:latin typeface="Arial" pitchFamily="34" charset="0"/>
                <a:cs typeface="Arial" pitchFamily="34" charset="0"/>
              </a:rPr>
              <a:t> où les molécules à la surface de l’eau passent progressivement d’un état à l’autre, du fait du gradient d’humidité et du gradient de température à la surface de l’eau.</a:t>
            </a:r>
          </a:p>
        </p:txBody>
      </p:sp>
      <p:sp>
        <p:nvSpPr>
          <p:cNvPr id="4" name="Text Box 7"/>
          <p:cNvSpPr txBox="1">
            <a:spLocks noChangeArrowheads="1"/>
          </p:cNvSpPr>
          <p:nvPr/>
        </p:nvSpPr>
        <p:spPr bwMode="auto">
          <a:xfrm>
            <a:off x="357158" y="5715016"/>
            <a:ext cx="8429684" cy="707886"/>
          </a:xfrm>
          <a:prstGeom prst="rect">
            <a:avLst/>
          </a:prstGeom>
          <a:noFill/>
          <a:ln w="9525">
            <a:noFill/>
            <a:miter lim="800000"/>
            <a:headEnd/>
            <a:tailEnd/>
          </a:ln>
          <a:effectLst/>
        </p:spPr>
        <p:txBody>
          <a:bodyPr wrap="square">
            <a:spAutoFit/>
          </a:bodyPr>
          <a:lstStyle/>
          <a:p>
            <a:pPr algn="just">
              <a:spcBef>
                <a:spcPct val="50000"/>
              </a:spcBef>
              <a:defRPr/>
            </a:pPr>
            <a:r>
              <a:rPr lang="fr-FR" sz="2000" b="1" dirty="0" smtClean="0">
                <a:solidFill>
                  <a:srgbClr val="006600"/>
                </a:solidFill>
                <a:latin typeface="Arial" pitchFamily="34" charset="0"/>
                <a:cs typeface="Arial" pitchFamily="34" charset="0"/>
              </a:rPr>
              <a:t>L’évaporation est un changement d’état lent alors que l’ébullition est un changement d’état rapide. </a:t>
            </a:r>
            <a:endParaRPr lang="fr-FR" sz="2000" b="1" dirty="0">
              <a:solidFill>
                <a:srgbClr val="006600"/>
              </a:solidFill>
              <a:latin typeface="Arial" pitchFamily="34" charset="0"/>
              <a:cs typeface="Arial" pitchFamily="34" charset="0"/>
            </a:endParaRPr>
          </a:p>
        </p:txBody>
      </p:sp>
      <p:sp>
        <p:nvSpPr>
          <p:cNvPr id="5" name="Text Box 7"/>
          <p:cNvSpPr txBox="1">
            <a:spLocks noChangeArrowheads="1"/>
          </p:cNvSpPr>
          <p:nvPr/>
        </p:nvSpPr>
        <p:spPr bwMode="auto">
          <a:xfrm>
            <a:off x="357158" y="3314359"/>
            <a:ext cx="8429684" cy="2092881"/>
          </a:xfrm>
          <a:prstGeom prst="rect">
            <a:avLst/>
          </a:prstGeom>
          <a:noFill/>
          <a:ln w="9525">
            <a:noFill/>
            <a:miter lim="800000"/>
            <a:headEnd/>
            <a:tailEnd/>
          </a:ln>
          <a:effectLst/>
        </p:spPr>
        <p:txBody>
          <a:bodyPr wrap="square">
            <a:spAutoFit/>
          </a:bodyPr>
          <a:lstStyle/>
          <a:p>
            <a:pPr algn="just">
              <a:spcBef>
                <a:spcPct val="50000"/>
              </a:spcBef>
              <a:defRPr/>
            </a:pPr>
            <a:r>
              <a:rPr lang="fr-FR" sz="20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L’ébullition</a:t>
            </a:r>
            <a:r>
              <a:rPr lang="fr-FR" sz="2000" dirty="0" smtClean="0">
                <a:solidFill>
                  <a:srgbClr val="FF0000"/>
                </a:solidFill>
                <a:latin typeface="Arial" pitchFamily="34" charset="0"/>
                <a:cs typeface="Arial" pitchFamily="34" charset="0"/>
              </a:rPr>
              <a:t> est un phénomène </a:t>
            </a:r>
            <a:r>
              <a:rPr lang="fr-FR" sz="2000" dirty="0" smtClean="0">
                <a:solidFill>
                  <a:srgbClr val="0000FF"/>
                </a:solidFill>
                <a:latin typeface="Arial" pitchFamily="34" charset="0"/>
                <a:cs typeface="Arial" pitchFamily="34" charset="0"/>
              </a:rPr>
              <a:t>volumique</a:t>
            </a:r>
            <a:r>
              <a:rPr lang="fr-FR" sz="2000" dirty="0" smtClean="0">
                <a:solidFill>
                  <a:srgbClr val="FF0000"/>
                </a:solidFill>
                <a:latin typeface="Arial" pitchFamily="34" charset="0"/>
                <a:cs typeface="Arial" pitchFamily="34" charset="0"/>
              </a:rPr>
              <a:t>, les bulles de vapeur naissent dans le liquide et éclatent à la surface de l’eau. L’ébullition permet une évaporation rapide de l’eau par apport d’énergie extérieure.</a:t>
            </a:r>
          </a:p>
          <a:p>
            <a:pPr algn="just">
              <a:spcBef>
                <a:spcPct val="50000"/>
              </a:spcBef>
              <a:defRPr/>
            </a:pPr>
            <a:r>
              <a:rPr lang="fr-FR" sz="2000" u="sng" dirty="0" smtClean="0">
                <a:solidFill>
                  <a:srgbClr val="FF0000"/>
                </a:solidFill>
                <a:latin typeface="Arial" pitchFamily="34" charset="0"/>
                <a:cs typeface="Arial" pitchFamily="34" charset="0"/>
              </a:rPr>
              <a:t>La température d’ébullition dépend uniquement de la pression à la surface du produit</a:t>
            </a:r>
            <a:r>
              <a:rPr lang="fr-FR" sz="2000" dirty="0" smtClean="0">
                <a:solidFill>
                  <a:srgbClr val="FF0000"/>
                </a:solidFill>
                <a:latin typeface="Arial" pitchFamily="34" charset="0"/>
                <a:cs typeface="Arial" pitchFamily="34" charset="0"/>
              </a:rPr>
              <a:t>. L’ébullition n’est pas nécessaire pour obtenir l’évaporation (séchage du linge, séchage par entrainement)</a:t>
            </a:r>
            <a:endParaRPr lang="fr-FR" sz="2000" dirty="0">
              <a:solidFill>
                <a:srgbClr val="FF0000"/>
              </a:solidFill>
              <a:latin typeface="Arial" pitchFamily="34" charset="0"/>
              <a:cs typeface="Arial" pitchFamily="34" charset="0"/>
            </a:endParaRPr>
          </a:p>
        </p:txBody>
      </p:sp>
      <p:sp>
        <p:nvSpPr>
          <p:cNvPr id="6" name="Rectangle 24"/>
          <p:cNvSpPr txBox="1">
            <a:spLocks noChangeArrowheads="1"/>
          </p:cNvSpPr>
          <p:nvPr/>
        </p:nvSpPr>
        <p:spPr>
          <a:xfrm>
            <a:off x="285720" y="35716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7" name="Rectangle 6"/>
          <p:cNvSpPr/>
          <p:nvPr/>
        </p:nvSpPr>
        <p:spPr>
          <a:xfrm>
            <a:off x="357158" y="1000108"/>
            <a:ext cx="3913251" cy="461665"/>
          </a:xfrm>
          <a:prstGeom prst="rect">
            <a:avLst/>
          </a:prstGeom>
        </p:spPr>
        <p:txBody>
          <a:bodyPr wrap="none">
            <a:spAutoFit/>
          </a:bodyPr>
          <a:lstStyle/>
          <a:p>
            <a:r>
              <a:rPr lang="fr-FR" sz="2400" b="1" dirty="0" smtClean="0">
                <a:latin typeface="Comic Sans MS" pitchFamily="66" charset="0"/>
              </a:rPr>
              <a:t>Evaporation – Ebullition :</a:t>
            </a:r>
            <a:endParaRPr lang="fr-FR" sz="24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p:cNvSpPr txBox="1">
            <a:spLocks noChangeArrowheads="1"/>
          </p:cNvSpPr>
          <p:nvPr/>
        </p:nvSpPr>
        <p:spPr>
          <a:xfrm>
            <a:off x="142844" y="71414"/>
            <a:ext cx="8701119" cy="7143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Mesurer : </a:t>
            </a:r>
            <a:r>
              <a:rPr lang="fr-FR" sz="32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Principe</a:t>
            </a: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 du psychromètre</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p:txBody>
      </p:sp>
      <p:sp>
        <p:nvSpPr>
          <p:cNvPr id="3" name="Rectangle 2"/>
          <p:cNvSpPr/>
          <p:nvPr/>
        </p:nvSpPr>
        <p:spPr>
          <a:xfrm>
            <a:off x="285720" y="785794"/>
            <a:ext cx="8858280" cy="6032421"/>
          </a:xfrm>
          <a:prstGeom prst="rect">
            <a:avLst/>
          </a:prstGeom>
        </p:spPr>
        <p:txBody>
          <a:bodyPr wrap="square">
            <a:spAutoFit/>
          </a:bodyPr>
          <a:lstStyle/>
          <a:p>
            <a:r>
              <a:rPr lang="fr-FR" b="1" dirty="0" smtClean="0">
                <a:effectLst>
                  <a:outerShdw blurRad="38100" dist="38100" dir="2700000" algn="tl">
                    <a:srgbClr val="000000">
                      <a:alpha val="43137"/>
                    </a:srgbClr>
                  </a:outerShdw>
                </a:effectLst>
                <a:latin typeface="Arial" pitchFamily="34" charset="0"/>
                <a:cs typeface="Arial" pitchFamily="34" charset="0"/>
              </a:rPr>
              <a:t>Formules : </a:t>
            </a:r>
          </a:p>
          <a:p>
            <a:endParaRPr lang="fr-FR" sz="1600" b="1"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r>
              <a:rPr lang="nl-NL" sz="1600" b="1" dirty="0" err="1" smtClean="0">
                <a:latin typeface="Arial" pitchFamily="34" charset="0"/>
                <a:cs typeface="Arial" pitchFamily="34" charset="0"/>
              </a:rPr>
              <a:t>Ps</a:t>
            </a:r>
            <a:r>
              <a:rPr lang="nl-NL" sz="1600" b="1" dirty="0" smtClean="0">
                <a:latin typeface="Arial" pitchFamily="34" charset="0"/>
                <a:cs typeface="Arial" pitchFamily="34" charset="0"/>
              </a:rPr>
              <a:t> </a:t>
            </a:r>
            <a:r>
              <a:rPr lang="nl-NL" sz="1600" b="1" dirty="0" smtClean="0">
                <a:solidFill>
                  <a:srgbClr val="0000FF"/>
                </a:solidFill>
                <a:latin typeface="Arial" pitchFamily="34" charset="0"/>
                <a:cs typeface="Arial" pitchFamily="34" charset="0"/>
              </a:rPr>
              <a:t>- </a:t>
            </a:r>
            <a:r>
              <a:rPr lang="nl-NL" sz="1600" b="1" u="sng" dirty="0" err="1" smtClean="0">
                <a:solidFill>
                  <a:srgbClr val="0000FF"/>
                </a:solidFill>
                <a:latin typeface="Arial" pitchFamily="34" charset="0"/>
                <a:cs typeface="Arial" pitchFamily="34" charset="0"/>
              </a:rPr>
              <a:t>pv</a:t>
            </a:r>
            <a:r>
              <a:rPr lang="nl-NL" sz="1600" b="1" u="sng" dirty="0" smtClean="0">
                <a:solidFill>
                  <a:srgbClr val="0000FF"/>
                </a:solidFill>
                <a:latin typeface="Arial" pitchFamily="34" charset="0"/>
                <a:cs typeface="Arial" pitchFamily="34" charset="0"/>
              </a:rPr>
              <a:t> </a:t>
            </a:r>
            <a:r>
              <a:rPr lang="nl-NL" sz="1600" b="1" u="sng" dirty="0" err="1" smtClean="0">
                <a:solidFill>
                  <a:srgbClr val="0000FF"/>
                </a:solidFill>
                <a:latin typeface="Arial" pitchFamily="34" charset="0"/>
                <a:cs typeface="Arial" pitchFamily="34" charset="0"/>
              </a:rPr>
              <a:t>saturante</a:t>
            </a:r>
            <a:r>
              <a:rPr lang="nl-NL" sz="1600" b="1" dirty="0" smtClean="0">
                <a:solidFill>
                  <a:srgbClr val="0000FF"/>
                </a:solidFill>
                <a:latin typeface="Arial" pitchFamily="34" charset="0"/>
                <a:cs typeface="Arial" pitchFamily="34" charset="0"/>
              </a:rPr>
              <a:t> = 611,14 . EXP(17,269 . (((273,16 + </a:t>
            </a:r>
            <a:r>
              <a:rPr lang="nl-NL" sz="1600" b="1" dirty="0" smtClean="0">
                <a:solidFill>
                  <a:srgbClr val="FF0000"/>
                </a:solidFill>
                <a:latin typeface="Arial" pitchFamily="34" charset="0"/>
                <a:cs typeface="Arial" pitchFamily="34" charset="0"/>
              </a:rPr>
              <a:t>t</a:t>
            </a:r>
            <a:r>
              <a:rPr lang="nl-NL" sz="1600" b="1" dirty="0" smtClean="0">
                <a:solidFill>
                  <a:srgbClr val="0000FF"/>
                </a:solidFill>
                <a:latin typeface="Arial" pitchFamily="34" charset="0"/>
                <a:cs typeface="Arial" pitchFamily="34" charset="0"/>
              </a:rPr>
              <a:t>) - 273,16) / ((273,16 + </a:t>
            </a:r>
            <a:r>
              <a:rPr lang="nl-NL" sz="1600" b="1" dirty="0" smtClean="0">
                <a:solidFill>
                  <a:srgbClr val="FF0000"/>
                </a:solidFill>
                <a:latin typeface="Arial" pitchFamily="34" charset="0"/>
                <a:cs typeface="Arial" pitchFamily="34" charset="0"/>
              </a:rPr>
              <a:t>t</a:t>
            </a:r>
            <a:r>
              <a:rPr lang="nl-NL" sz="1600" b="1" dirty="0" smtClean="0">
                <a:solidFill>
                  <a:srgbClr val="0000FF"/>
                </a:solidFill>
                <a:latin typeface="Arial" pitchFamily="34" charset="0"/>
                <a:cs typeface="Arial" pitchFamily="34" charset="0"/>
              </a:rPr>
              <a:t> ) - 35,86))) </a:t>
            </a:r>
          </a:p>
          <a:p>
            <a:r>
              <a:rPr lang="nl-NL" sz="1600" b="1" dirty="0" smtClean="0">
                <a:solidFill>
                  <a:srgbClr val="0000FF"/>
                </a:solidFill>
                <a:latin typeface="Arial" pitchFamily="34" charset="0"/>
                <a:cs typeface="Arial" pitchFamily="34" charset="0"/>
              </a:rPr>
              <a:t>	</a:t>
            </a:r>
            <a:r>
              <a:rPr lang="nl-NL" sz="1200" dirty="0" smtClean="0">
                <a:latin typeface="Arial" pitchFamily="34" charset="0"/>
                <a:cs typeface="Arial" pitchFamily="34" charset="0"/>
              </a:rPr>
              <a:t>en Pascal</a:t>
            </a:r>
          </a:p>
          <a:p>
            <a:endParaRPr lang="nl-NL" sz="1600" dirty="0" smtClean="0">
              <a:latin typeface="Arial" pitchFamily="34" charset="0"/>
              <a:cs typeface="Arial" pitchFamily="34" charset="0"/>
            </a:endParaRPr>
          </a:p>
          <a:p>
            <a:r>
              <a:rPr lang="nl-NL" sz="1600" dirty="0" smtClean="0">
                <a:latin typeface="Arial" pitchFamily="34" charset="0"/>
                <a:cs typeface="Arial" pitchFamily="34" charset="0"/>
              </a:rPr>
              <a:t>	</a:t>
            </a:r>
            <a:r>
              <a:rPr lang="nl-NL" sz="1600" b="1" dirty="0" err="1" smtClean="0">
                <a:latin typeface="Arial" pitchFamily="34" charset="0"/>
                <a:cs typeface="Arial" pitchFamily="34" charset="0"/>
              </a:rPr>
              <a:t>Ps</a:t>
            </a:r>
            <a:r>
              <a:rPr lang="nl-NL" sz="1600" dirty="0" smtClean="0">
                <a:latin typeface="Arial" pitchFamily="34" charset="0"/>
                <a:cs typeface="Arial" pitchFamily="34" charset="0"/>
              </a:rPr>
              <a:t> = </a:t>
            </a:r>
            <a:r>
              <a:rPr lang="nl-NL" sz="1600" dirty="0" err="1" smtClean="0">
                <a:latin typeface="Arial" pitchFamily="34" charset="0"/>
                <a:cs typeface="Arial" pitchFamily="34" charset="0"/>
              </a:rPr>
              <a:t>pression</a:t>
            </a:r>
            <a:r>
              <a:rPr lang="nl-NL" sz="1600" dirty="0" smtClean="0">
                <a:latin typeface="Arial" pitchFamily="34" charset="0"/>
                <a:cs typeface="Arial" pitchFamily="34" charset="0"/>
              </a:rPr>
              <a:t> de </a:t>
            </a:r>
            <a:r>
              <a:rPr lang="nl-NL" sz="1600" dirty="0" err="1" smtClean="0">
                <a:latin typeface="Arial" pitchFamily="34" charset="0"/>
                <a:cs typeface="Arial" pitchFamily="34" charset="0"/>
              </a:rPr>
              <a:t>vapeur</a:t>
            </a:r>
            <a:r>
              <a:rPr lang="nl-NL" sz="1600" dirty="0" smtClean="0">
                <a:latin typeface="Arial" pitchFamily="34" charset="0"/>
                <a:cs typeface="Arial" pitchFamily="34" charset="0"/>
              </a:rPr>
              <a:t> </a:t>
            </a:r>
            <a:r>
              <a:rPr lang="nl-NL" sz="1600" dirty="0" err="1" smtClean="0">
                <a:latin typeface="Arial" pitchFamily="34" charset="0"/>
                <a:cs typeface="Arial" pitchFamily="34" charset="0"/>
              </a:rPr>
              <a:t>saturante</a:t>
            </a:r>
            <a:r>
              <a:rPr lang="nl-NL" sz="1600" dirty="0" smtClean="0">
                <a:latin typeface="Arial" pitchFamily="34" charset="0"/>
                <a:cs typeface="Arial" pitchFamily="34" charset="0"/>
              </a:rPr>
              <a:t>  ; </a:t>
            </a:r>
            <a:r>
              <a:rPr lang="nl-NL" sz="1600" b="1" dirty="0" smtClean="0">
                <a:solidFill>
                  <a:srgbClr val="FF0000"/>
                </a:solidFill>
                <a:latin typeface="Arial" pitchFamily="34" charset="0"/>
                <a:cs typeface="Arial" pitchFamily="34" charset="0"/>
              </a:rPr>
              <a:t>t</a:t>
            </a:r>
            <a:r>
              <a:rPr lang="nl-NL" sz="1600" dirty="0" smtClean="0">
                <a:solidFill>
                  <a:srgbClr val="FF0000"/>
                </a:solidFill>
                <a:latin typeface="Arial" pitchFamily="34" charset="0"/>
                <a:cs typeface="Arial" pitchFamily="34" charset="0"/>
              </a:rPr>
              <a:t> = </a:t>
            </a:r>
            <a:r>
              <a:rPr lang="nl-NL" sz="1600" dirty="0" err="1" smtClean="0">
                <a:solidFill>
                  <a:srgbClr val="FF0000"/>
                </a:solidFill>
                <a:latin typeface="Arial" pitchFamily="34" charset="0"/>
                <a:cs typeface="Arial" pitchFamily="34" charset="0"/>
              </a:rPr>
              <a:t>température</a:t>
            </a:r>
            <a:r>
              <a:rPr lang="nl-NL" sz="1600" dirty="0" smtClean="0">
                <a:solidFill>
                  <a:srgbClr val="FF0000"/>
                </a:solidFill>
                <a:latin typeface="Arial" pitchFamily="34" charset="0"/>
                <a:cs typeface="Arial" pitchFamily="34" charset="0"/>
              </a:rPr>
              <a:t> du </a:t>
            </a:r>
            <a:r>
              <a:rPr lang="nl-NL" sz="1600" dirty="0" err="1" smtClean="0">
                <a:solidFill>
                  <a:srgbClr val="FF0000"/>
                </a:solidFill>
                <a:latin typeface="Arial" pitchFamily="34" charset="0"/>
                <a:cs typeface="Arial" pitchFamily="34" charset="0"/>
              </a:rPr>
              <a:t>bulbe</a:t>
            </a:r>
            <a:r>
              <a:rPr lang="nl-NL" sz="1600" dirty="0" smtClean="0">
                <a:solidFill>
                  <a:srgbClr val="FF0000"/>
                </a:solidFill>
                <a:latin typeface="Arial" pitchFamily="34" charset="0"/>
                <a:cs typeface="Arial" pitchFamily="34" charset="0"/>
              </a:rPr>
              <a:t> sec</a:t>
            </a:r>
          </a:p>
          <a:p>
            <a:endParaRPr lang="nl-NL" sz="1600" dirty="0" smtClean="0">
              <a:latin typeface="Arial" pitchFamily="34" charset="0"/>
              <a:cs typeface="Arial" pitchFamily="34" charset="0"/>
            </a:endParaRPr>
          </a:p>
          <a:p>
            <a:r>
              <a:rPr lang="nl-NL" sz="1600" b="1" dirty="0" smtClean="0">
                <a:latin typeface="Arial" pitchFamily="34" charset="0"/>
                <a:cs typeface="Arial" pitchFamily="34" charset="0"/>
              </a:rPr>
              <a:t>Pa</a:t>
            </a:r>
            <a:r>
              <a:rPr lang="nl-NL" sz="1600" b="1" dirty="0" smtClean="0">
                <a:solidFill>
                  <a:srgbClr val="0000FF"/>
                </a:solidFill>
                <a:latin typeface="Arial" pitchFamily="34" charset="0"/>
                <a:cs typeface="Arial" pitchFamily="34" charset="0"/>
              </a:rPr>
              <a:t> - </a:t>
            </a:r>
            <a:r>
              <a:rPr lang="nl-NL" sz="1600" b="1" u="sng" dirty="0" err="1" smtClean="0">
                <a:solidFill>
                  <a:srgbClr val="0000FF"/>
                </a:solidFill>
                <a:latin typeface="Arial" pitchFamily="34" charset="0"/>
                <a:cs typeface="Arial" pitchFamily="34" charset="0"/>
              </a:rPr>
              <a:t>pv</a:t>
            </a:r>
            <a:r>
              <a:rPr lang="nl-NL" sz="1600" b="1" u="sng" dirty="0" smtClean="0">
                <a:solidFill>
                  <a:srgbClr val="0000FF"/>
                </a:solidFill>
                <a:latin typeface="Arial" pitchFamily="34" charset="0"/>
                <a:cs typeface="Arial" pitchFamily="34" charset="0"/>
              </a:rPr>
              <a:t> de </a:t>
            </a:r>
            <a:r>
              <a:rPr lang="nl-NL" sz="1600" b="1" u="sng" dirty="0" err="1" smtClean="0">
                <a:solidFill>
                  <a:srgbClr val="0000FF"/>
                </a:solidFill>
                <a:latin typeface="Arial" pitchFamily="34" charset="0"/>
                <a:cs typeface="Arial" pitchFamily="34" charset="0"/>
              </a:rPr>
              <a:t>l’air</a:t>
            </a:r>
            <a:r>
              <a:rPr lang="nl-NL" sz="1600" b="1" u="sng" dirty="0" smtClean="0">
                <a:solidFill>
                  <a:srgbClr val="0000FF"/>
                </a:solidFill>
                <a:latin typeface="Arial" pitchFamily="34" charset="0"/>
                <a:cs typeface="Arial" pitchFamily="34" charset="0"/>
              </a:rPr>
              <a:t> </a:t>
            </a:r>
            <a:r>
              <a:rPr lang="nl-NL" sz="1600" b="1" dirty="0" smtClean="0">
                <a:solidFill>
                  <a:srgbClr val="0000FF"/>
                </a:solidFill>
                <a:latin typeface="Arial" pitchFamily="34" charset="0"/>
                <a:cs typeface="Arial" pitchFamily="34" charset="0"/>
              </a:rPr>
              <a:t>= </a:t>
            </a:r>
            <a:r>
              <a:rPr lang="nl-NL" sz="1600" b="1" dirty="0" err="1" smtClean="0">
                <a:latin typeface="Arial" pitchFamily="34" charset="0"/>
                <a:cs typeface="Arial" pitchFamily="34" charset="0"/>
              </a:rPr>
              <a:t>Ps</a:t>
            </a:r>
            <a:r>
              <a:rPr lang="nl-NL" sz="1600" b="1" dirty="0" smtClean="0">
                <a:solidFill>
                  <a:srgbClr val="0000FF"/>
                </a:solidFill>
                <a:latin typeface="Arial" pitchFamily="34" charset="0"/>
                <a:cs typeface="Arial" pitchFamily="34" charset="0"/>
              </a:rPr>
              <a:t> . </a:t>
            </a:r>
            <a:r>
              <a:rPr lang="nl-NL" sz="1600" b="1" dirty="0" smtClean="0">
                <a:solidFill>
                  <a:srgbClr val="FF0000"/>
                </a:solidFill>
                <a:latin typeface="Arial" pitchFamily="34" charset="0"/>
                <a:cs typeface="Arial" pitchFamily="34" charset="0"/>
              </a:rPr>
              <a:t>A</a:t>
            </a:r>
            <a:r>
              <a:rPr lang="nl-NL" sz="1600" b="1" dirty="0" smtClean="0">
                <a:solidFill>
                  <a:srgbClr val="0000FF"/>
                </a:solidFill>
                <a:latin typeface="Arial" pitchFamily="34" charset="0"/>
                <a:cs typeface="Arial" pitchFamily="34" charset="0"/>
              </a:rPr>
              <a:t> . </a:t>
            </a:r>
            <a:r>
              <a:rPr lang="nl-NL" sz="1600" b="1" dirty="0" smtClean="0">
                <a:solidFill>
                  <a:srgbClr val="FF0000"/>
                </a:solidFill>
                <a:latin typeface="Arial" pitchFamily="34" charset="0"/>
                <a:cs typeface="Arial" pitchFamily="34" charset="0"/>
              </a:rPr>
              <a:t>P</a:t>
            </a:r>
            <a:r>
              <a:rPr lang="nl-NL" sz="1600" b="1" dirty="0" smtClean="0">
                <a:solidFill>
                  <a:srgbClr val="0000FF"/>
                </a:solidFill>
                <a:latin typeface="Arial" pitchFamily="34" charset="0"/>
                <a:cs typeface="Arial" pitchFamily="34" charset="0"/>
              </a:rPr>
              <a:t> . (</a:t>
            </a:r>
            <a:r>
              <a:rPr lang="nl-NL" sz="1600" b="1" dirty="0" smtClean="0">
                <a:solidFill>
                  <a:srgbClr val="FF0000"/>
                </a:solidFill>
                <a:latin typeface="Arial" pitchFamily="34" charset="0"/>
                <a:cs typeface="Arial" pitchFamily="34" charset="0"/>
              </a:rPr>
              <a:t>t</a:t>
            </a:r>
            <a:r>
              <a:rPr lang="nl-NL" sz="1600" b="1" dirty="0" smtClean="0">
                <a:solidFill>
                  <a:srgbClr val="0000FF"/>
                </a:solidFill>
                <a:latin typeface="Arial" pitchFamily="34" charset="0"/>
                <a:cs typeface="Arial" pitchFamily="34" charset="0"/>
              </a:rPr>
              <a:t> - </a:t>
            </a:r>
            <a:r>
              <a:rPr lang="nl-NL" sz="1600" b="1" dirty="0" err="1" smtClean="0">
                <a:solidFill>
                  <a:srgbClr val="FF0000"/>
                </a:solidFill>
                <a:latin typeface="Arial" pitchFamily="34" charset="0"/>
                <a:cs typeface="Arial" pitchFamily="34" charset="0"/>
              </a:rPr>
              <a:t>th</a:t>
            </a:r>
            <a:r>
              <a:rPr lang="nl-NL" sz="1600" b="1" dirty="0" smtClean="0">
                <a:solidFill>
                  <a:srgbClr val="0000FF"/>
                </a:solidFill>
                <a:latin typeface="Arial" pitchFamily="34" charset="0"/>
                <a:cs typeface="Arial" pitchFamily="34" charset="0"/>
              </a:rPr>
              <a:t>) /1000 </a:t>
            </a:r>
            <a:r>
              <a:rPr lang="nl-NL" sz="1200" dirty="0" smtClean="0">
                <a:latin typeface="Arial" pitchFamily="34" charset="0"/>
                <a:cs typeface="Arial" pitchFamily="34" charset="0"/>
              </a:rPr>
              <a:t>en Pascal</a:t>
            </a:r>
          </a:p>
          <a:p>
            <a:endParaRPr lang="nl-NL" sz="1600" dirty="0" smtClean="0">
              <a:latin typeface="Arial" pitchFamily="34" charset="0"/>
              <a:cs typeface="Arial" pitchFamily="34" charset="0"/>
            </a:endParaRPr>
          </a:p>
          <a:p>
            <a:r>
              <a:rPr lang="nl-NL" sz="1600" dirty="0" smtClean="0">
                <a:latin typeface="Arial" pitchFamily="34" charset="0"/>
                <a:cs typeface="Arial" pitchFamily="34" charset="0"/>
              </a:rPr>
              <a:t>	</a:t>
            </a:r>
            <a:r>
              <a:rPr lang="nl-NL" sz="1600" b="1" dirty="0" smtClean="0">
                <a:latin typeface="Arial" pitchFamily="34" charset="0"/>
                <a:cs typeface="Arial" pitchFamily="34" charset="0"/>
              </a:rPr>
              <a:t>Pa</a:t>
            </a:r>
            <a:r>
              <a:rPr lang="nl-NL" sz="1600" dirty="0" smtClean="0">
                <a:latin typeface="Arial" pitchFamily="34" charset="0"/>
                <a:cs typeface="Arial" pitchFamily="34" charset="0"/>
              </a:rPr>
              <a:t> = </a:t>
            </a:r>
            <a:r>
              <a:rPr lang="nl-NL" sz="1600" dirty="0" err="1" smtClean="0">
                <a:latin typeface="Arial" pitchFamily="34" charset="0"/>
                <a:cs typeface="Arial" pitchFamily="34" charset="0"/>
              </a:rPr>
              <a:t>pression</a:t>
            </a:r>
            <a:r>
              <a:rPr lang="nl-NL" sz="1600" dirty="0" smtClean="0">
                <a:latin typeface="Arial" pitchFamily="34" charset="0"/>
                <a:cs typeface="Arial" pitchFamily="34" charset="0"/>
              </a:rPr>
              <a:t> </a:t>
            </a:r>
            <a:r>
              <a:rPr lang="nl-NL" sz="1600" dirty="0" err="1" smtClean="0">
                <a:latin typeface="Arial" pitchFamily="34" charset="0"/>
                <a:cs typeface="Arial" pitchFamily="34" charset="0"/>
              </a:rPr>
              <a:t>partielle</a:t>
            </a:r>
            <a:r>
              <a:rPr lang="nl-NL" sz="1600" dirty="0" smtClean="0">
                <a:latin typeface="Arial" pitchFamily="34" charset="0"/>
                <a:cs typeface="Arial" pitchFamily="34" charset="0"/>
              </a:rPr>
              <a:t> de </a:t>
            </a:r>
            <a:r>
              <a:rPr lang="nl-NL" sz="1600" dirty="0" err="1" smtClean="0">
                <a:latin typeface="Arial" pitchFamily="34" charset="0"/>
                <a:cs typeface="Arial" pitchFamily="34" charset="0"/>
              </a:rPr>
              <a:t>vapeur</a:t>
            </a:r>
            <a:r>
              <a:rPr lang="nl-NL" sz="1600" dirty="0" smtClean="0">
                <a:latin typeface="Arial" pitchFamily="34" charset="0"/>
                <a:cs typeface="Arial" pitchFamily="34" charset="0"/>
              </a:rPr>
              <a:t> dans </a:t>
            </a:r>
            <a:r>
              <a:rPr lang="nl-NL" sz="1600" dirty="0" err="1" smtClean="0">
                <a:latin typeface="Arial" pitchFamily="34" charset="0"/>
                <a:cs typeface="Arial" pitchFamily="34" charset="0"/>
              </a:rPr>
              <a:t>l’air</a:t>
            </a:r>
            <a:r>
              <a:rPr lang="nl-NL" sz="1600" dirty="0" smtClean="0">
                <a:latin typeface="Arial" pitchFamily="34" charset="0"/>
                <a:cs typeface="Arial" pitchFamily="34" charset="0"/>
              </a:rPr>
              <a:t> ; </a:t>
            </a:r>
            <a:r>
              <a:rPr lang="nl-NL" sz="1600" b="1" dirty="0" err="1" smtClean="0">
                <a:solidFill>
                  <a:srgbClr val="FF0000"/>
                </a:solidFill>
                <a:latin typeface="Arial" pitchFamily="34" charset="0"/>
                <a:cs typeface="Arial" pitchFamily="34" charset="0"/>
              </a:rPr>
              <a:t>th</a:t>
            </a:r>
            <a:r>
              <a:rPr lang="nl-NL" sz="1600" dirty="0" smtClean="0">
                <a:solidFill>
                  <a:srgbClr val="FF0000"/>
                </a:solidFill>
                <a:latin typeface="Arial" pitchFamily="34" charset="0"/>
                <a:cs typeface="Arial" pitchFamily="34" charset="0"/>
              </a:rPr>
              <a:t> = </a:t>
            </a:r>
            <a:r>
              <a:rPr lang="nl-NL" sz="1600" dirty="0" err="1" smtClean="0">
                <a:solidFill>
                  <a:srgbClr val="FF0000"/>
                </a:solidFill>
                <a:latin typeface="Arial" pitchFamily="34" charset="0"/>
                <a:cs typeface="Arial" pitchFamily="34" charset="0"/>
              </a:rPr>
              <a:t>température</a:t>
            </a:r>
            <a:r>
              <a:rPr lang="nl-NL" sz="1600" dirty="0" smtClean="0">
                <a:solidFill>
                  <a:srgbClr val="FF0000"/>
                </a:solidFill>
                <a:latin typeface="Arial" pitchFamily="34" charset="0"/>
                <a:cs typeface="Arial" pitchFamily="34" charset="0"/>
              </a:rPr>
              <a:t> du </a:t>
            </a:r>
            <a:r>
              <a:rPr lang="nl-NL" sz="1600" dirty="0" err="1" smtClean="0">
                <a:solidFill>
                  <a:srgbClr val="FF0000"/>
                </a:solidFill>
                <a:latin typeface="Arial" pitchFamily="34" charset="0"/>
                <a:cs typeface="Arial" pitchFamily="34" charset="0"/>
              </a:rPr>
              <a:t>bulbe</a:t>
            </a:r>
            <a:r>
              <a:rPr lang="nl-NL" sz="1600" dirty="0" smtClean="0">
                <a:solidFill>
                  <a:srgbClr val="FF0000"/>
                </a:solidFill>
                <a:latin typeface="Arial" pitchFamily="34" charset="0"/>
                <a:cs typeface="Arial" pitchFamily="34" charset="0"/>
              </a:rPr>
              <a:t> </a:t>
            </a:r>
            <a:r>
              <a:rPr lang="nl-NL" sz="1600" dirty="0" err="1" smtClean="0">
                <a:solidFill>
                  <a:srgbClr val="FF0000"/>
                </a:solidFill>
                <a:latin typeface="Arial" pitchFamily="34" charset="0"/>
                <a:cs typeface="Arial" pitchFamily="34" charset="0"/>
              </a:rPr>
              <a:t>humide</a:t>
            </a:r>
            <a:r>
              <a:rPr lang="nl-NL" sz="1600" dirty="0" smtClean="0">
                <a:latin typeface="Arial" pitchFamily="34" charset="0"/>
                <a:cs typeface="Arial" pitchFamily="34" charset="0"/>
              </a:rPr>
              <a:t> ; </a:t>
            </a:r>
          </a:p>
          <a:p>
            <a:r>
              <a:rPr lang="nl-NL" sz="1600" b="1" dirty="0" smtClean="0">
                <a:latin typeface="Arial" pitchFamily="34" charset="0"/>
                <a:cs typeface="Arial" pitchFamily="34" charset="0"/>
              </a:rPr>
              <a:t>	</a:t>
            </a:r>
            <a:r>
              <a:rPr lang="nl-NL" sz="1600" b="1" dirty="0" smtClean="0">
                <a:solidFill>
                  <a:srgbClr val="FF0000"/>
                </a:solidFill>
                <a:latin typeface="Arial" pitchFamily="34" charset="0"/>
                <a:cs typeface="Arial" pitchFamily="34" charset="0"/>
              </a:rPr>
              <a:t>P</a:t>
            </a:r>
            <a:r>
              <a:rPr lang="nl-NL" sz="1600" dirty="0" smtClean="0">
                <a:solidFill>
                  <a:srgbClr val="FF0000"/>
                </a:solidFill>
                <a:latin typeface="Arial" pitchFamily="34" charset="0"/>
                <a:cs typeface="Arial" pitchFamily="34" charset="0"/>
              </a:rPr>
              <a:t> = </a:t>
            </a:r>
            <a:r>
              <a:rPr lang="nl-NL" sz="1600" dirty="0" err="1" smtClean="0">
                <a:solidFill>
                  <a:srgbClr val="FF0000"/>
                </a:solidFill>
                <a:latin typeface="Arial" pitchFamily="34" charset="0"/>
                <a:cs typeface="Arial" pitchFamily="34" charset="0"/>
              </a:rPr>
              <a:t>pression</a:t>
            </a:r>
            <a:r>
              <a:rPr lang="nl-NL" sz="1600" dirty="0" smtClean="0">
                <a:solidFill>
                  <a:srgbClr val="FF0000"/>
                </a:solidFill>
                <a:latin typeface="Arial" pitchFamily="34" charset="0"/>
                <a:cs typeface="Arial" pitchFamily="34" charset="0"/>
              </a:rPr>
              <a:t> </a:t>
            </a:r>
            <a:r>
              <a:rPr lang="nl-NL" sz="1600" dirty="0" err="1" smtClean="0">
                <a:solidFill>
                  <a:srgbClr val="FF0000"/>
                </a:solidFill>
                <a:latin typeface="Arial" pitchFamily="34" charset="0"/>
                <a:cs typeface="Arial" pitchFamily="34" charset="0"/>
              </a:rPr>
              <a:t>atmosphérique</a:t>
            </a:r>
            <a:r>
              <a:rPr lang="nl-NL" sz="1600" dirty="0" smtClean="0">
                <a:solidFill>
                  <a:srgbClr val="FF0000"/>
                </a:solidFill>
                <a:latin typeface="Arial" pitchFamily="34" charset="0"/>
                <a:cs typeface="Arial" pitchFamily="34" charset="0"/>
              </a:rPr>
              <a:t>  </a:t>
            </a:r>
            <a:r>
              <a:rPr lang="nl-NL" sz="1600" dirty="0" smtClean="0">
                <a:latin typeface="Arial" pitchFamily="34" charset="0"/>
                <a:cs typeface="Arial" pitchFamily="34" charset="0"/>
              </a:rPr>
              <a:t>101,325 </a:t>
            </a:r>
            <a:r>
              <a:rPr lang="nl-NL" sz="1600" dirty="0" err="1" smtClean="0">
                <a:latin typeface="Arial" pitchFamily="34" charset="0"/>
                <a:cs typeface="Arial" pitchFamily="34" charset="0"/>
              </a:rPr>
              <a:t>hPa</a:t>
            </a:r>
            <a:r>
              <a:rPr lang="nl-NL" sz="1600" dirty="0" smtClean="0">
                <a:latin typeface="Arial" pitchFamily="34" charset="0"/>
                <a:cs typeface="Arial" pitchFamily="34" charset="0"/>
              </a:rPr>
              <a:t>  ; </a:t>
            </a:r>
            <a:r>
              <a:rPr lang="nl-NL" sz="1600" b="1" dirty="0" smtClean="0">
                <a:solidFill>
                  <a:srgbClr val="FF0000"/>
                </a:solidFill>
                <a:latin typeface="Arial" pitchFamily="34" charset="0"/>
                <a:cs typeface="Arial" pitchFamily="34" charset="0"/>
              </a:rPr>
              <a:t>A</a:t>
            </a:r>
            <a:r>
              <a:rPr lang="nl-NL" sz="1600" dirty="0" smtClean="0">
                <a:solidFill>
                  <a:srgbClr val="FF0000"/>
                </a:solidFill>
                <a:latin typeface="Arial" pitchFamily="34" charset="0"/>
                <a:cs typeface="Arial" pitchFamily="34" charset="0"/>
              </a:rPr>
              <a:t> = </a:t>
            </a:r>
            <a:r>
              <a:rPr lang="nl-NL" sz="1600" dirty="0" err="1" smtClean="0">
                <a:solidFill>
                  <a:srgbClr val="FF0000"/>
                </a:solidFill>
                <a:latin typeface="Arial" pitchFamily="34" charset="0"/>
                <a:cs typeface="Arial" pitchFamily="34" charset="0"/>
              </a:rPr>
              <a:t>coefficient</a:t>
            </a:r>
            <a:r>
              <a:rPr lang="nl-NL" sz="1600" dirty="0" smtClean="0">
                <a:solidFill>
                  <a:srgbClr val="FF0000"/>
                </a:solidFill>
                <a:latin typeface="Arial" pitchFamily="34" charset="0"/>
                <a:cs typeface="Arial" pitchFamily="34" charset="0"/>
              </a:rPr>
              <a:t> </a:t>
            </a:r>
            <a:r>
              <a:rPr lang="nl-NL" sz="1600" dirty="0" err="1" smtClean="0">
                <a:solidFill>
                  <a:srgbClr val="FF0000"/>
                </a:solidFill>
                <a:latin typeface="Arial" pitchFamily="34" charset="0"/>
                <a:cs typeface="Arial" pitchFamily="34" charset="0"/>
              </a:rPr>
              <a:t>psychrométrique</a:t>
            </a:r>
            <a:r>
              <a:rPr lang="nl-NL" sz="1600" dirty="0" smtClean="0">
                <a:solidFill>
                  <a:srgbClr val="FF0000"/>
                </a:solidFill>
                <a:latin typeface="Arial" pitchFamily="34" charset="0"/>
                <a:cs typeface="Arial" pitchFamily="34" charset="0"/>
              </a:rPr>
              <a:t> </a:t>
            </a:r>
            <a:r>
              <a:rPr lang="nl-NL" sz="1600" dirty="0" smtClean="0">
                <a:latin typeface="Arial" pitchFamily="34" charset="0"/>
                <a:cs typeface="Arial" pitchFamily="34" charset="0"/>
              </a:rPr>
              <a:t>:  	</a:t>
            </a:r>
            <a:r>
              <a:rPr lang="nl-NL" sz="1600" b="1" dirty="0" smtClean="0">
                <a:latin typeface="Arial" pitchFamily="34" charset="0"/>
                <a:cs typeface="Arial" pitchFamily="34" charset="0"/>
              </a:rPr>
              <a:t>0.00074</a:t>
            </a:r>
            <a:r>
              <a:rPr lang="nl-NL" sz="1600" dirty="0" smtClean="0">
                <a:latin typeface="Arial" pitchFamily="34" charset="0"/>
                <a:cs typeface="Arial" pitchFamily="34" charset="0"/>
              </a:rPr>
              <a:t> 	(</a:t>
            </a:r>
            <a:r>
              <a:rPr lang="nl-NL" sz="1600" dirty="0" err="1" smtClean="0">
                <a:latin typeface="Arial" pitchFamily="34" charset="0"/>
                <a:cs typeface="Arial" pitchFamily="34" charset="0"/>
              </a:rPr>
              <a:t>dépend</a:t>
            </a:r>
            <a:r>
              <a:rPr lang="nl-NL" sz="1600" dirty="0" smtClean="0">
                <a:latin typeface="Arial" pitchFamily="34" charset="0"/>
                <a:cs typeface="Arial" pitchFamily="34" charset="0"/>
              </a:rPr>
              <a:t> du type de </a:t>
            </a:r>
            <a:r>
              <a:rPr lang="nl-NL" sz="1600" dirty="0" err="1" smtClean="0">
                <a:latin typeface="Arial" pitchFamily="34" charset="0"/>
                <a:cs typeface="Arial" pitchFamily="34" charset="0"/>
              </a:rPr>
              <a:t>psychromètre</a:t>
            </a:r>
            <a:r>
              <a:rPr lang="nl-NL" sz="1600" dirty="0" smtClean="0">
                <a:latin typeface="Arial" pitchFamily="34" charset="0"/>
                <a:cs typeface="Arial" pitchFamily="34" charset="0"/>
              </a:rPr>
              <a:t>)</a:t>
            </a:r>
          </a:p>
          <a:p>
            <a:endParaRPr lang="nl-NL" sz="1600" dirty="0" smtClean="0">
              <a:latin typeface="Arial" pitchFamily="34" charset="0"/>
              <a:cs typeface="Arial" pitchFamily="34" charset="0"/>
            </a:endParaRPr>
          </a:p>
          <a:p>
            <a:r>
              <a:rPr lang="nl-NL" sz="1600" b="1" dirty="0" smtClean="0">
                <a:latin typeface="Arial" pitchFamily="34" charset="0"/>
                <a:cs typeface="Arial" pitchFamily="34" charset="0"/>
              </a:rPr>
              <a:t>W</a:t>
            </a:r>
            <a:r>
              <a:rPr lang="nl-NL" sz="1600" b="1" dirty="0" smtClean="0">
                <a:solidFill>
                  <a:srgbClr val="0000FF"/>
                </a:solidFill>
                <a:latin typeface="Arial" pitchFamily="34" charset="0"/>
                <a:cs typeface="Arial" pitchFamily="34" charset="0"/>
              </a:rPr>
              <a:t> – </a:t>
            </a:r>
            <a:r>
              <a:rPr lang="nl-NL" sz="1600" b="1" u="sng" dirty="0" err="1" smtClean="0">
                <a:solidFill>
                  <a:srgbClr val="0000FF"/>
                </a:solidFill>
                <a:latin typeface="Arial" pitchFamily="34" charset="0"/>
                <a:cs typeface="Arial" pitchFamily="34" charset="0"/>
              </a:rPr>
              <a:t>humidité</a:t>
            </a:r>
            <a:r>
              <a:rPr lang="nl-NL" sz="1600" b="1" u="sng" dirty="0" smtClean="0">
                <a:solidFill>
                  <a:srgbClr val="0000FF"/>
                </a:solidFill>
                <a:latin typeface="Arial" pitchFamily="34" charset="0"/>
                <a:cs typeface="Arial" pitchFamily="34" charset="0"/>
              </a:rPr>
              <a:t> </a:t>
            </a:r>
            <a:r>
              <a:rPr lang="nl-NL" sz="1600" b="1" u="sng" dirty="0" err="1" smtClean="0">
                <a:solidFill>
                  <a:srgbClr val="0000FF"/>
                </a:solidFill>
                <a:latin typeface="Arial" pitchFamily="34" charset="0"/>
                <a:cs typeface="Arial" pitchFamily="34" charset="0"/>
              </a:rPr>
              <a:t>absolue</a:t>
            </a:r>
            <a:r>
              <a:rPr lang="nl-NL" sz="1600" b="1" u="sng" dirty="0" smtClean="0">
                <a:solidFill>
                  <a:srgbClr val="0000FF"/>
                </a:solidFill>
                <a:latin typeface="Arial" pitchFamily="34" charset="0"/>
                <a:cs typeface="Arial" pitchFamily="34" charset="0"/>
              </a:rPr>
              <a:t> </a:t>
            </a:r>
            <a:r>
              <a:rPr lang="nl-NL" sz="1600" b="1" dirty="0" smtClean="0">
                <a:solidFill>
                  <a:srgbClr val="0000FF"/>
                </a:solidFill>
                <a:latin typeface="Arial" pitchFamily="34" charset="0"/>
                <a:cs typeface="Arial" pitchFamily="34" charset="0"/>
              </a:rPr>
              <a:t>= (18 / 29) . (</a:t>
            </a:r>
            <a:r>
              <a:rPr lang="nl-NL" sz="1600" b="1" dirty="0" smtClean="0">
                <a:latin typeface="Arial" pitchFamily="34" charset="0"/>
                <a:cs typeface="Arial" pitchFamily="34" charset="0"/>
              </a:rPr>
              <a:t>Pa</a:t>
            </a:r>
            <a:r>
              <a:rPr lang="nl-NL" sz="1600" b="1" dirty="0" smtClean="0">
                <a:solidFill>
                  <a:srgbClr val="0000FF"/>
                </a:solidFill>
                <a:latin typeface="Arial" pitchFamily="34" charset="0"/>
                <a:cs typeface="Arial" pitchFamily="34" charset="0"/>
              </a:rPr>
              <a:t> / (</a:t>
            </a:r>
            <a:r>
              <a:rPr lang="nl-NL" sz="1600" b="1" dirty="0" smtClean="0">
                <a:solidFill>
                  <a:srgbClr val="FF0000"/>
                </a:solidFill>
                <a:latin typeface="Arial" pitchFamily="34" charset="0"/>
                <a:cs typeface="Arial" pitchFamily="34" charset="0"/>
              </a:rPr>
              <a:t>P</a:t>
            </a:r>
            <a:r>
              <a:rPr lang="nl-NL" sz="1600" b="1" dirty="0" smtClean="0">
                <a:solidFill>
                  <a:srgbClr val="0000FF"/>
                </a:solidFill>
                <a:latin typeface="Arial" pitchFamily="34" charset="0"/>
                <a:cs typeface="Arial" pitchFamily="34" charset="0"/>
              </a:rPr>
              <a:t> - </a:t>
            </a:r>
            <a:r>
              <a:rPr lang="nl-NL" sz="1600" b="1" dirty="0" smtClean="0">
                <a:latin typeface="Arial" pitchFamily="34" charset="0"/>
                <a:cs typeface="Arial" pitchFamily="34" charset="0"/>
              </a:rPr>
              <a:t>Pa</a:t>
            </a:r>
            <a:r>
              <a:rPr lang="nl-NL" sz="1600" b="1" dirty="0" smtClean="0">
                <a:solidFill>
                  <a:srgbClr val="0000FF"/>
                </a:solidFill>
                <a:latin typeface="Arial" pitchFamily="34" charset="0"/>
                <a:cs typeface="Arial" pitchFamily="34" charset="0"/>
              </a:rPr>
              <a:t>)) . 1000  </a:t>
            </a:r>
            <a:r>
              <a:rPr lang="nl-NL" sz="1200" dirty="0" smtClean="0">
                <a:latin typeface="Arial" pitchFamily="34" charset="0"/>
                <a:cs typeface="Arial" pitchFamily="34" charset="0"/>
              </a:rPr>
              <a:t>en gr / kg </a:t>
            </a:r>
            <a:r>
              <a:rPr lang="nl-NL" sz="1200" dirty="0" err="1" smtClean="0">
                <a:latin typeface="Arial" pitchFamily="34" charset="0"/>
                <a:cs typeface="Arial" pitchFamily="34" charset="0"/>
              </a:rPr>
              <a:t>d’air</a:t>
            </a:r>
            <a:r>
              <a:rPr lang="nl-NL" sz="1200" dirty="0" smtClean="0">
                <a:latin typeface="Arial" pitchFamily="34" charset="0"/>
                <a:cs typeface="Arial" pitchFamily="34" charset="0"/>
              </a:rPr>
              <a:t> sec</a:t>
            </a:r>
          </a:p>
          <a:p>
            <a:endParaRPr lang="nl-NL" sz="1600" dirty="0" smtClean="0">
              <a:latin typeface="Arial" pitchFamily="34" charset="0"/>
              <a:cs typeface="Arial" pitchFamily="34" charset="0"/>
            </a:endParaRPr>
          </a:p>
          <a:p>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Exemple</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  </a:t>
            </a:r>
          </a:p>
          <a:p>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quelle</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est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l’humidité</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relative</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hr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pour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 t = 23.5°C   ;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th</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 16.5°C</a:t>
            </a:r>
            <a:endParaRPr lang="nl-NL" sz="1600"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Ps</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 2897 Pa </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vapeur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autour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du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bulbe</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humide</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 100%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hr</a:t>
            </a:r>
            <a:endPar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endParaRPr>
          </a:p>
          <a:p>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Pa = 1512 Pa </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vapeur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autour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du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bulbe</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sym typeface="Wingdings" pitchFamily="2" charset="2"/>
              </a:rPr>
              <a:t> sec</a:t>
            </a:r>
            <a:endPar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endParaRPr>
          </a:p>
          <a:p>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hr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 (1512/ 2897) % = 52 % ;  w = 9,4 gr / kg </a:t>
            </a:r>
            <a:r>
              <a:rPr lang="nl-NL" sz="1600" dirty="0" err="1" smtClean="0">
                <a:solidFill>
                  <a:srgbClr val="006600"/>
                </a:solidFill>
                <a:effectLst>
                  <a:outerShdw blurRad="38100" dist="38100" dir="2700000" algn="tl">
                    <a:srgbClr val="000000">
                      <a:alpha val="43137"/>
                    </a:srgbClr>
                  </a:outerShdw>
                </a:effectLst>
                <a:latin typeface="Arial" pitchFamily="34" charset="0"/>
                <a:cs typeface="Arial" pitchFamily="34" charset="0"/>
              </a:rPr>
              <a:t>d’air</a:t>
            </a:r>
            <a:r>
              <a:rPr lang="nl-NL" sz="1600" dirty="0" smtClean="0">
                <a:solidFill>
                  <a:srgbClr val="006600"/>
                </a:solidFill>
                <a:effectLst>
                  <a:outerShdw blurRad="38100" dist="38100" dir="2700000" algn="tl">
                    <a:srgbClr val="000000">
                      <a:alpha val="43137"/>
                    </a:srgbClr>
                  </a:outerShdw>
                </a:effectLst>
                <a:latin typeface="Arial" pitchFamily="34" charset="0"/>
                <a:cs typeface="Arial" pitchFamily="34" charset="0"/>
              </a:rPr>
              <a:t> sec</a:t>
            </a:r>
          </a:p>
          <a:p>
            <a:endParaRPr lang="nl-NL" sz="1600" dirty="0" smtClean="0">
              <a:solidFill>
                <a:srgbClr val="0000FF"/>
              </a:solidFill>
              <a:effectLst>
                <a:outerShdw blurRad="38100" dist="38100" dir="2700000" algn="tl">
                  <a:srgbClr val="000000">
                    <a:alpha val="43137"/>
                  </a:srgbClr>
                </a:outerShdw>
              </a:effectLst>
              <a:latin typeface="Arial" pitchFamily="34" charset="0"/>
              <a:cs typeface="Arial" pitchFamily="34" charset="0"/>
            </a:endParaRPr>
          </a:p>
          <a:p>
            <a:r>
              <a:rPr lang="fr-FR" sz="1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NB : les formules de l’air humides donnent toujours des valeurs approchantes, compte tenu des incertitudes de la mesure et de la pression atmosphérique. Il faut toujours raisonner en valeurs relatives.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wipe(down)">
                                      <p:cBhvr>
                                        <p:cTn id="42" dur="5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wipe(down)">
                                      <p:cBhvr>
                                        <p:cTn id="47" dur="500"/>
                                        <p:tgtEl>
                                          <p:spTgt spid="3">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wipe(down)">
                                      <p:cBhvr>
                                        <p:cTn id="52" dur="500"/>
                                        <p:tgtEl>
                                          <p:spTgt spid="3">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animEffect transition="in" filter="wipe(down)">
                                      <p:cBhvr>
                                        <p:cTn id="57" dur="500"/>
                                        <p:tgtEl>
                                          <p:spTgt spid="3">
                                            <p:txEl>
                                              <p:pRg st="16" end="1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7" end="17"/>
                                            </p:txEl>
                                          </p:spTgt>
                                        </p:tgtEl>
                                        <p:attrNameLst>
                                          <p:attrName>style.visibility</p:attrName>
                                        </p:attrNameLst>
                                      </p:cBhvr>
                                      <p:to>
                                        <p:strVal val="visible"/>
                                      </p:to>
                                    </p:set>
                                    <p:animEffect transition="in" filter="wipe(down)">
                                      <p:cBhvr>
                                        <p:cTn id="62" dur="500"/>
                                        <p:tgtEl>
                                          <p:spTgt spid="3">
                                            <p:txEl>
                                              <p:pRg st="17" end="1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Effect transition="in" filter="wipe(down)">
                                      <p:cBhvr>
                                        <p:cTn id="67" dur="500"/>
                                        <p:tgtEl>
                                          <p:spTgt spid="3">
                                            <p:txEl>
                                              <p:pRg st="18" end="1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
                                            <p:txEl>
                                              <p:pRg st="20" end="20"/>
                                            </p:txEl>
                                          </p:spTgt>
                                        </p:tgtEl>
                                        <p:attrNameLst>
                                          <p:attrName>style.visibility</p:attrName>
                                        </p:attrNameLst>
                                      </p:cBhvr>
                                      <p:to>
                                        <p:strVal val="visible"/>
                                      </p:to>
                                    </p:set>
                                    <p:animEffect transition="in" filter="wipe(down)">
                                      <p:cBhvr>
                                        <p:cTn id="72"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ésultat de recherche d'images pour &quot;psychromètre fonctionnement&quot;"/>
          <p:cNvPicPr>
            <a:picLocks noChangeAspect="1" noChangeArrowheads="1"/>
          </p:cNvPicPr>
          <p:nvPr/>
        </p:nvPicPr>
        <p:blipFill>
          <a:blip r:embed="rId2"/>
          <a:srcRect/>
          <a:stretch>
            <a:fillRect/>
          </a:stretch>
        </p:blipFill>
        <p:spPr bwMode="auto">
          <a:xfrm>
            <a:off x="785787" y="1028713"/>
            <a:ext cx="3133725" cy="4400551"/>
          </a:xfrm>
          <a:prstGeom prst="rect">
            <a:avLst/>
          </a:prstGeom>
          <a:noFill/>
        </p:spPr>
      </p:pic>
      <p:pic>
        <p:nvPicPr>
          <p:cNvPr id="34820" name="Picture 4" descr="Image associée"/>
          <p:cNvPicPr>
            <a:picLocks noChangeAspect="1" noChangeArrowheads="1"/>
          </p:cNvPicPr>
          <p:nvPr/>
        </p:nvPicPr>
        <p:blipFill>
          <a:blip r:embed="rId3"/>
          <a:srcRect r="12337"/>
          <a:stretch>
            <a:fillRect/>
          </a:stretch>
        </p:blipFill>
        <p:spPr bwMode="auto">
          <a:xfrm>
            <a:off x="5143504" y="2643182"/>
            <a:ext cx="3571900" cy="4074584"/>
          </a:xfrm>
          <a:prstGeom prst="rect">
            <a:avLst/>
          </a:prstGeom>
          <a:noFill/>
        </p:spPr>
      </p:pic>
      <p:sp>
        <p:nvSpPr>
          <p:cNvPr id="5" name="Text Box 2"/>
          <p:cNvSpPr txBox="1">
            <a:spLocks noChangeArrowheads="1"/>
          </p:cNvSpPr>
          <p:nvPr/>
        </p:nvSpPr>
        <p:spPr bwMode="auto">
          <a:xfrm>
            <a:off x="3286117" y="1038509"/>
            <a:ext cx="4929223" cy="830997"/>
          </a:xfrm>
          <a:prstGeom prst="rect">
            <a:avLst/>
          </a:prstGeom>
          <a:noFill/>
          <a:ln w="9525">
            <a:noFill/>
            <a:miter lim="800000"/>
            <a:headEnd/>
            <a:tailEnd/>
          </a:ln>
          <a:effectLst/>
        </p:spPr>
        <p:txBody>
          <a:bodyPr wrap="square">
            <a:spAutoFit/>
          </a:bodyPr>
          <a:lstStyle/>
          <a:p>
            <a:pPr>
              <a:spcBef>
                <a:spcPct val="50000"/>
              </a:spcBef>
              <a:defRPr/>
            </a:pPr>
            <a:r>
              <a:rPr lang="fr-FR" sz="2400" b="1" dirty="0" smtClean="0">
                <a:solidFill>
                  <a:srgbClr val="0070C0"/>
                </a:solidFill>
                <a:latin typeface="Arial" pitchFamily="34" charset="0"/>
                <a:cs typeface="Arial" pitchFamily="34" charset="0"/>
              </a:rPr>
              <a:t>Psychromètre à thermomètres sec/humide ventilé.</a:t>
            </a:r>
            <a:endParaRPr lang="fr-FR" sz="2400" b="1" dirty="0">
              <a:solidFill>
                <a:srgbClr val="0070C0"/>
              </a:solidFill>
              <a:latin typeface="Arial" pitchFamily="34" charset="0"/>
              <a:cs typeface="Arial" pitchFamily="34" charset="0"/>
            </a:endParaRPr>
          </a:p>
        </p:txBody>
      </p:sp>
      <p:sp>
        <p:nvSpPr>
          <p:cNvPr id="6" name="Text Box 2"/>
          <p:cNvSpPr txBox="1">
            <a:spLocks noChangeArrowheads="1"/>
          </p:cNvSpPr>
          <p:nvPr/>
        </p:nvSpPr>
        <p:spPr bwMode="auto">
          <a:xfrm>
            <a:off x="1071538" y="5572140"/>
            <a:ext cx="4929223" cy="461665"/>
          </a:xfrm>
          <a:prstGeom prst="rect">
            <a:avLst/>
          </a:prstGeom>
          <a:noFill/>
          <a:ln w="9525">
            <a:noFill/>
            <a:miter lim="800000"/>
            <a:headEnd/>
            <a:tailEnd/>
          </a:ln>
          <a:effectLst/>
        </p:spPr>
        <p:txBody>
          <a:bodyPr wrap="square">
            <a:spAutoFit/>
          </a:bodyPr>
          <a:lstStyle/>
          <a:p>
            <a:pPr algn="r">
              <a:spcBef>
                <a:spcPct val="50000"/>
              </a:spcBef>
              <a:defRPr/>
            </a:pPr>
            <a:r>
              <a:rPr lang="fr-FR" sz="2400" b="1" dirty="0" smtClean="0">
                <a:solidFill>
                  <a:srgbClr val="0070C0"/>
                </a:solidFill>
                <a:latin typeface="Arial" pitchFamily="34" charset="0"/>
                <a:cs typeface="Arial" pitchFamily="34" charset="0"/>
              </a:rPr>
              <a:t>Hygromètre électronique</a:t>
            </a:r>
            <a:endParaRPr lang="fr-FR" sz="2400" b="1" dirty="0">
              <a:solidFill>
                <a:srgbClr val="0070C0"/>
              </a:solidFill>
              <a:latin typeface="Arial" pitchFamily="34" charset="0"/>
              <a:cs typeface="Arial" pitchFamily="34" charset="0"/>
            </a:endParaRPr>
          </a:p>
        </p:txBody>
      </p:sp>
      <p:sp>
        <p:nvSpPr>
          <p:cNvPr id="7" name="Text Box 2"/>
          <p:cNvSpPr txBox="1">
            <a:spLocks noChangeArrowheads="1"/>
          </p:cNvSpPr>
          <p:nvPr/>
        </p:nvSpPr>
        <p:spPr bwMode="auto">
          <a:xfrm>
            <a:off x="3286117" y="1895765"/>
            <a:ext cx="4929223" cy="923330"/>
          </a:xfrm>
          <a:prstGeom prst="rect">
            <a:avLst/>
          </a:prstGeom>
          <a:noFill/>
          <a:ln w="9525">
            <a:noFill/>
            <a:miter lim="800000"/>
            <a:headEnd/>
            <a:tailEnd/>
          </a:ln>
          <a:effectLst/>
        </p:spPr>
        <p:txBody>
          <a:bodyPr wrap="square">
            <a:spAutoFit/>
          </a:bodyPr>
          <a:lstStyle/>
          <a:p>
            <a:pPr>
              <a:spcBef>
                <a:spcPct val="50000"/>
              </a:spcBef>
              <a:defRPr/>
            </a:pPr>
            <a:r>
              <a:rPr lang="fr-FR" b="1" dirty="0" smtClean="0">
                <a:solidFill>
                  <a:srgbClr val="FF0000"/>
                </a:solidFill>
                <a:latin typeface="Arial" pitchFamily="34" charset="0"/>
                <a:cs typeface="Arial" pitchFamily="34" charset="0"/>
              </a:rPr>
              <a:t>NB : la fiabilité de cette méthode de mesure permet de vérifier les hygromètres électroniques.</a:t>
            </a:r>
            <a:endParaRPr lang="fr-FR" b="1" dirty="0">
              <a:solidFill>
                <a:srgbClr val="FF0000"/>
              </a:solidFill>
              <a:latin typeface="Arial" pitchFamily="34" charset="0"/>
              <a:cs typeface="Arial" pitchFamily="34" charset="0"/>
            </a:endParaRPr>
          </a:p>
        </p:txBody>
      </p:sp>
      <p:sp>
        <p:nvSpPr>
          <p:cNvPr id="8" name="Rectangle 24"/>
          <p:cNvSpPr txBox="1">
            <a:spLocks noChangeArrowheads="1"/>
          </p:cNvSpPr>
          <p:nvPr/>
        </p:nvSpPr>
        <p:spPr>
          <a:xfrm>
            <a:off x="214282" y="35716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Mesurer : les outils</a:t>
            </a:r>
            <a:endParaRPr kumimoji="0" lang="fr-FR" sz="3600" b="1" i="0" u="none" strike="noStrike" kern="1200" cap="none" spc="0" normalizeH="0" baseline="0" noProof="0" dirty="0" smtClean="0">
              <a:ln>
                <a:noFill/>
              </a:ln>
              <a:solidFill>
                <a:srgbClr val="660066"/>
              </a:solidFill>
              <a:effectLst>
                <a:outerShdw blurRad="38100" dist="38100" dir="2700000" algn="tl">
                  <a:srgbClr val="000000">
                    <a:alpha val="43137"/>
                  </a:srgbClr>
                </a:outerShdw>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28596" y="2334276"/>
            <a:ext cx="7000924" cy="954107"/>
          </a:xfrm>
          <a:prstGeom prst="rect">
            <a:avLst/>
          </a:prstGeom>
          <a:noFill/>
          <a:ln w="9525">
            <a:noFill/>
            <a:miter lim="800000"/>
            <a:headEnd/>
            <a:tailEnd/>
          </a:ln>
          <a:effectLst/>
        </p:spPr>
        <p:txBody>
          <a:bodyPr wrap="square">
            <a:spAutoFit/>
          </a:bodyPr>
          <a:lstStyle/>
          <a:p>
            <a:pPr>
              <a:spcBef>
                <a:spcPct val="50000"/>
              </a:spcBef>
              <a:defRPr/>
            </a:pPr>
            <a:r>
              <a:rPr lang="fr-FR" sz="2800" b="1" dirty="0" smtClean="0">
                <a:solidFill>
                  <a:srgbClr val="0000FF"/>
                </a:solidFill>
                <a:effectLst>
                  <a:outerShdw blurRad="38100" dist="38100" dir="2700000" algn="tl">
                    <a:srgbClr val="000000"/>
                  </a:outerShdw>
                </a:effectLst>
                <a:latin typeface="Arial" pitchFamily="34" charset="0"/>
                <a:cs typeface="Arial" pitchFamily="34" charset="0"/>
              </a:rPr>
              <a:t>Exploiter les données fournies par un psychromètre ou un hygromètre…</a:t>
            </a:r>
            <a:endParaRPr lang="fr-FR" sz="2800" b="1" dirty="0">
              <a:solidFill>
                <a:srgbClr val="0000FF"/>
              </a:solidFill>
              <a:effectLst>
                <a:outerShdw blurRad="38100" dist="38100" dir="2700000" algn="tl">
                  <a:srgbClr val="000000"/>
                </a:outerShdw>
              </a:effectLst>
              <a:latin typeface="Arial" pitchFamily="34" charset="0"/>
              <a:cs typeface="Arial" pitchFamily="34" charset="0"/>
            </a:endParaRPr>
          </a:p>
        </p:txBody>
      </p:sp>
      <p:sp>
        <p:nvSpPr>
          <p:cNvPr id="3" name="Text Box 2"/>
          <p:cNvSpPr txBox="1">
            <a:spLocks noChangeArrowheads="1"/>
          </p:cNvSpPr>
          <p:nvPr/>
        </p:nvSpPr>
        <p:spPr bwMode="auto">
          <a:xfrm>
            <a:off x="1357290" y="4263102"/>
            <a:ext cx="7643834" cy="523220"/>
          </a:xfrm>
          <a:prstGeom prst="rect">
            <a:avLst/>
          </a:prstGeom>
          <a:noFill/>
          <a:ln w="9525">
            <a:noFill/>
            <a:miter lim="800000"/>
            <a:headEnd/>
            <a:tailEnd/>
          </a:ln>
          <a:effectLst/>
        </p:spPr>
        <p:txBody>
          <a:bodyPr wrap="square">
            <a:spAutoFit/>
          </a:bodyPr>
          <a:lstStyle/>
          <a:p>
            <a:pPr>
              <a:spcBef>
                <a:spcPct val="50000"/>
              </a:spcBef>
              <a:defRPr/>
            </a:pPr>
            <a:r>
              <a:rPr lang="fr-FR" sz="2800" b="1" dirty="0" smtClean="0">
                <a:solidFill>
                  <a:srgbClr val="0000FF"/>
                </a:solidFill>
                <a:effectLst>
                  <a:outerShdw blurRad="38100" dist="38100" dir="2700000" algn="tl">
                    <a:srgbClr val="000000"/>
                  </a:outerShdw>
                </a:effectLst>
                <a:latin typeface="Arial" pitchFamily="34" charset="0"/>
                <a:cs typeface="Arial" pitchFamily="34" charset="0"/>
              </a:rPr>
              <a:t>…Utilisation du diagramme de l’air humide</a:t>
            </a:r>
            <a:endParaRPr lang="fr-FR" sz="2800" b="1" dirty="0">
              <a:solidFill>
                <a:srgbClr val="0000FF"/>
              </a:solidFill>
              <a:effectLst>
                <a:outerShdw blurRad="38100" dist="38100" dir="2700000" algn="tl">
                  <a:srgbClr val="000000"/>
                </a:outerShdw>
              </a:effectLst>
              <a:latin typeface="Arial" pitchFamily="34" charset="0"/>
              <a:cs typeface="Arial" pitchFamily="34" charset="0"/>
            </a:endParaRPr>
          </a:p>
        </p:txBody>
      </p:sp>
      <p:sp>
        <p:nvSpPr>
          <p:cNvPr id="4" name="ZoneTexte 3"/>
          <p:cNvSpPr txBox="1"/>
          <p:nvPr/>
        </p:nvSpPr>
        <p:spPr>
          <a:xfrm>
            <a:off x="0" y="558209"/>
            <a:ext cx="9144000"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les diagrammes de l’air humide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t="5208" b="6250"/>
          <a:stretch>
            <a:fillRect/>
          </a:stretch>
        </p:blipFill>
        <p:spPr bwMode="auto">
          <a:xfrm>
            <a:off x="287430" y="1214422"/>
            <a:ext cx="8499412" cy="5214974"/>
          </a:xfrm>
          <a:prstGeom prst="rect">
            <a:avLst/>
          </a:prstGeom>
          <a:noFill/>
          <a:ln w="9525">
            <a:noFill/>
            <a:miter lim="800000"/>
            <a:headEnd/>
            <a:tailEnd/>
          </a:ln>
          <a:effectLst/>
        </p:spPr>
      </p:pic>
      <p:sp>
        <p:nvSpPr>
          <p:cNvPr id="3" name="ZoneTexte 2"/>
          <p:cNvSpPr txBox="1"/>
          <p:nvPr/>
        </p:nvSpPr>
        <p:spPr>
          <a:xfrm>
            <a:off x="0" y="343895"/>
            <a:ext cx="9144000"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psychrométrique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4" name="ZoneTexte 3"/>
          <p:cNvSpPr txBox="1"/>
          <p:nvPr/>
        </p:nvSpPr>
        <p:spPr>
          <a:xfrm>
            <a:off x="428596" y="1428736"/>
            <a:ext cx="3000396" cy="646331"/>
          </a:xfrm>
          <a:prstGeom prst="rect">
            <a:avLst/>
          </a:prstGeom>
          <a:noFill/>
        </p:spPr>
        <p:txBody>
          <a:bodyPr wrap="square" rtlCol="0">
            <a:spAutoFit/>
          </a:bodyPr>
          <a:lstStyle/>
          <a:p>
            <a:r>
              <a:rPr lang="fr-FR" b="1" dirty="0" smtClean="0">
                <a:solidFill>
                  <a:srgbClr val="FF0000"/>
                </a:solidFill>
              </a:rPr>
              <a:t>Diagramme psychrométrique</a:t>
            </a:r>
          </a:p>
          <a:p>
            <a:r>
              <a:rPr lang="fr-FR" b="1" dirty="0" smtClean="0">
                <a:solidFill>
                  <a:srgbClr val="FF0000"/>
                </a:solidFill>
              </a:rPr>
              <a:t>de Carrier</a:t>
            </a:r>
            <a:endParaRPr lang="fr-FR" b="1" dirty="0">
              <a:solidFill>
                <a:srgbClr val="FF0000"/>
              </a:solidFill>
            </a:endParaRPr>
          </a:p>
        </p:txBody>
      </p:sp>
      <p:sp>
        <p:nvSpPr>
          <p:cNvPr id="5" name="ZoneTexte 4"/>
          <p:cNvSpPr txBox="1"/>
          <p:nvPr/>
        </p:nvSpPr>
        <p:spPr>
          <a:xfrm>
            <a:off x="357158" y="6453538"/>
            <a:ext cx="8286808" cy="261610"/>
          </a:xfrm>
          <a:prstGeom prst="rect">
            <a:avLst/>
          </a:prstGeom>
          <a:noFill/>
        </p:spPr>
        <p:txBody>
          <a:bodyPr wrap="square" rtlCol="0">
            <a:spAutoFit/>
          </a:bodyPr>
          <a:lstStyle/>
          <a:p>
            <a:r>
              <a:rPr lang="fr-FR" sz="1100" dirty="0" smtClean="0">
                <a:solidFill>
                  <a:srgbClr val="0000FF"/>
                </a:solidFill>
              </a:rPr>
              <a:t>Willis </a:t>
            </a:r>
            <a:r>
              <a:rPr lang="fr-FR" sz="1100" dirty="0" err="1" smtClean="0">
                <a:solidFill>
                  <a:srgbClr val="0000FF"/>
                </a:solidFill>
              </a:rPr>
              <a:t>Haviland</a:t>
            </a:r>
            <a:r>
              <a:rPr lang="fr-FR" sz="1100" dirty="0" smtClean="0">
                <a:solidFill>
                  <a:srgbClr val="0000FF"/>
                </a:solidFill>
              </a:rPr>
              <a:t> Carrier </a:t>
            </a:r>
            <a:r>
              <a:rPr lang="fr-FR" sz="1100" dirty="0" smtClean="0">
                <a:solidFill>
                  <a:srgbClr val="0000FF"/>
                </a:solidFill>
                <a:sym typeface="Wingdings" pitchFamily="2" charset="2"/>
              </a:rPr>
              <a:t> inventeur de la climatisation.</a:t>
            </a:r>
            <a:r>
              <a:rPr lang="fr-FR" sz="1100" dirty="0" smtClean="0">
                <a:solidFill>
                  <a:srgbClr val="0000FF"/>
                </a:solidFill>
              </a:rPr>
              <a:t> </a:t>
            </a:r>
            <a:endParaRPr lang="fr-FR" sz="1100" dirty="0">
              <a:solidFill>
                <a:srgbClr val="0000FF"/>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iagramme psychrometrique"/>
          <p:cNvPicPr>
            <a:picLocks noChangeAspect="1" noChangeArrowheads="1"/>
          </p:cNvPicPr>
          <p:nvPr/>
        </p:nvPicPr>
        <p:blipFill>
          <a:blip r:embed="rId2"/>
          <a:srcRect/>
          <a:stretch>
            <a:fillRect/>
          </a:stretch>
        </p:blipFill>
        <p:spPr bwMode="auto">
          <a:xfrm>
            <a:off x="1071539" y="715075"/>
            <a:ext cx="6858048" cy="6071511"/>
          </a:xfrm>
          <a:prstGeom prst="rect">
            <a:avLst/>
          </a:prstGeom>
          <a:noFill/>
        </p:spPr>
      </p:pic>
      <p:sp>
        <p:nvSpPr>
          <p:cNvPr id="3" name="ZoneTexte 2"/>
          <p:cNvSpPr txBox="1"/>
          <p:nvPr/>
        </p:nvSpPr>
        <p:spPr>
          <a:xfrm>
            <a:off x="0" y="58143"/>
            <a:ext cx="9144000"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psychrométrique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3" descr="\theta "/>
          <p:cNvSpPr>
            <a:spLocks noChangeAspect="1" noChangeArrowheads="1"/>
          </p:cNvSpPr>
          <p:nvPr/>
        </p:nvSpPr>
        <p:spPr bwMode="auto">
          <a:xfrm>
            <a:off x="2406651" y="-31115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2" name="AutoShape 4" descr="\theta _((h))"/>
          <p:cNvSpPr>
            <a:spLocks noChangeAspect="1" noChangeArrowheads="1"/>
          </p:cNvSpPr>
          <p:nvPr/>
        </p:nvSpPr>
        <p:spPr bwMode="auto">
          <a:xfrm>
            <a:off x="2697163" y="-222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3" name="AutoShape 5" descr="\theta _((R))"/>
          <p:cNvSpPr>
            <a:spLocks noChangeAspect="1" noChangeArrowheads="1"/>
          </p:cNvSpPr>
          <p:nvPr/>
        </p:nvSpPr>
        <p:spPr bwMode="auto">
          <a:xfrm>
            <a:off x="2108200" y="2667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 name="Rectangle 2"/>
          <p:cNvSpPr>
            <a:spLocks noChangeArrowheads="1"/>
          </p:cNvSpPr>
          <p:nvPr/>
        </p:nvSpPr>
        <p:spPr bwMode="auto">
          <a:xfrm>
            <a:off x="642909" y="1285860"/>
            <a:ext cx="8072495"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b="1" i="1" u="none"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cs typeface="Arial" pitchFamily="34" charset="0"/>
              </a:rPr>
              <a:t>Température sèche: (droite bleu)</a:t>
            </a:r>
            <a:r>
              <a:rPr kumimoji="0" lang="fr-FR" b="0" i="0" u="none" strike="noStrike" cap="none" normalizeH="0" baseline="0" dirty="0" smtClean="0">
                <a:ln>
                  <a:noFill/>
                </a:ln>
                <a:solidFill>
                  <a:srgbClr val="444444"/>
                </a:solidFill>
                <a:effectLst/>
                <a:latin typeface="Arial" pitchFamily="34" charset="0"/>
                <a:cs typeface="Arial" pitchFamily="34" charset="0"/>
              </a:rPr>
              <a:t/>
            </a:r>
            <a:br>
              <a:rPr kumimoji="0" lang="fr-FR" b="0" i="0" u="none" strike="noStrike" cap="none" normalizeH="0" baseline="0" dirty="0" smtClean="0">
                <a:ln>
                  <a:noFill/>
                </a:ln>
                <a:solidFill>
                  <a:srgbClr val="444444"/>
                </a:solidFill>
                <a:effectLst/>
                <a:latin typeface="Arial" pitchFamily="34" charset="0"/>
                <a:cs typeface="Arial" pitchFamily="34" charset="0"/>
              </a:rPr>
            </a:br>
            <a:r>
              <a:rPr kumimoji="0" lang="fr-FR" b="0" i="0" u="none" strike="noStrike" cap="none" normalizeH="0" baseline="0" dirty="0" smtClean="0">
                <a:ln>
                  <a:noFill/>
                </a:ln>
                <a:solidFill>
                  <a:srgbClr val="444444"/>
                </a:solidFill>
                <a:effectLst/>
                <a:latin typeface="Arial" pitchFamily="34" charset="0"/>
                <a:cs typeface="Arial" pitchFamily="34" charset="0"/>
              </a:rPr>
              <a:t>C'est la température mesurée par un thermomètre classique « bulbe sec » et s'exprime en degré centigrade.</a:t>
            </a:r>
            <a:r>
              <a:rPr kumimoji="0" lang="fr-FR" b="0" i="0" u="none" strike="noStrike" cap="none" normalizeH="0" dirty="0" smtClean="0">
                <a:ln>
                  <a:noFill/>
                </a:ln>
                <a:solidFill>
                  <a:srgbClr val="444444"/>
                </a:solidFill>
                <a:effectLst/>
                <a:latin typeface="Arial" pitchFamily="34" charset="0"/>
                <a:cs typeface="Arial" pitchFamily="34" charset="0"/>
              </a:rPr>
              <a:t> L</a:t>
            </a:r>
            <a:r>
              <a:rPr kumimoji="0" lang="fr-FR" b="0" i="0" u="none" strike="noStrike" cap="none" normalizeH="0" baseline="0" dirty="0" smtClean="0">
                <a:ln>
                  <a:noFill/>
                </a:ln>
                <a:solidFill>
                  <a:srgbClr val="444444"/>
                </a:solidFill>
                <a:effectLst/>
                <a:latin typeface="Arial" pitchFamily="34" charset="0"/>
                <a:cs typeface="Arial" pitchFamily="34" charset="0"/>
              </a:rPr>
              <a:t>a lecture s'effectue par une droite </a:t>
            </a:r>
            <a:r>
              <a:rPr kumimoji="0" lang="fr-FR" b="0" i="0" u="none" strike="noStrike" cap="none" normalizeH="0" baseline="0" dirty="0" smtClean="0">
                <a:ln>
                  <a:noFill/>
                </a:ln>
                <a:solidFill>
                  <a:srgbClr val="0000FF"/>
                </a:solidFill>
                <a:effectLst/>
                <a:latin typeface="Arial" pitchFamily="34" charset="0"/>
                <a:cs typeface="Arial" pitchFamily="34" charset="0"/>
              </a:rPr>
              <a:t>isotherme flèche bleue</a:t>
            </a:r>
            <a:r>
              <a:rPr kumimoji="0" lang="fr-FR" b="0" i="0" u="none" strike="noStrike" cap="none" normalizeH="0" baseline="0" dirty="0" smtClean="0">
                <a:ln>
                  <a:noFill/>
                </a:ln>
                <a:solidFill>
                  <a:srgbClr val="444444"/>
                </a:solidFill>
                <a:effectLst/>
                <a:latin typeface="Arial" pitchFamily="34"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1" i="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rPr>
              <a:t>Humidité absolue ou spécifique : (droite rouge)</a:t>
            </a:r>
            <a:r>
              <a:rPr kumimoji="0" lang="fr-FR" b="0" i="0" u="none" strike="noStrike" cap="none" normalizeH="0" baseline="0" dirty="0" smtClean="0">
                <a:ln>
                  <a:noFill/>
                </a:ln>
                <a:solidFill>
                  <a:srgbClr val="444444"/>
                </a:solidFill>
                <a:effectLst/>
                <a:latin typeface="Arial" pitchFamily="34" charset="0"/>
                <a:cs typeface="Arial" pitchFamily="34" charset="0"/>
              </a:rPr>
              <a:t/>
            </a:r>
            <a:br>
              <a:rPr kumimoji="0" lang="fr-FR" b="0" i="0" u="none" strike="noStrike" cap="none" normalizeH="0" baseline="0" dirty="0" smtClean="0">
                <a:ln>
                  <a:noFill/>
                </a:ln>
                <a:solidFill>
                  <a:srgbClr val="444444"/>
                </a:solidFill>
                <a:effectLst/>
                <a:latin typeface="Arial" pitchFamily="34" charset="0"/>
                <a:cs typeface="Arial" pitchFamily="34" charset="0"/>
              </a:rPr>
            </a:br>
            <a:r>
              <a:rPr kumimoji="0" lang="fr-FR" b="0" i="0" u="none" strike="noStrike" cap="none" normalizeH="0" baseline="0" dirty="0" smtClean="0">
                <a:ln>
                  <a:noFill/>
                </a:ln>
                <a:solidFill>
                  <a:srgbClr val="444444"/>
                </a:solidFill>
                <a:effectLst/>
                <a:latin typeface="Arial" pitchFamily="34" charset="0"/>
                <a:cs typeface="Arial" pitchFamily="34" charset="0"/>
              </a:rPr>
              <a:t>C'est le poids de vapeur d'eau contenue dans 1 kg d'air sec et s'exprime en kilogramme ou grammes d'eau par kilogramme d'air sec (kg d'eau/kg d'air sec). La lecture s'effectue sur l'échelle de l'humidité absolue par la ligne horizontale </a:t>
            </a:r>
            <a:r>
              <a:rPr kumimoji="0" lang="fr-FR" b="0" i="0" u="none" strike="noStrike" cap="none" normalizeH="0" baseline="0" dirty="0" smtClean="0">
                <a:ln>
                  <a:noFill/>
                </a:ln>
                <a:solidFill>
                  <a:srgbClr val="FF0000"/>
                </a:solidFill>
                <a:effectLst/>
                <a:latin typeface="Arial" pitchFamily="34" charset="0"/>
                <a:cs typeface="Arial" pitchFamily="34" charset="0"/>
              </a:rPr>
              <a:t>iso-humidité flèche rouge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1" i="1" u="none" strike="noStrike" cap="none" normalizeH="0" baseline="0" dirty="0" smtClean="0">
                <a:ln>
                  <a:noFill/>
                </a:ln>
                <a:solidFill>
                  <a:srgbClr val="006600"/>
                </a:solidFill>
                <a:effectLst>
                  <a:outerShdw blurRad="38100" dist="38100" dir="2700000" algn="tl">
                    <a:srgbClr val="000000">
                      <a:alpha val="43137"/>
                    </a:srgbClr>
                  </a:outerShdw>
                </a:effectLst>
                <a:latin typeface="Arial" pitchFamily="34" charset="0"/>
                <a:cs typeface="Arial" pitchFamily="34" charset="0"/>
              </a:rPr>
              <a:t>Enthalpie </a:t>
            </a:r>
            <a:r>
              <a:rPr kumimoji="0" lang="fr-FR" i="1" u="none" strike="noStrike" cap="none" normalizeH="0" baseline="0" dirty="0" smtClean="0">
                <a:ln>
                  <a:noFill/>
                </a:ln>
                <a:solidFill>
                  <a:srgbClr val="006600"/>
                </a:solidFill>
                <a:effectLst>
                  <a:outerShdw blurRad="38100" dist="38100" dir="2700000" algn="tl">
                    <a:srgbClr val="000000">
                      <a:alpha val="43137"/>
                    </a:srgbClr>
                  </a:outerShdw>
                </a:effectLst>
                <a:latin typeface="Arial" pitchFamily="34" charset="0"/>
                <a:cs typeface="Arial" pitchFamily="34" charset="0"/>
              </a:rPr>
              <a:t>(= enthalpie de l’air sec+ enthalpie de la vapeur)</a:t>
            </a:r>
            <a:r>
              <a:rPr kumimoji="0" lang="fr-FR" b="1" i="1" u="none" strike="noStrike" cap="none" normalizeH="0" baseline="0" dirty="0" smtClean="0">
                <a:ln>
                  <a:noFill/>
                </a:ln>
                <a:solidFill>
                  <a:srgbClr val="006600"/>
                </a:solidFill>
                <a:effectLst>
                  <a:outerShdw blurRad="38100" dist="38100" dir="2700000" algn="tl">
                    <a:srgbClr val="000000">
                      <a:alpha val="43137"/>
                    </a:srgbClr>
                  </a:outerShdw>
                </a:effectLst>
                <a:latin typeface="Arial" pitchFamily="34" charset="0"/>
                <a:cs typeface="Arial" pitchFamily="34" charset="0"/>
              </a:rPr>
              <a:t>: (ligne oblique verte)</a:t>
            </a:r>
            <a:r>
              <a:rPr kumimoji="0" lang="fr-FR" b="0" i="0" u="none" strike="noStrike" cap="none" normalizeH="0" baseline="0" dirty="0" smtClean="0">
                <a:ln>
                  <a:noFill/>
                </a:ln>
                <a:solidFill>
                  <a:srgbClr val="444444"/>
                </a:solidFill>
                <a:effectLst/>
                <a:latin typeface="Arial" pitchFamily="34" charset="0"/>
                <a:cs typeface="Arial" pitchFamily="34" charset="0"/>
              </a:rPr>
              <a:t/>
            </a:r>
            <a:br>
              <a:rPr kumimoji="0" lang="fr-FR" b="0" i="0" u="none" strike="noStrike" cap="none" normalizeH="0" baseline="0" dirty="0" smtClean="0">
                <a:ln>
                  <a:noFill/>
                </a:ln>
                <a:solidFill>
                  <a:srgbClr val="444444"/>
                </a:solidFill>
                <a:effectLst/>
                <a:latin typeface="Arial" pitchFamily="34" charset="0"/>
                <a:cs typeface="Arial" pitchFamily="34" charset="0"/>
              </a:rPr>
            </a:br>
            <a:r>
              <a:rPr kumimoji="0" lang="fr-FR" b="0" i="0" u="none" strike="noStrike" cap="none" normalizeH="0" baseline="0" dirty="0" smtClean="0">
                <a:ln>
                  <a:noFill/>
                </a:ln>
                <a:solidFill>
                  <a:srgbClr val="444444"/>
                </a:solidFill>
                <a:effectLst/>
                <a:latin typeface="Arial" pitchFamily="34" charset="0"/>
                <a:cs typeface="Arial" pitchFamily="34" charset="0"/>
              </a:rPr>
              <a:t>C'est la quantité de chaleur nécessaire pour atteindre le changement d’</a:t>
            </a:r>
            <a:r>
              <a:rPr kumimoji="0" lang="fr-FR" b="0" i="0" u="none" strike="noStrike" cap="none" normalizeH="0" baseline="0" dirty="0" err="1" smtClean="0">
                <a:ln>
                  <a:noFill/>
                </a:ln>
                <a:solidFill>
                  <a:srgbClr val="444444"/>
                </a:solidFill>
                <a:effectLst/>
                <a:latin typeface="Arial" pitchFamily="34" charset="0"/>
                <a:cs typeface="Arial" pitchFamily="34" charset="0"/>
              </a:rPr>
              <a:t>etat</a:t>
            </a:r>
            <a:r>
              <a:rPr kumimoji="0" lang="fr-FR" b="0" i="0" u="none" strike="noStrike" cap="none" normalizeH="0" baseline="0" dirty="0" smtClean="0">
                <a:ln>
                  <a:noFill/>
                </a:ln>
                <a:solidFill>
                  <a:srgbClr val="444444"/>
                </a:solidFill>
                <a:effectLst/>
                <a:latin typeface="Arial" pitchFamily="34" charset="0"/>
                <a:cs typeface="Arial" pitchFamily="34" charset="0"/>
              </a:rPr>
              <a:t> d’un mélange gazeux, il  s'exprime en </a:t>
            </a:r>
            <a:r>
              <a:rPr kumimoji="0" lang="fr-FR" b="0" i="0" u="none" strike="noStrike" cap="none" normalizeH="0" baseline="0" dirty="0" err="1" smtClean="0">
                <a:ln>
                  <a:noFill/>
                </a:ln>
                <a:solidFill>
                  <a:srgbClr val="444444"/>
                </a:solidFill>
                <a:effectLst/>
                <a:latin typeface="Arial" pitchFamily="34" charset="0"/>
                <a:cs typeface="Arial" pitchFamily="34" charset="0"/>
              </a:rPr>
              <a:t>kj</a:t>
            </a:r>
            <a:r>
              <a:rPr kumimoji="0" lang="fr-FR" b="0" i="0" u="none" strike="noStrike" cap="none" normalizeH="0" baseline="0" dirty="0" smtClean="0">
                <a:ln>
                  <a:noFill/>
                </a:ln>
                <a:solidFill>
                  <a:srgbClr val="444444"/>
                </a:solidFill>
                <a:effectLst/>
                <a:latin typeface="Arial" pitchFamily="34" charset="0"/>
                <a:cs typeface="Arial" pitchFamily="34" charset="0"/>
              </a:rPr>
              <a:t>/kg d'air sec</a:t>
            </a:r>
            <a:r>
              <a:rPr kumimoji="0" lang="fr-FR" b="0" i="0" u="none" strike="noStrike" cap="none" normalizeH="0" dirty="0" smtClean="0">
                <a:ln>
                  <a:noFill/>
                </a:ln>
                <a:solidFill>
                  <a:srgbClr val="444444"/>
                </a:solidFill>
                <a:effectLst/>
                <a:latin typeface="Arial" pitchFamily="34" charset="0"/>
                <a:cs typeface="Arial" pitchFamily="34" charset="0"/>
              </a:rPr>
              <a:t> </a:t>
            </a:r>
            <a:r>
              <a:rPr kumimoji="0" lang="fr-FR" b="0" i="0" u="none" strike="noStrike" cap="none" normalizeH="0" baseline="0" dirty="0" smtClean="0">
                <a:ln>
                  <a:noFill/>
                </a:ln>
                <a:solidFill>
                  <a:srgbClr val="444444"/>
                </a:solidFill>
                <a:effectLst/>
                <a:latin typeface="Arial" pitchFamily="34" charset="0"/>
                <a:cs typeface="Arial" pitchFamily="34" charset="0"/>
              </a:rPr>
              <a:t>et se lit  sur la ligne verte de l'enthalpie par une ligne oblique </a:t>
            </a:r>
            <a:r>
              <a:rPr kumimoji="0" lang="fr-FR" b="0" i="0" u="none" strike="noStrike" cap="none" normalizeH="0" baseline="0" dirty="0" err="1" smtClean="0">
                <a:ln>
                  <a:noFill/>
                </a:ln>
                <a:solidFill>
                  <a:srgbClr val="006600"/>
                </a:solidFill>
                <a:effectLst/>
                <a:latin typeface="Arial" pitchFamily="34" charset="0"/>
                <a:cs typeface="Arial" pitchFamily="34" charset="0"/>
              </a:rPr>
              <a:t>isenthalpe</a:t>
            </a:r>
            <a:r>
              <a:rPr kumimoji="0" lang="fr-FR" b="0" i="0" u="none" strike="noStrike" cap="none" normalizeH="0" baseline="0" dirty="0" smtClean="0">
                <a:ln>
                  <a:noFill/>
                </a:ln>
                <a:solidFill>
                  <a:srgbClr val="006600"/>
                </a:solidFill>
                <a:effectLst/>
                <a:latin typeface="Arial" pitchFamily="34" charset="0"/>
                <a:cs typeface="Arial" pitchFamily="34" charset="0"/>
              </a:rPr>
              <a:t> flèche verte foncée</a:t>
            </a:r>
            <a:r>
              <a:rPr kumimoji="0" lang="fr-FR" b="0" i="0" u="none" strike="noStrike" cap="none" normalizeH="0" baseline="0" dirty="0" smtClean="0">
                <a:ln>
                  <a:noFill/>
                </a:ln>
                <a:solidFill>
                  <a:srgbClr val="444444"/>
                </a:solidFill>
                <a:effectLst/>
                <a:latin typeface="Arial" pitchFamily="34" charset="0"/>
                <a:cs typeface="Arial" pitchFamily="34" charset="0"/>
              </a:rPr>
              <a:t>. Certains diagrammes expriment cette valeur en kcal/ kg &gt; 1 kcal = 4.18 </a:t>
            </a:r>
            <a:r>
              <a:rPr kumimoji="0" lang="fr-FR" b="0" i="0" u="none" strike="noStrike" cap="none" normalizeH="0" baseline="0" dirty="0" err="1" smtClean="0">
                <a:ln>
                  <a:noFill/>
                </a:ln>
                <a:solidFill>
                  <a:srgbClr val="444444"/>
                </a:solidFill>
                <a:effectLst/>
                <a:latin typeface="Arial" pitchFamily="34" charset="0"/>
                <a:cs typeface="Arial" pitchFamily="34" charset="0"/>
              </a:rPr>
              <a:t>kj</a:t>
            </a:r>
            <a:r>
              <a:rPr kumimoji="0" lang="fr-FR" b="0" i="0" u="none" strike="noStrike" cap="none" normalizeH="0" baseline="0" dirty="0" smtClean="0">
                <a:ln>
                  <a:noFill/>
                </a:ln>
                <a:solidFill>
                  <a:srgbClr val="444444"/>
                </a:solidFill>
                <a:effectLst/>
                <a:latin typeface="Arial" pitchFamily="34" charset="0"/>
                <a:cs typeface="Arial" pitchFamily="34" charset="0"/>
              </a:rPr>
              <a:t>.</a:t>
            </a:r>
          </a:p>
        </p:txBody>
      </p:sp>
      <p:sp>
        <p:nvSpPr>
          <p:cNvPr id="7" name="ZoneTexte 6"/>
          <p:cNvSpPr txBox="1"/>
          <p:nvPr/>
        </p:nvSpPr>
        <p:spPr>
          <a:xfrm>
            <a:off x="357158" y="272457"/>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Données du diagramme psychrométrique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948690"/>
            <a:ext cx="7929618" cy="5632311"/>
          </a:xfrm>
          <a:prstGeom prst="rect">
            <a:avLst/>
          </a:prstGeom>
        </p:spPr>
        <p:txBody>
          <a:bodyPr wrap="square">
            <a:spAutoFit/>
          </a:bodyPr>
          <a:lstStyle/>
          <a:p>
            <a:pPr lvl="0" eaLnBrk="0" fontAlgn="base" hangingPunct="0">
              <a:spcBef>
                <a:spcPct val="0"/>
              </a:spcBef>
              <a:spcAft>
                <a:spcPct val="0"/>
              </a:spcAft>
            </a:pPr>
            <a:endParaRPr lang="fr-FR" dirty="0" smtClean="0">
              <a:latin typeface="Arial" pitchFamily="34" charset="0"/>
              <a:cs typeface="Arial" pitchFamily="34" charset="0"/>
            </a:endParaRPr>
          </a:p>
          <a:p>
            <a:pPr lvl="0" eaLnBrk="0" fontAlgn="base" hangingPunct="0">
              <a:spcBef>
                <a:spcPct val="0"/>
              </a:spcBef>
              <a:spcAft>
                <a:spcPct val="0"/>
              </a:spcAft>
            </a:pPr>
            <a:r>
              <a:rPr lang="fr-FR" b="1" i="1" dirty="0" smtClean="0">
                <a:solidFill>
                  <a:srgbClr val="444444"/>
                </a:solidFill>
                <a:effectLst>
                  <a:outerShdw blurRad="38100" dist="38100" dir="2700000" algn="tl">
                    <a:srgbClr val="000000">
                      <a:alpha val="43137"/>
                    </a:srgbClr>
                  </a:outerShdw>
                </a:effectLst>
                <a:latin typeface="Arial" pitchFamily="34" charset="0"/>
                <a:cs typeface="Arial" pitchFamily="34" charset="0"/>
              </a:rPr>
              <a:t>Humidité relative: (courbe noire fine)</a:t>
            </a:r>
            <a:r>
              <a:rPr lang="fr-FR" dirty="0" smtClean="0">
                <a:solidFill>
                  <a:srgbClr val="444444"/>
                </a:solidFill>
                <a:latin typeface="Arial" pitchFamily="34" charset="0"/>
                <a:cs typeface="Arial" pitchFamily="34" charset="0"/>
              </a:rPr>
              <a:t/>
            </a:r>
            <a:br>
              <a:rPr lang="fr-FR" dirty="0" smtClean="0">
                <a:solidFill>
                  <a:srgbClr val="444444"/>
                </a:solidFill>
                <a:latin typeface="Arial" pitchFamily="34" charset="0"/>
                <a:cs typeface="Arial" pitchFamily="34" charset="0"/>
              </a:rPr>
            </a:br>
            <a:r>
              <a:rPr lang="fr-FR" dirty="0" smtClean="0">
                <a:solidFill>
                  <a:srgbClr val="444444"/>
                </a:solidFill>
                <a:latin typeface="Arial" pitchFamily="34" charset="0"/>
                <a:cs typeface="Arial" pitchFamily="34" charset="0"/>
              </a:rPr>
              <a:t>S'exprime en pourcentage ( % ) par apport à la courbe de saturation (100% HR ,courbe noire en gras). C’est la quantité de vapeur présente dans l’air comparée à la quantité maximale possible pour la même T°C.</a:t>
            </a:r>
          </a:p>
          <a:p>
            <a:pPr lvl="0" eaLnBrk="0" fontAlgn="base" hangingPunct="0">
              <a:spcBef>
                <a:spcPct val="0"/>
              </a:spcBef>
              <a:spcAft>
                <a:spcPct val="0"/>
              </a:spcAft>
            </a:pPr>
            <a:endParaRPr lang="fr-FR" dirty="0" smtClean="0">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spcBef>
                <a:spcPct val="0"/>
              </a:spcBef>
              <a:spcAft>
                <a:spcPct val="0"/>
              </a:spcAft>
            </a:pPr>
            <a:r>
              <a:rPr lang="fr-FR" b="1" i="1" dirty="0" smtClean="0">
                <a:solidFill>
                  <a:srgbClr val="FF9900"/>
                </a:solidFill>
                <a:effectLst>
                  <a:outerShdw blurRad="38100" dist="38100" dir="2700000" algn="tl">
                    <a:srgbClr val="000000">
                      <a:alpha val="43137"/>
                    </a:srgbClr>
                  </a:outerShdw>
                </a:effectLst>
                <a:latin typeface="Arial" pitchFamily="34" charset="0"/>
                <a:cs typeface="Arial" pitchFamily="34" charset="0"/>
              </a:rPr>
              <a:t>Volume spécifique </a:t>
            </a:r>
            <a:r>
              <a:rPr lang="fr-FR" i="1" dirty="0" smtClean="0">
                <a:solidFill>
                  <a:srgbClr val="FF9900"/>
                </a:solidFill>
                <a:effectLst>
                  <a:outerShdw blurRad="38100" dist="38100" dir="2700000" algn="tl">
                    <a:srgbClr val="000000">
                      <a:alpha val="43137"/>
                    </a:srgbClr>
                  </a:outerShdw>
                </a:effectLst>
                <a:latin typeface="Arial" pitchFamily="34" charset="0"/>
                <a:cs typeface="Arial" pitchFamily="34" charset="0"/>
              </a:rPr>
              <a:t>(= Vair sec + V vapeur d’eau): </a:t>
            </a:r>
            <a:r>
              <a:rPr lang="fr-FR" b="1" i="1" dirty="0" smtClean="0">
                <a:solidFill>
                  <a:srgbClr val="FF9900"/>
                </a:solidFill>
                <a:effectLst>
                  <a:outerShdw blurRad="38100" dist="38100" dir="2700000" algn="tl">
                    <a:srgbClr val="000000">
                      <a:alpha val="43137"/>
                    </a:srgbClr>
                  </a:outerShdw>
                </a:effectLst>
                <a:latin typeface="Arial" pitchFamily="34" charset="0"/>
                <a:cs typeface="Arial" pitchFamily="34" charset="0"/>
              </a:rPr>
              <a:t>(ligne oblique orange)</a:t>
            </a:r>
            <a:r>
              <a:rPr lang="fr-FR" dirty="0" smtClean="0">
                <a:solidFill>
                  <a:srgbClr val="444444"/>
                </a:solidFill>
                <a:latin typeface="Arial" pitchFamily="34" charset="0"/>
                <a:cs typeface="Arial" pitchFamily="34" charset="0"/>
              </a:rPr>
              <a:t/>
            </a:r>
            <a:br>
              <a:rPr lang="fr-FR" dirty="0" smtClean="0">
                <a:solidFill>
                  <a:srgbClr val="444444"/>
                </a:solidFill>
                <a:latin typeface="Arial" pitchFamily="34" charset="0"/>
                <a:cs typeface="Arial" pitchFamily="34" charset="0"/>
              </a:rPr>
            </a:br>
            <a:r>
              <a:rPr lang="fr-FR" dirty="0" smtClean="0">
                <a:solidFill>
                  <a:srgbClr val="444444"/>
                </a:solidFill>
                <a:latin typeface="Arial" pitchFamily="34" charset="0"/>
                <a:cs typeface="Arial" pitchFamily="34" charset="0"/>
              </a:rPr>
              <a:t>C'est le volume occupé à la pression atmosphérique par 1 kg d'air humide, en m3 /kg d'air sec.</a:t>
            </a:r>
          </a:p>
          <a:p>
            <a:pPr lvl="0" eaLnBrk="0" fontAlgn="base" hangingPunct="0">
              <a:spcBef>
                <a:spcPct val="0"/>
              </a:spcBef>
              <a:spcAft>
                <a:spcPct val="0"/>
              </a:spcAft>
            </a:pPr>
            <a:endParaRPr lang="fr-FR" dirty="0" smtClean="0">
              <a:latin typeface="Arial" pitchFamily="34" charset="0"/>
              <a:cs typeface="Arial" pitchFamily="34" charset="0"/>
            </a:endParaRPr>
          </a:p>
          <a:p>
            <a:pPr lvl="0" eaLnBrk="0" fontAlgn="base" hangingPunct="0">
              <a:spcBef>
                <a:spcPct val="0"/>
              </a:spcBef>
              <a:spcAft>
                <a:spcPct val="0"/>
              </a:spcAft>
            </a:pPr>
            <a:r>
              <a:rPr lang="fr-FR" b="1" i="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Température de rosée: (flèche verte claire)</a:t>
            </a:r>
            <a:r>
              <a:rPr lang="fr-FR" dirty="0" smtClean="0">
                <a:solidFill>
                  <a:srgbClr val="444444"/>
                </a:solidFill>
                <a:latin typeface="Arial" pitchFamily="34" charset="0"/>
                <a:cs typeface="Arial" pitchFamily="34" charset="0"/>
              </a:rPr>
              <a:t/>
            </a:r>
            <a:br>
              <a:rPr lang="fr-FR" dirty="0" smtClean="0">
                <a:solidFill>
                  <a:srgbClr val="444444"/>
                </a:solidFill>
                <a:latin typeface="Arial" pitchFamily="34" charset="0"/>
                <a:cs typeface="Arial" pitchFamily="34" charset="0"/>
              </a:rPr>
            </a:br>
            <a:r>
              <a:rPr lang="fr-FR" dirty="0" smtClean="0">
                <a:solidFill>
                  <a:srgbClr val="444444"/>
                </a:solidFill>
                <a:latin typeface="Arial" pitchFamily="34" charset="0"/>
                <a:cs typeface="Arial" pitchFamily="34" charset="0"/>
              </a:rPr>
              <a:t>Le point de rosée est la température à laquelle un gaz doit être refroidi pour que la vapeur d’eau qu’il contient devienne liquide par condensation, suivre </a:t>
            </a:r>
            <a:r>
              <a:rPr lang="fr-FR" dirty="0" smtClean="0">
                <a:solidFill>
                  <a:srgbClr val="00B050"/>
                </a:solidFill>
                <a:latin typeface="Arial" pitchFamily="34" charset="0"/>
                <a:cs typeface="Arial" pitchFamily="34" charset="0"/>
              </a:rPr>
              <a:t>l’isotherme  flèche verte claire </a:t>
            </a:r>
            <a:r>
              <a:rPr lang="fr-FR" dirty="0" smtClean="0">
                <a:solidFill>
                  <a:srgbClr val="444444"/>
                </a:solidFill>
                <a:latin typeface="Arial" pitchFamily="34" charset="0"/>
                <a:cs typeface="Arial" pitchFamily="34" charset="0"/>
              </a:rPr>
              <a:t>puis lire sur </a:t>
            </a:r>
            <a:r>
              <a:rPr lang="fr-FR" dirty="0" smtClean="0">
                <a:solidFill>
                  <a:srgbClr val="0000FF"/>
                </a:solidFill>
                <a:latin typeface="Arial" pitchFamily="34" charset="0"/>
                <a:cs typeface="Arial" pitchFamily="34" charset="0"/>
              </a:rPr>
              <a:t>l'échelle de température</a:t>
            </a:r>
            <a:r>
              <a:rPr lang="fr-FR" dirty="0" smtClean="0">
                <a:solidFill>
                  <a:srgbClr val="444444"/>
                </a:solidFill>
                <a:latin typeface="Arial" pitchFamily="34" charset="0"/>
                <a:cs typeface="Arial" pitchFamily="34" charset="0"/>
              </a:rPr>
              <a:t>.</a:t>
            </a:r>
          </a:p>
          <a:p>
            <a:pPr lvl="0" eaLnBrk="0" fontAlgn="base" hangingPunct="0">
              <a:spcBef>
                <a:spcPct val="0"/>
              </a:spcBef>
              <a:spcAft>
                <a:spcPct val="0"/>
              </a:spcAft>
            </a:pPr>
            <a:endParaRPr lang="fr-FR" dirty="0" smtClean="0">
              <a:latin typeface="Arial" pitchFamily="34" charset="0"/>
              <a:cs typeface="Arial" pitchFamily="34" charset="0"/>
            </a:endParaRPr>
          </a:p>
          <a:p>
            <a:pPr lvl="0" eaLnBrk="0" fontAlgn="base" hangingPunct="0">
              <a:spcBef>
                <a:spcPct val="0"/>
              </a:spcBef>
              <a:spcAft>
                <a:spcPct val="0"/>
              </a:spcAft>
            </a:pPr>
            <a:r>
              <a:rPr lang="fr-FR" b="1" i="1" dirty="0" smtClean="0">
                <a:solidFill>
                  <a:srgbClr val="444444"/>
                </a:solidFill>
                <a:effectLst>
                  <a:outerShdw blurRad="38100" dist="38100" dir="2700000" algn="tl">
                    <a:srgbClr val="000000">
                      <a:alpha val="43137"/>
                    </a:srgbClr>
                  </a:outerShdw>
                </a:effectLst>
                <a:latin typeface="Arial" pitchFamily="34" charset="0"/>
                <a:cs typeface="Arial" pitchFamily="34" charset="0"/>
              </a:rPr>
              <a:t>Température humide: (flèche noire)</a:t>
            </a:r>
            <a:r>
              <a:rPr lang="fr-FR" dirty="0" smtClean="0">
                <a:solidFill>
                  <a:srgbClr val="444444"/>
                </a:solidFill>
                <a:latin typeface="Arial" pitchFamily="34" charset="0"/>
                <a:cs typeface="Arial" pitchFamily="34" charset="0"/>
              </a:rPr>
              <a:t/>
            </a:r>
            <a:br>
              <a:rPr lang="fr-FR" dirty="0" smtClean="0">
                <a:solidFill>
                  <a:srgbClr val="444444"/>
                </a:solidFill>
                <a:latin typeface="Arial" pitchFamily="34" charset="0"/>
                <a:cs typeface="Arial" pitchFamily="34" charset="0"/>
              </a:rPr>
            </a:br>
            <a:r>
              <a:rPr lang="fr-FR" dirty="0" smtClean="0">
                <a:solidFill>
                  <a:srgbClr val="444444"/>
                </a:solidFill>
                <a:latin typeface="Arial" pitchFamily="34" charset="0"/>
                <a:cs typeface="Arial" pitchFamily="34" charset="0"/>
              </a:rPr>
              <a:t>C'est la température indiquée par un thermomètre dont le bulbe est recouvert d'un coton ou d'un chiffon mouillé. </a:t>
            </a:r>
          </a:p>
          <a:p>
            <a:pPr lvl="0" eaLnBrk="0" fontAlgn="base" hangingPunct="0">
              <a:spcBef>
                <a:spcPct val="0"/>
              </a:spcBef>
              <a:spcAft>
                <a:spcPct val="0"/>
              </a:spcAft>
            </a:pPr>
            <a:r>
              <a:rPr lang="fr-FR" dirty="0" smtClean="0">
                <a:solidFill>
                  <a:srgbClr val="FF0000"/>
                </a:solidFill>
                <a:latin typeface="Arial" pitchFamily="34" charset="0"/>
                <a:cs typeface="Arial" pitchFamily="34" charset="0"/>
              </a:rPr>
              <a:t>NB : la température humide et  la température sèche figurent sur la même ligne </a:t>
            </a:r>
            <a:r>
              <a:rPr lang="fr-FR" dirty="0" err="1" smtClean="0">
                <a:solidFill>
                  <a:srgbClr val="FF0000"/>
                </a:solidFill>
                <a:latin typeface="Arial" pitchFamily="34" charset="0"/>
                <a:cs typeface="Arial" pitchFamily="34" charset="0"/>
              </a:rPr>
              <a:t>isenthalpique</a:t>
            </a:r>
            <a:r>
              <a:rPr lang="fr-FR" dirty="0" smtClean="0">
                <a:solidFill>
                  <a:srgbClr val="FF0000"/>
                </a:solidFill>
                <a:latin typeface="Arial" pitchFamily="34" charset="0"/>
                <a:cs typeface="Arial" pitchFamily="34" charset="0"/>
              </a:rPr>
              <a:t>. (certains diagrammes tracent Th différent de l’enthalpie)</a:t>
            </a:r>
            <a:endParaRPr lang="fr-FR" dirty="0" smtClean="0">
              <a:solidFill>
                <a:srgbClr val="FF0000"/>
              </a:solidFill>
              <a:latin typeface="Arial" pitchFamily="34" charset="0"/>
              <a:cs typeface="Arial" pitchFamily="34" charset="0"/>
            </a:endParaRPr>
          </a:p>
        </p:txBody>
      </p:sp>
      <p:sp>
        <p:nvSpPr>
          <p:cNvPr id="3" name="ZoneTexte 2"/>
          <p:cNvSpPr txBox="1"/>
          <p:nvPr/>
        </p:nvSpPr>
        <p:spPr>
          <a:xfrm>
            <a:off x="357158" y="272457"/>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Données du diagramme psychrométrique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l="1250" t="20741" r="31562" b="14352"/>
          <a:stretch>
            <a:fillRect/>
          </a:stretch>
        </p:blipFill>
        <p:spPr bwMode="auto">
          <a:xfrm>
            <a:off x="82366" y="1615447"/>
            <a:ext cx="8990228" cy="4885387"/>
          </a:xfrm>
          <a:prstGeom prst="rect">
            <a:avLst/>
          </a:prstGeom>
          <a:noFill/>
          <a:ln w="1">
            <a:noFill/>
            <a:miter lim="800000"/>
            <a:headEnd/>
            <a:tailEnd type="none" w="med" len="med"/>
          </a:ln>
          <a:effectLst/>
        </p:spPr>
      </p:pic>
      <p:sp>
        <p:nvSpPr>
          <p:cNvPr id="5" name="ZoneTexte 4"/>
          <p:cNvSpPr txBox="1"/>
          <p:nvPr/>
        </p:nvSpPr>
        <p:spPr>
          <a:xfrm>
            <a:off x="0" y="1233058"/>
            <a:ext cx="9144000" cy="338554"/>
          </a:xfrm>
          <a:prstGeom prst="rect">
            <a:avLst/>
          </a:prstGeom>
          <a:noFill/>
        </p:spPr>
        <p:txBody>
          <a:bodyPr wrap="square" rtlCol="0">
            <a:spAutoFit/>
          </a:bodyPr>
          <a:lstStyle/>
          <a:p>
            <a:r>
              <a:rPr lang="fr-FR" sz="1600" dirty="0" smtClean="0">
                <a:solidFill>
                  <a:srgbClr val="002060"/>
                </a:solidFill>
                <a:latin typeface="Comic Sans MS" pitchFamily="66" charset="0"/>
              </a:rPr>
              <a:t>Ex : Relevé sur le psychromètre : Température sèche = 25 °C, température humide = 18 °C.</a:t>
            </a:r>
            <a:endParaRPr lang="fr-FR" sz="1600" dirty="0">
              <a:solidFill>
                <a:srgbClr val="002060"/>
              </a:solidFill>
              <a:latin typeface="Comic Sans MS" pitchFamily="66" charset="0"/>
            </a:endParaRPr>
          </a:p>
        </p:txBody>
      </p:sp>
      <p:sp>
        <p:nvSpPr>
          <p:cNvPr id="6" name="Ellipse 5"/>
          <p:cNvSpPr/>
          <p:nvPr/>
        </p:nvSpPr>
        <p:spPr>
          <a:xfrm>
            <a:off x="6072198" y="3857628"/>
            <a:ext cx="357190" cy="357190"/>
          </a:xfrm>
          <a:prstGeom prst="ellipse">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57158" y="272457"/>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Données du diagramme psychrométrique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285728"/>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3" name="Text Box 2"/>
          <p:cNvSpPr txBox="1">
            <a:spLocks noChangeArrowheads="1"/>
          </p:cNvSpPr>
          <p:nvPr/>
        </p:nvSpPr>
        <p:spPr bwMode="auto">
          <a:xfrm>
            <a:off x="285720" y="1285860"/>
            <a:ext cx="8643998" cy="4708981"/>
          </a:xfrm>
          <a:prstGeom prst="rect">
            <a:avLst/>
          </a:prstGeom>
          <a:noFill/>
          <a:ln w="9525">
            <a:noFill/>
            <a:miter lim="800000"/>
            <a:headEnd/>
            <a:tailEnd/>
          </a:ln>
          <a:effectLst/>
        </p:spPr>
        <p:txBody>
          <a:bodyPr wrap="square">
            <a:spAutoFit/>
          </a:bodyPr>
          <a:lstStyle/>
          <a:p>
            <a:pPr algn="just">
              <a:lnSpc>
                <a:spcPct val="150000"/>
              </a:lnSpc>
              <a:spcBef>
                <a:spcPct val="50000"/>
              </a:spcBef>
              <a:defRPr/>
            </a:pP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Comme pour la mesure de l’air ambiant, il existe des diagrammes de l’air humide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diagrammes de </a:t>
            </a:r>
            <a:r>
              <a:rPr lang="fr-FR" sz="2400" dirty="0" err="1" smtClean="0">
                <a:solidFill>
                  <a:srgbClr val="FF0000"/>
                </a:solidFill>
                <a:effectLst>
                  <a:outerShdw blurRad="38100" dist="38100" dir="2700000" algn="tl">
                    <a:srgbClr val="000000"/>
                  </a:outerShdw>
                </a:effectLst>
                <a:latin typeface="Arial" pitchFamily="34" charset="0"/>
                <a:cs typeface="Arial" pitchFamily="34" charset="0"/>
              </a:rPr>
              <a:t>Mollier</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a:t>
            </a:r>
            <a:r>
              <a:rPr lang="fr-FR" sz="2400" dirty="0" err="1" smtClean="0">
                <a:solidFill>
                  <a:srgbClr val="FF0000"/>
                </a:solidFill>
                <a:effectLst>
                  <a:outerShdw blurRad="38100" dist="38100" dir="2700000" algn="tl">
                    <a:srgbClr val="000000"/>
                  </a:outerShdw>
                </a:effectLst>
                <a:latin typeface="Arial" pitchFamily="34" charset="0"/>
                <a:cs typeface="Arial" pitchFamily="34" charset="0"/>
              </a:rPr>
              <a:t>Ramzine</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qui permettent de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simuler les conditions de séchage</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en partant de l’air ambiant et de l’</a:t>
            </a:r>
            <a:r>
              <a:rPr lang="fr-FR" sz="2400" dirty="0" err="1" smtClean="0">
                <a:solidFill>
                  <a:srgbClr val="0070C0"/>
                </a:solidFill>
                <a:effectLst>
                  <a:outerShdw blurRad="38100" dist="38100" dir="2700000" algn="tl">
                    <a:srgbClr val="000000"/>
                  </a:outerShdw>
                </a:effectLst>
                <a:latin typeface="Arial" pitchFamily="34" charset="0"/>
                <a:cs typeface="Arial" pitchFamily="34" charset="0"/>
              </a:rPr>
              <a:t>a</a:t>
            </a:r>
            <a:r>
              <a:rPr lang="fr-FR" sz="2400" baseline="-25000" dirty="0" err="1" smtClean="0">
                <a:solidFill>
                  <a:srgbClr val="0070C0"/>
                </a:solidFill>
                <a:effectLst>
                  <a:outerShdw blurRad="38100" dist="38100" dir="2700000" algn="tl">
                    <a:srgbClr val="000000"/>
                  </a:outerShdw>
                </a:effectLst>
                <a:latin typeface="Arial" pitchFamily="34" charset="0"/>
                <a:cs typeface="Arial" pitchFamily="34" charset="0"/>
              </a:rPr>
              <a:t>w</a:t>
            </a:r>
            <a:r>
              <a:rPr lang="fr-FR" sz="2400" dirty="0" smtClean="0">
                <a:solidFill>
                  <a:srgbClr val="0070C0"/>
                </a:solidFill>
                <a:effectLst>
                  <a:outerShdw blurRad="38100" dist="38100" dir="2700000" algn="tl">
                    <a:srgbClr val="000000"/>
                  </a:outerShdw>
                </a:effectLst>
                <a:latin typeface="Arial" pitchFamily="34" charset="0"/>
                <a:cs typeface="Arial" pitchFamily="34" charset="0"/>
              </a:rPr>
              <a:t> finale visée sur le produit en fin de séchage.</a:t>
            </a:r>
          </a:p>
          <a:p>
            <a:pPr algn="just">
              <a:lnSpc>
                <a:spcPct val="150000"/>
              </a:lnSpc>
              <a:spcBef>
                <a:spcPct val="50000"/>
              </a:spcBef>
              <a:defRPr/>
            </a:pP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Ces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données relatives </a:t>
            </a: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permettent de fixer des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repères</a:t>
            </a: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 dans le temps et de pouvoir modifier les paramètres de séchage en </a:t>
            </a:r>
            <a:r>
              <a:rPr lang="fr-FR" sz="2400" dirty="0" smtClean="0">
                <a:solidFill>
                  <a:srgbClr val="FF0000"/>
                </a:solidFill>
                <a:effectLst>
                  <a:outerShdw blurRad="38100" dist="38100" dir="2700000" algn="tl">
                    <a:srgbClr val="000000"/>
                  </a:outerShdw>
                </a:effectLst>
                <a:latin typeface="Arial" pitchFamily="34" charset="0"/>
                <a:cs typeface="Arial" pitchFamily="34" charset="0"/>
              </a:rPr>
              <a:t>fonction de la météo.</a:t>
            </a:r>
            <a:r>
              <a:rPr lang="fr-FR" sz="2400" dirty="0" smtClean="0">
                <a:solidFill>
                  <a:srgbClr val="006600"/>
                </a:solidFill>
                <a:effectLst>
                  <a:outerShdw blurRad="38100" dist="38100" dir="2700000" algn="tl">
                    <a:srgbClr val="000000"/>
                  </a:outerShdw>
                </a:effectLst>
                <a:latin typeface="Arial" pitchFamily="34" charset="0"/>
                <a:cs typeface="Arial" pitchFamily="34" charset="0"/>
              </a:rPr>
              <a:t> </a:t>
            </a:r>
            <a:endParaRPr lang="fr-FR" sz="2400" dirty="0">
              <a:solidFill>
                <a:srgbClr val="0066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l="13476" t="37500" r="33203" b="17708"/>
          <a:stretch>
            <a:fillRect/>
          </a:stretch>
        </p:blipFill>
        <p:spPr bwMode="auto">
          <a:xfrm>
            <a:off x="584763" y="2285992"/>
            <a:ext cx="8163868" cy="3857652"/>
          </a:xfrm>
          <a:prstGeom prst="rect">
            <a:avLst/>
          </a:prstGeom>
          <a:noFill/>
          <a:ln w="9525">
            <a:solidFill>
              <a:srgbClr val="00B0F0"/>
            </a:solidFill>
            <a:miter lim="800000"/>
            <a:headEnd/>
            <a:tailEnd/>
          </a:ln>
          <a:effectLst/>
        </p:spPr>
      </p:pic>
      <p:sp>
        <p:nvSpPr>
          <p:cNvPr id="4" name="ZoneTexte 3"/>
          <p:cNvSpPr txBox="1"/>
          <p:nvPr/>
        </p:nvSpPr>
        <p:spPr>
          <a:xfrm>
            <a:off x="357158" y="571480"/>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5" name="Rectangle 4"/>
          <p:cNvSpPr/>
          <p:nvPr/>
        </p:nvSpPr>
        <p:spPr>
          <a:xfrm>
            <a:off x="571472" y="1857364"/>
            <a:ext cx="3318537" cy="338554"/>
          </a:xfrm>
          <a:prstGeom prst="rect">
            <a:avLst/>
          </a:prstGeom>
        </p:spPr>
        <p:txBody>
          <a:bodyPr wrap="none">
            <a:spAutoFit/>
          </a:bodyPr>
          <a:lstStyle/>
          <a:p>
            <a:r>
              <a:rPr lang="fr-FR" sz="1600" dirty="0" smtClean="0">
                <a:solidFill>
                  <a:srgbClr val="0070C0"/>
                </a:solidFill>
                <a:effectLst>
                  <a:outerShdw blurRad="38100" dist="38100" dir="2700000" algn="tl">
                    <a:srgbClr val="000000"/>
                  </a:outerShdw>
                </a:effectLst>
                <a:latin typeface="Arial" pitchFamily="34" charset="0"/>
                <a:cs typeface="Arial" pitchFamily="34" charset="0"/>
              </a:rPr>
              <a:t>Le diagramme de </a:t>
            </a:r>
            <a:r>
              <a:rPr lang="fr-FR" sz="1600" dirty="0" err="1" smtClean="0">
                <a:solidFill>
                  <a:srgbClr val="0070C0"/>
                </a:solidFill>
                <a:effectLst>
                  <a:outerShdw blurRad="38100" dist="38100" dir="2700000" algn="tl">
                    <a:srgbClr val="000000"/>
                  </a:outerShdw>
                </a:effectLst>
                <a:latin typeface="Arial" pitchFamily="34" charset="0"/>
                <a:cs typeface="Arial" pitchFamily="34" charset="0"/>
              </a:rPr>
              <a:t>Mollier</a:t>
            </a:r>
            <a:r>
              <a:rPr lang="fr-FR" sz="1600" dirty="0" smtClean="0">
                <a:solidFill>
                  <a:srgbClr val="0070C0"/>
                </a:solidFill>
                <a:effectLst>
                  <a:outerShdw blurRad="38100" dist="38100" dir="2700000" algn="tl">
                    <a:srgbClr val="000000"/>
                  </a:outerShdw>
                </a:effectLst>
                <a:latin typeface="Arial" pitchFamily="34" charset="0"/>
                <a:cs typeface="Arial" pitchFamily="34" charset="0"/>
              </a:rPr>
              <a:t>-</a:t>
            </a:r>
            <a:r>
              <a:rPr lang="fr-FR" sz="1600" dirty="0" err="1" smtClean="0">
                <a:solidFill>
                  <a:srgbClr val="0070C0"/>
                </a:solidFill>
                <a:effectLst>
                  <a:outerShdw blurRad="38100" dist="38100" dir="2700000" algn="tl">
                    <a:srgbClr val="000000"/>
                  </a:outerShdw>
                </a:effectLst>
                <a:latin typeface="Arial" pitchFamily="34" charset="0"/>
                <a:cs typeface="Arial" pitchFamily="34" charset="0"/>
              </a:rPr>
              <a:t>Ramzin</a:t>
            </a:r>
            <a:endParaRPr lang="fr-FR" sz="1600" dirty="0">
              <a:latin typeface="Arial" pitchFamily="34" charset="0"/>
              <a:cs typeface="Arial" pitchFamily="34" charset="0"/>
            </a:endParaRPr>
          </a:p>
        </p:txBody>
      </p:sp>
      <p:sp>
        <p:nvSpPr>
          <p:cNvPr id="6" name="Rectangle 5"/>
          <p:cNvSpPr/>
          <p:nvPr/>
        </p:nvSpPr>
        <p:spPr>
          <a:xfrm>
            <a:off x="571472" y="6286520"/>
            <a:ext cx="4456669" cy="261610"/>
          </a:xfrm>
          <a:prstGeom prst="rect">
            <a:avLst/>
          </a:prstGeom>
        </p:spPr>
        <p:txBody>
          <a:bodyPr wrap="none">
            <a:spAutoFit/>
          </a:bodyPr>
          <a:lstStyle/>
          <a:p>
            <a:r>
              <a:rPr lang="fr-FR" sz="1100" u="sng" dirty="0" smtClean="0">
                <a:hlinkClick r:id="rId3"/>
              </a:rPr>
              <a:t>Richard </a:t>
            </a:r>
            <a:r>
              <a:rPr lang="fr-FR" sz="1100" u="sng" dirty="0" err="1" smtClean="0">
                <a:hlinkClick r:id="rId3"/>
              </a:rPr>
              <a:t>Mollier</a:t>
            </a:r>
            <a:r>
              <a:rPr lang="fr-FR" sz="1100" u="sng" dirty="0" smtClean="0">
                <a:hlinkClick r:id="rId3"/>
              </a:rPr>
              <a:t> (</a:t>
            </a:r>
            <a:r>
              <a:rPr lang="fr-FR" sz="1100" u="sng" dirty="0" smtClean="0">
                <a:hlinkClick r:id="rId4" tooltip="1863"/>
              </a:rPr>
              <a:t>1863</a:t>
            </a:r>
            <a:r>
              <a:rPr lang="fr-FR" sz="1100" u="sng" dirty="0" smtClean="0">
                <a:hlinkClick r:id="rId3"/>
              </a:rPr>
              <a:t>-</a:t>
            </a:r>
            <a:r>
              <a:rPr lang="fr-FR" sz="1100" u="sng" dirty="0" smtClean="0">
                <a:hlinkClick r:id="rId5" tooltip="1935"/>
              </a:rPr>
              <a:t>1935</a:t>
            </a:r>
            <a:r>
              <a:rPr lang="fr-FR" sz="1100" u="sng" dirty="0" smtClean="0">
                <a:hlinkClick r:id="rId3"/>
              </a:rPr>
              <a:t>)  ; Leonid </a:t>
            </a:r>
            <a:r>
              <a:rPr lang="fr-FR" sz="1100" u="sng" dirty="0" err="1" smtClean="0">
                <a:hlinkClick r:id="rId3"/>
              </a:rPr>
              <a:t>Konstantinovich</a:t>
            </a:r>
            <a:r>
              <a:rPr lang="fr-FR" sz="1100" u="sng" dirty="0" smtClean="0">
                <a:hlinkClick r:id="rId3"/>
              </a:rPr>
              <a:t> </a:t>
            </a:r>
            <a:r>
              <a:rPr lang="fr-FR" sz="1100" u="sng" dirty="0" err="1" smtClean="0">
                <a:hlinkClick r:id="rId3"/>
              </a:rPr>
              <a:t>Ramzin</a:t>
            </a:r>
            <a:r>
              <a:rPr lang="fr-FR" sz="1100" u="sng" dirty="0" smtClean="0">
                <a:hlinkClick r:id="rId3"/>
              </a:rPr>
              <a:t> (1887-1948)</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1571612"/>
            <a:ext cx="5929354" cy="1754326"/>
          </a:xfrm>
          <a:prstGeom prst="rect">
            <a:avLst/>
          </a:prstGeom>
        </p:spPr>
        <p:txBody>
          <a:bodyPr wrap="square">
            <a:spAutoFit/>
          </a:bodyPr>
          <a:lstStyle/>
          <a:p>
            <a:r>
              <a:rPr lang="fr-FR" dirty="0" smtClean="0"/>
              <a:t>L’eau (ou autres éléments) est formée de molécules toutes identiques.</a:t>
            </a:r>
          </a:p>
          <a:p>
            <a:r>
              <a:rPr lang="fr-FR" b="1" dirty="0" smtClean="0">
                <a:solidFill>
                  <a:srgbClr val="FF0000"/>
                </a:solidFill>
              </a:rPr>
              <a:t>Les molécules sont en perpétuelle agitation </a:t>
            </a:r>
            <a:r>
              <a:rPr lang="fr-FR" dirty="0" smtClean="0"/>
              <a:t>(liquides, gaz) ou </a:t>
            </a:r>
            <a:r>
              <a:rPr lang="fr-FR" b="1" dirty="0" smtClean="0">
                <a:solidFill>
                  <a:srgbClr val="FF0000"/>
                </a:solidFill>
              </a:rPr>
              <a:t>vibration</a:t>
            </a:r>
            <a:r>
              <a:rPr lang="fr-FR" dirty="0" smtClean="0"/>
              <a:t> (solides). </a:t>
            </a:r>
          </a:p>
          <a:p>
            <a:r>
              <a:rPr lang="fr-FR" dirty="0" smtClean="0"/>
              <a:t>La </a:t>
            </a:r>
            <a:r>
              <a:rPr lang="fr-FR" b="1" dirty="0" smtClean="0">
                <a:solidFill>
                  <a:srgbClr val="FF0000"/>
                </a:solidFill>
              </a:rPr>
              <a:t>vitesse d’agitation </a:t>
            </a:r>
            <a:r>
              <a:rPr lang="fr-FR" dirty="0" smtClean="0"/>
              <a:t>des molécules et d’autant plus rapide que la </a:t>
            </a:r>
            <a:r>
              <a:rPr lang="fr-FR" b="1" dirty="0" smtClean="0">
                <a:solidFill>
                  <a:srgbClr val="FF0000"/>
                </a:solidFill>
              </a:rPr>
              <a:t>température est élevée. </a:t>
            </a:r>
            <a:endParaRPr lang="fr-FR" b="1" dirty="0">
              <a:solidFill>
                <a:srgbClr val="FF0000"/>
              </a:solidFill>
            </a:endParaRPr>
          </a:p>
        </p:txBody>
      </p:sp>
      <p:sp>
        <p:nvSpPr>
          <p:cNvPr id="3" name="Rectangle 2"/>
          <p:cNvSpPr/>
          <p:nvPr/>
        </p:nvSpPr>
        <p:spPr>
          <a:xfrm>
            <a:off x="428596" y="928670"/>
            <a:ext cx="7643866" cy="461665"/>
          </a:xfrm>
          <a:prstGeom prst="rect">
            <a:avLst/>
          </a:prstGeom>
        </p:spPr>
        <p:txBody>
          <a:bodyPr wrap="square">
            <a:spAutoFit/>
          </a:bodyPr>
          <a:lstStyle/>
          <a:p>
            <a:r>
              <a:rPr lang="fr-FR" sz="2400" b="1" dirty="0" smtClean="0"/>
              <a:t>Pourquoi ces changements d’état ?</a:t>
            </a:r>
            <a:endParaRPr lang="fr-FR" sz="2400" b="1" dirty="0"/>
          </a:p>
        </p:txBody>
      </p:sp>
      <p:sp>
        <p:nvSpPr>
          <p:cNvPr id="5" name="Rectangle 4"/>
          <p:cNvSpPr/>
          <p:nvPr/>
        </p:nvSpPr>
        <p:spPr>
          <a:xfrm>
            <a:off x="500034" y="4121072"/>
            <a:ext cx="3857652" cy="2308324"/>
          </a:xfrm>
          <a:prstGeom prst="rect">
            <a:avLst/>
          </a:prstGeom>
        </p:spPr>
        <p:txBody>
          <a:bodyPr wrap="square">
            <a:spAutoFit/>
          </a:bodyPr>
          <a:lstStyle/>
          <a:p>
            <a:r>
              <a:rPr lang="fr-FR" u="sng" dirty="0" smtClean="0"/>
              <a:t>Lors d'un changement d'état</a:t>
            </a:r>
            <a:r>
              <a:rPr lang="fr-FR" dirty="0" smtClean="0"/>
              <a:t>, l'</a:t>
            </a:r>
            <a:r>
              <a:rPr lang="fr-FR" b="1" dirty="0" smtClean="0">
                <a:solidFill>
                  <a:srgbClr val="FF0000"/>
                </a:solidFill>
              </a:rPr>
              <a:t>arrangement des molécules change</a:t>
            </a:r>
            <a:r>
              <a:rPr lang="fr-FR" dirty="0" smtClean="0"/>
              <a:t>, donc </a:t>
            </a:r>
            <a:r>
              <a:rPr lang="fr-FR" b="1" dirty="0" smtClean="0">
                <a:solidFill>
                  <a:srgbClr val="FF0000"/>
                </a:solidFill>
              </a:rPr>
              <a:t>le</a:t>
            </a:r>
            <a:r>
              <a:rPr lang="fr-FR" dirty="0" smtClean="0">
                <a:solidFill>
                  <a:srgbClr val="FF0000"/>
                </a:solidFill>
              </a:rPr>
              <a:t> </a:t>
            </a:r>
            <a:r>
              <a:rPr lang="fr-FR" b="1" dirty="0" smtClean="0">
                <a:solidFill>
                  <a:srgbClr val="FF0000"/>
                </a:solidFill>
              </a:rPr>
              <a:t>volume varie</a:t>
            </a:r>
            <a:r>
              <a:rPr lang="fr-FR" dirty="0" smtClean="0"/>
              <a:t>. Dans une cellule fermée, </a:t>
            </a:r>
            <a:r>
              <a:rPr lang="fr-FR" b="1" dirty="0" smtClean="0">
                <a:solidFill>
                  <a:srgbClr val="FF0000"/>
                </a:solidFill>
              </a:rPr>
              <a:t>la pression augmente</a:t>
            </a:r>
            <a:r>
              <a:rPr lang="fr-FR" dirty="0" smtClean="0"/>
              <a:t>.</a:t>
            </a:r>
          </a:p>
          <a:p>
            <a:endParaRPr lang="fr-FR" dirty="0" smtClean="0"/>
          </a:p>
          <a:p>
            <a:r>
              <a:rPr lang="fr-FR" u="sng" dirty="0" smtClean="0"/>
              <a:t>Lors d'un changement d'état</a:t>
            </a:r>
            <a:r>
              <a:rPr lang="fr-FR" dirty="0" smtClean="0"/>
              <a:t>, </a:t>
            </a:r>
          </a:p>
          <a:p>
            <a:r>
              <a:rPr lang="fr-FR" dirty="0" smtClean="0"/>
              <a:t>la </a:t>
            </a:r>
            <a:r>
              <a:rPr lang="fr-FR" b="1" dirty="0" smtClean="0">
                <a:solidFill>
                  <a:srgbClr val="FF0000"/>
                </a:solidFill>
              </a:rPr>
              <a:t>masse ne varie pas </a:t>
            </a:r>
            <a:r>
              <a:rPr lang="fr-FR" dirty="0" smtClean="0"/>
              <a:t>car le </a:t>
            </a:r>
            <a:r>
              <a:rPr lang="fr-FR" b="1" dirty="0" smtClean="0">
                <a:solidFill>
                  <a:srgbClr val="FF0000"/>
                </a:solidFill>
              </a:rPr>
              <a:t>nombre de molécules ne varie pas</a:t>
            </a:r>
            <a:r>
              <a:rPr lang="fr-FR" dirty="0" smtClean="0">
                <a:solidFill>
                  <a:srgbClr val="FF0000"/>
                </a:solidFill>
              </a:rPr>
              <a:t>. </a:t>
            </a:r>
            <a:endParaRPr lang="fr-FR" dirty="0">
              <a:solidFill>
                <a:srgbClr val="FF0000"/>
              </a:solidFill>
            </a:endParaRPr>
          </a:p>
        </p:txBody>
      </p:sp>
      <p:sp>
        <p:nvSpPr>
          <p:cNvPr id="6" name="Rectangle 24"/>
          <p:cNvSpPr txBox="1">
            <a:spLocks noChangeArrowheads="1"/>
          </p:cNvSpPr>
          <p:nvPr/>
        </p:nvSpPr>
        <p:spPr>
          <a:xfrm>
            <a:off x="285720" y="357166"/>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pic>
        <p:nvPicPr>
          <p:cNvPr id="37894" name="Picture 6" descr="http://www.matierevolution.fr/local/cache-vignettes/L300xH263/-134-efacb.gif"/>
          <p:cNvPicPr>
            <a:picLocks noChangeAspect="1" noChangeArrowheads="1" noCrop="1"/>
          </p:cNvPicPr>
          <p:nvPr/>
        </p:nvPicPr>
        <p:blipFill>
          <a:blip r:embed="rId2"/>
          <a:srcRect/>
          <a:stretch>
            <a:fillRect/>
          </a:stretch>
        </p:blipFill>
        <p:spPr bwMode="auto">
          <a:xfrm>
            <a:off x="4357686" y="4214818"/>
            <a:ext cx="2200182" cy="1928826"/>
          </a:xfrm>
          <a:prstGeom prst="rect">
            <a:avLst/>
          </a:prstGeom>
          <a:noFill/>
        </p:spPr>
      </p:pic>
      <p:pic>
        <p:nvPicPr>
          <p:cNvPr id="37896" name="Picture 8" descr="Image associée">
            <a:hlinkClick r:id="rId3"/>
          </p:cNvPr>
          <p:cNvPicPr>
            <a:picLocks noChangeAspect="1" noChangeArrowheads="1"/>
          </p:cNvPicPr>
          <p:nvPr/>
        </p:nvPicPr>
        <p:blipFill>
          <a:blip r:embed="rId4"/>
          <a:srcRect/>
          <a:stretch>
            <a:fillRect/>
          </a:stretch>
        </p:blipFill>
        <p:spPr bwMode="auto">
          <a:xfrm>
            <a:off x="6615484" y="1643050"/>
            <a:ext cx="2137573" cy="4572032"/>
          </a:xfrm>
          <a:prstGeom prst="rect">
            <a:avLst/>
          </a:prstGeom>
          <a:noFill/>
        </p:spPr>
      </p:pic>
      <p:sp>
        <p:nvSpPr>
          <p:cNvPr id="12" name="Rectangle 11"/>
          <p:cNvSpPr/>
          <p:nvPr/>
        </p:nvSpPr>
        <p:spPr>
          <a:xfrm>
            <a:off x="500034" y="3354173"/>
            <a:ext cx="5786478" cy="646331"/>
          </a:xfrm>
          <a:prstGeom prst="rect">
            <a:avLst/>
          </a:prstGeom>
        </p:spPr>
        <p:txBody>
          <a:bodyPr wrap="square">
            <a:spAutoFit/>
          </a:bodyPr>
          <a:lstStyle/>
          <a:p>
            <a:r>
              <a:rPr lang="fr-FR" dirty="0" smtClean="0"/>
              <a:t>Si</a:t>
            </a:r>
            <a:r>
              <a:rPr lang="fr-FR" dirty="0" smtClean="0">
                <a:solidFill>
                  <a:srgbClr val="FF0000"/>
                </a:solidFill>
              </a:rPr>
              <a:t> </a:t>
            </a:r>
            <a:r>
              <a:rPr lang="fr-FR" b="1" dirty="0" smtClean="0">
                <a:solidFill>
                  <a:srgbClr val="FF0000"/>
                </a:solidFill>
              </a:rPr>
              <a:t>la température augmente</a:t>
            </a:r>
            <a:r>
              <a:rPr lang="fr-FR" dirty="0" smtClean="0"/>
              <a:t>, les changements d'état ont lieu car </a:t>
            </a:r>
            <a:r>
              <a:rPr lang="fr-FR" b="1" dirty="0" smtClean="0">
                <a:solidFill>
                  <a:srgbClr val="FF0000"/>
                </a:solidFill>
              </a:rPr>
              <a:t>le désordre augmente</a:t>
            </a:r>
            <a:r>
              <a:rPr lang="fr-FR" dirty="0" smtClean="0"/>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58143"/>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pic>
        <p:nvPicPr>
          <p:cNvPr id="3" name="Image 2" descr="Scan_20190201_155512.png"/>
          <p:cNvPicPr>
            <a:picLocks noChangeAspect="1"/>
          </p:cNvPicPr>
          <p:nvPr/>
        </p:nvPicPr>
        <p:blipFill>
          <a:blip r:embed="rId2"/>
          <a:stretch>
            <a:fillRect/>
          </a:stretch>
        </p:blipFill>
        <p:spPr>
          <a:xfrm>
            <a:off x="2357422" y="642918"/>
            <a:ext cx="4261911" cy="6072230"/>
          </a:xfrm>
          <a:prstGeom prst="rect">
            <a:avLst/>
          </a:prstGeom>
          <a:ln>
            <a:solidFill>
              <a:srgbClr val="00B0F0"/>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201019"/>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571472" y="1071546"/>
            <a:ext cx="1197764" cy="369332"/>
          </a:xfrm>
          <a:prstGeom prst="rect">
            <a:avLst/>
          </a:prstGeom>
        </p:spPr>
        <p:txBody>
          <a:bodyPr wrap="non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Exercice :</a:t>
            </a:r>
            <a:endParaRPr lang="fr-FR" dirty="0">
              <a:latin typeface="Arial" pitchFamily="34" charset="0"/>
              <a:cs typeface="Arial" pitchFamily="34" charset="0"/>
            </a:endParaRPr>
          </a:p>
        </p:txBody>
      </p:sp>
      <p:sp>
        <p:nvSpPr>
          <p:cNvPr id="4" name="Rectangle 3"/>
          <p:cNvSpPr/>
          <p:nvPr/>
        </p:nvSpPr>
        <p:spPr>
          <a:xfrm>
            <a:off x="642910" y="1500174"/>
            <a:ext cx="7340471" cy="1200329"/>
          </a:xfrm>
          <a:prstGeom prst="rect">
            <a:avLst/>
          </a:prstGeom>
        </p:spPr>
        <p:txBody>
          <a:bodyPr wrap="non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Je dois sécher un produit dont les caractéristiques sont les suivantes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r>
              <a:rPr lang="fr-FR" dirty="0" err="1" smtClean="0">
                <a:solidFill>
                  <a:srgbClr val="0070C0"/>
                </a:solidFill>
                <a:effectLst>
                  <a:outerShdw blurRad="38100" dist="38100" dir="2700000" algn="tl">
                    <a:srgbClr val="000000"/>
                  </a:outerShdw>
                </a:effectLst>
                <a:latin typeface="Arial" pitchFamily="34" charset="0"/>
                <a:cs typeface="Arial" pitchFamily="34" charset="0"/>
              </a:rPr>
              <a:t>a</a:t>
            </a:r>
            <a:r>
              <a:rPr lang="fr-FR" baseline="-25000" dirty="0" err="1" smtClean="0">
                <a:solidFill>
                  <a:srgbClr val="0070C0"/>
                </a:solidFill>
                <a:effectLst>
                  <a:outerShdw blurRad="38100" dist="38100" dir="2700000" algn="tl">
                    <a:srgbClr val="000000"/>
                  </a:outerShdw>
                </a:effectLst>
                <a:latin typeface="Arial" pitchFamily="34" charset="0"/>
                <a:cs typeface="Arial" pitchFamily="34" charset="0"/>
              </a:rPr>
              <a:t>w</a:t>
            </a:r>
            <a:r>
              <a:rPr lang="fr-FR" dirty="0" smtClean="0">
                <a:solidFill>
                  <a:srgbClr val="0070C0"/>
                </a:solidFill>
                <a:effectLst>
                  <a:outerShdw blurRad="38100" dist="38100" dir="2700000" algn="tl">
                    <a:srgbClr val="000000"/>
                  </a:outerShdw>
                </a:effectLst>
                <a:latin typeface="Arial" pitchFamily="34" charset="0"/>
                <a:cs typeface="Arial" pitchFamily="34" charset="0"/>
              </a:rPr>
              <a:t> départ = 0.9 à 25 °C</a:t>
            </a: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r>
              <a:rPr lang="fr-FR" dirty="0" err="1" smtClean="0">
                <a:solidFill>
                  <a:srgbClr val="0070C0"/>
                </a:solidFill>
                <a:effectLst>
                  <a:outerShdw blurRad="38100" dist="38100" dir="2700000" algn="tl">
                    <a:srgbClr val="000000"/>
                  </a:outerShdw>
                </a:effectLst>
                <a:latin typeface="Arial" pitchFamily="34" charset="0"/>
                <a:cs typeface="Arial" pitchFamily="34" charset="0"/>
              </a:rPr>
              <a:t>a</a:t>
            </a:r>
            <a:r>
              <a:rPr lang="fr-FR" baseline="-25000" dirty="0" err="1" smtClean="0">
                <a:solidFill>
                  <a:srgbClr val="0070C0"/>
                </a:solidFill>
                <a:effectLst>
                  <a:outerShdw blurRad="38100" dist="38100" dir="2700000" algn="tl">
                    <a:srgbClr val="000000"/>
                  </a:outerShdw>
                </a:effectLst>
                <a:latin typeface="Arial" pitchFamily="34" charset="0"/>
                <a:cs typeface="Arial" pitchFamily="34" charset="0"/>
              </a:rPr>
              <a:t>w</a:t>
            </a:r>
            <a:r>
              <a:rPr lang="fr-FR" dirty="0" smtClean="0">
                <a:solidFill>
                  <a:srgbClr val="0070C0"/>
                </a:solidFill>
                <a:effectLst>
                  <a:outerShdw blurRad="38100" dist="38100" dir="2700000" algn="tl">
                    <a:srgbClr val="000000"/>
                  </a:outerShdw>
                </a:effectLst>
                <a:latin typeface="Arial" pitchFamily="34" charset="0"/>
                <a:cs typeface="Arial" pitchFamily="34" charset="0"/>
              </a:rPr>
              <a:t> final d’équilibre = 0.25	</a:t>
            </a:r>
            <a:endParaRPr lang="fr-FR" dirty="0">
              <a:latin typeface="Arial" pitchFamily="34" charset="0"/>
              <a:cs typeface="Arial" pitchFamily="34" charset="0"/>
            </a:endParaRPr>
          </a:p>
        </p:txBody>
      </p:sp>
      <p:sp>
        <p:nvSpPr>
          <p:cNvPr id="5" name="Rectangle 4"/>
          <p:cNvSpPr/>
          <p:nvPr/>
        </p:nvSpPr>
        <p:spPr>
          <a:xfrm>
            <a:off x="714348" y="2786058"/>
            <a:ext cx="4378122" cy="1200329"/>
          </a:xfrm>
          <a:prstGeom prst="rect">
            <a:avLst/>
          </a:prstGeom>
        </p:spPr>
        <p:txBody>
          <a:bodyPr wrap="non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Condition météo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température sèche = 23.5°C</a:t>
            </a: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HR = 50%	</a:t>
            </a:r>
            <a:endParaRPr lang="fr-FR" dirty="0">
              <a:latin typeface="Arial" pitchFamily="34" charset="0"/>
              <a:cs typeface="Arial" pitchFamily="34" charset="0"/>
            </a:endParaRPr>
          </a:p>
        </p:txBody>
      </p:sp>
      <p:sp>
        <p:nvSpPr>
          <p:cNvPr id="6" name="Rectangle 5"/>
          <p:cNvSpPr/>
          <p:nvPr/>
        </p:nvSpPr>
        <p:spPr>
          <a:xfrm>
            <a:off x="714348" y="4000504"/>
            <a:ext cx="5791073" cy="1477328"/>
          </a:xfrm>
          <a:prstGeom prst="rect">
            <a:avLst/>
          </a:prstGeom>
        </p:spPr>
        <p:txBody>
          <a:bodyPr wrap="non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Données du séchage – tour de séchage 1 temps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Température maxi en fin de séchage : 90°C</a:t>
            </a: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HR % = 10%</a:t>
            </a: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Débit d’eau évaporée 3000 kg /heure	</a:t>
            </a:r>
            <a:endParaRPr lang="fr-FR" dirty="0">
              <a:latin typeface="Arial" pitchFamily="34" charset="0"/>
              <a:cs typeface="Arial" pitchFamily="34" charset="0"/>
            </a:endParaRPr>
          </a:p>
        </p:txBody>
      </p:sp>
      <p:sp>
        <p:nvSpPr>
          <p:cNvPr id="7" name="Rectangle 6"/>
          <p:cNvSpPr/>
          <p:nvPr/>
        </p:nvSpPr>
        <p:spPr>
          <a:xfrm>
            <a:off x="785786" y="5514819"/>
            <a:ext cx="5368777" cy="1200329"/>
          </a:xfrm>
          <a:prstGeom prst="rect">
            <a:avLst/>
          </a:prstGeom>
        </p:spPr>
        <p:txBody>
          <a:bodyPr wrap="non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Données énergie vapeur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Chaleur totale de la vapeur 2762 KJ/ kg</a:t>
            </a:r>
          </a:p>
          <a:p>
            <a:pPr lvl="2">
              <a:buFont typeface="Wingdings" pitchFamily="2" charset="2"/>
              <a:buChar char="Ø"/>
            </a:pPr>
            <a:r>
              <a:rPr lang="fr-FR" dirty="0" smtClean="0">
                <a:solidFill>
                  <a:srgbClr val="0070C0"/>
                </a:solidFill>
                <a:effectLst>
                  <a:outerShdw blurRad="38100" dist="38100" dir="2700000" algn="tl">
                    <a:srgbClr val="000000"/>
                  </a:outerShdw>
                </a:effectLst>
                <a:latin typeface="Arial" pitchFamily="34" charset="0"/>
                <a:cs typeface="Arial" pitchFamily="34" charset="0"/>
              </a:rPr>
              <a:t> Retour condensats 80°C</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142852"/>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4" name="Rectangle 3"/>
          <p:cNvSpPr/>
          <p:nvPr/>
        </p:nvSpPr>
        <p:spPr>
          <a:xfrm>
            <a:off x="1062409" y="825603"/>
            <a:ext cx="7938747" cy="6032421"/>
          </a:xfrm>
          <a:prstGeom prst="rect">
            <a:avLst/>
          </a:prstGeom>
        </p:spPr>
        <p:txBody>
          <a:bodyPr wrap="square">
            <a:spAutoFit/>
          </a:bodyPr>
          <a:lstStyle/>
          <a:p>
            <a:r>
              <a:rPr lang="fr-FR" sz="1400" b="1" dirty="0" smtClean="0">
                <a:solidFill>
                  <a:srgbClr val="0070C0"/>
                </a:solidFill>
                <a:effectLst>
                  <a:outerShdw blurRad="38100" dist="38100" dir="2700000" algn="tl">
                    <a:srgbClr val="000000"/>
                  </a:outerShdw>
                </a:effectLst>
                <a:latin typeface="Arial" pitchFamily="34" charset="0"/>
                <a:cs typeface="Arial" pitchFamily="34" charset="0"/>
              </a:rPr>
              <a:t>Exercice 1 : à l’aide des diagrammes de l’air humide, retrouvez les valeurs suivantes :</a:t>
            </a:r>
            <a:endParaRPr lang="fr-FR" sz="1400" dirty="0" smtClean="0">
              <a:solidFill>
                <a:srgbClr val="0070C0"/>
              </a:solidFill>
              <a:effectLst>
                <a:outerShdw blurRad="38100" dist="38100" dir="2700000" algn="tl">
                  <a:srgbClr val="000000"/>
                </a:outerShdw>
              </a:effectLst>
              <a:latin typeface="Arial" pitchFamily="34" charset="0"/>
              <a:cs typeface="Arial" pitchFamily="34" charset="0"/>
            </a:endParaRPr>
          </a:p>
          <a:p>
            <a:pPr>
              <a:lnSpc>
                <a:spcPct val="200000"/>
              </a:lnSpc>
            </a:pPr>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1 – le point de rosée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TR1</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l’air ambiant</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2 – humidité absolue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Ha1</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l’air ambiant</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3 – la température humide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Th1</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l’air ambiant</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4 – la température d’entrée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Te</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du sécheur</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5 – l’humidité absolue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Ha2</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l’air sortant</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6 – la température moyenne </a:t>
            </a:r>
            <a:r>
              <a:rPr lang="fr-FR" sz="1400" dirty="0" err="1" smtClean="0">
                <a:solidFill>
                  <a:srgbClr val="006600"/>
                </a:solidFill>
                <a:effectLst>
                  <a:outerShdw blurRad="38100" dist="38100" dir="2700000" algn="tl">
                    <a:srgbClr val="000000"/>
                  </a:outerShdw>
                </a:effectLst>
                <a:latin typeface="Arial" pitchFamily="34" charset="0"/>
                <a:cs typeface="Arial" pitchFamily="34" charset="0"/>
              </a:rPr>
              <a:t>Tp</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la poudre produite</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7 – la température humide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Th2</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de l’air sortant</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8 – la température de rosée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TR2</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de l’air sortant</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9 – le débit d’air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Da </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kg</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 </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à l’entrée de la tour de séchage – arrondi -2</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10 – la quantité d’énergie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En</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KJ nécessaire au séchage par kg </a:t>
            </a:r>
            <a:r>
              <a:rPr lang="fr-FR" sz="1400" dirty="0" err="1" smtClean="0">
                <a:solidFill>
                  <a:srgbClr val="0070C0"/>
                </a:solidFill>
                <a:effectLst>
                  <a:outerShdw blurRad="38100" dist="38100" dir="2700000" algn="tl">
                    <a:srgbClr val="000000"/>
                  </a:outerShdw>
                </a:effectLst>
                <a:latin typeface="Arial" pitchFamily="34" charset="0"/>
                <a:cs typeface="Arial" pitchFamily="34" charset="0"/>
              </a:rPr>
              <a:t>ee</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(CEM)</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11 – le besoin en vapeur  </a:t>
            </a:r>
            <a:r>
              <a:rPr lang="fr-FR" sz="1400" dirty="0" err="1" smtClean="0">
                <a:solidFill>
                  <a:srgbClr val="006600"/>
                </a:solidFill>
                <a:effectLst>
                  <a:outerShdw blurRad="38100" dist="38100" dir="2700000" algn="tl">
                    <a:srgbClr val="000000"/>
                  </a:outerShdw>
                </a:effectLst>
                <a:latin typeface="Arial" pitchFamily="34" charset="0"/>
                <a:cs typeface="Arial" pitchFamily="34" charset="0"/>
              </a:rPr>
              <a:t>Vp</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à l’entrée de la tour de séchage   </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12 – Le rapport de conso énergétique </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RCE</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en kg de vapeur / kg d’eau évaporée</a:t>
            </a:r>
          </a:p>
          <a:p>
            <a:pPr>
              <a:lnSpc>
                <a:spcPct val="200000"/>
              </a:lnSpc>
            </a:pP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13 – Estimez l’efficacité énergétique théorique  </a:t>
            </a:r>
            <a:r>
              <a:rPr lang="fr-FR" sz="1400" dirty="0" err="1" smtClean="0">
                <a:solidFill>
                  <a:srgbClr val="006600"/>
                </a:solidFill>
                <a:effectLst>
                  <a:outerShdw blurRad="38100" dist="38100" dir="2700000" algn="tl">
                    <a:srgbClr val="000000"/>
                  </a:outerShdw>
                </a:effectLst>
                <a:latin typeface="Arial" pitchFamily="34" charset="0"/>
                <a:cs typeface="Arial" pitchFamily="34" charset="0"/>
              </a:rPr>
              <a:t>Eth</a:t>
            </a:r>
            <a:r>
              <a:rPr lang="fr-FR" sz="1400" dirty="0" smtClean="0">
                <a:solidFill>
                  <a:srgbClr val="0070C0"/>
                </a:solidFill>
                <a:effectLst>
                  <a:outerShdw blurRad="38100" dist="38100" dir="2700000" algn="tl">
                    <a:srgbClr val="000000"/>
                  </a:outerShdw>
                </a:effectLst>
                <a:latin typeface="Arial" pitchFamily="34" charset="0"/>
                <a:cs typeface="Arial" pitchFamily="34" charset="0"/>
              </a:rPr>
              <a:t> du séchage</a:t>
            </a:r>
            <a:endParaRPr lang="fr-FR" sz="1400" dirty="0">
              <a:latin typeface="Arial" pitchFamily="34" charset="0"/>
              <a:cs typeface="Arial" pitchFamily="34" charset="0"/>
            </a:endParaRPr>
          </a:p>
        </p:txBody>
      </p:sp>
      <p:pic>
        <p:nvPicPr>
          <p:cNvPr id="45058" name="Picture 2"/>
          <p:cNvPicPr>
            <a:picLocks noChangeAspect="1" noChangeArrowheads="1"/>
          </p:cNvPicPr>
          <p:nvPr/>
        </p:nvPicPr>
        <p:blipFill>
          <a:blip r:embed="rId2"/>
          <a:srcRect l="52734" t="32292" r="32031" b="35416"/>
          <a:stretch>
            <a:fillRect/>
          </a:stretch>
        </p:blipFill>
        <p:spPr bwMode="auto">
          <a:xfrm>
            <a:off x="71406" y="4572008"/>
            <a:ext cx="1857388"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142852"/>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357158" y="928670"/>
            <a:ext cx="1479892" cy="369332"/>
          </a:xfrm>
          <a:prstGeom prst="rect">
            <a:avLst/>
          </a:prstGeom>
        </p:spPr>
        <p:txBody>
          <a:bodyPr wrap="none">
            <a:spAutoFit/>
          </a:bodyPr>
          <a:lstStyle/>
          <a:p>
            <a:r>
              <a:rPr lang="fr-FR" b="1" dirty="0" smtClean="0">
                <a:solidFill>
                  <a:srgbClr val="006600"/>
                </a:solidFill>
                <a:effectLst>
                  <a:outerShdw blurRad="38100" dist="38100" dir="2700000" algn="tl">
                    <a:srgbClr val="000000"/>
                  </a:outerShdw>
                </a:effectLst>
                <a:latin typeface="Arial" pitchFamily="34" charset="0"/>
                <a:cs typeface="Arial" pitchFamily="34" charset="0"/>
              </a:rPr>
              <a:t>Réponses  :</a:t>
            </a:r>
            <a:endParaRPr lang="fr-FR" dirty="0">
              <a:solidFill>
                <a:srgbClr val="006600"/>
              </a:solidFill>
              <a:latin typeface="Arial" pitchFamily="34" charset="0"/>
              <a:cs typeface="Arial" pitchFamily="34" charset="0"/>
            </a:endParaRPr>
          </a:p>
        </p:txBody>
      </p:sp>
      <p:sp>
        <p:nvSpPr>
          <p:cNvPr id="4" name="Rectangle 3"/>
          <p:cNvSpPr/>
          <p:nvPr/>
        </p:nvSpPr>
        <p:spPr>
          <a:xfrm>
            <a:off x="2000200" y="857232"/>
            <a:ext cx="7143800" cy="6124754"/>
          </a:xfrm>
          <a:prstGeom prst="rect">
            <a:avLst/>
          </a:prstGeom>
        </p:spPr>
        <p:txBody>
          <a:bodyPr wrap="square">
            <a:spAutoFit/>
          </a:bodyPr>
          <a:lstStyle/>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1 – TR1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rPr>
              <a:t>12.5°C</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 </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voir diagramme psychrométrique</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2 – Ha1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9 gr / kg d’air sec</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3 – Th1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16.7°C</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 voir diagramme psychrométrique</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4 – Te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187°C</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5 – Ha2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45 gr / kg d’air sec</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6 – </a:t>
            </a:r>
            <a:r>
              <a:rPr lang="fr-FR" sz="1400"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Tp</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72°C</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7 – Th2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47°C </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température produit phase 2du séchage</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8 – TR2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39°C</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 température de condensation sortie sécheur</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9 – Da = 3000 / (45 – 9)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 83 300 kg /h </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10 – En = 83 300 x (213.5-46.5) = 13 911 100 kJ / 3000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 4637 kJ / kg </a:t>
            </a:r>
            <a:r>
              <a:rPr lang="fr-FR" sz="1400" dirty="0" err="1"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ee</a:t>
            </a:r>
            <a:endPar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endParaRP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11 – </a:t>
            </a:r>
            <a:r>
              <a:rPr lang="fr-FR" sz="1400"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Vp</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 13 911 100 / ( 2772 – (80 x 4.19))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 5708 kg /heure</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12 – RCE = 5708 / 3000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1.9 kg de vapeur / kg </a:t>
            </a:r>
            <a:r>
              <a:rPr lang="fr-FR" sz="1400" dirty="0" err="1"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ee</a:t>
            </a:r>
            <a:endPar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endParaRP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13 -  </a:t>
            </a:r>
            <a:r>
              <a:rPr lang="fr-FR" sz="1400"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ETh</a:t>
            </a: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 f T°C de l’air  ( 187 – 90 ) / ( 187 – 23.5 ) = 97 / 163.5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sym typeface="Wingdings" pitchFamily="2" charset="2"/>
              </a:rPr>
              <a:t>0.59 </a:t>
            </a:r>
          </a:p>
          <a:p>
            <a:pPr>
              <a:lnSpc>
                <a:spcPct val="200000"/>
              </a:lnSpc>
            </a:pPr>
            <a:r>
              <a:rPr lang="fr-FR" sz="1400"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f de l’NRJ  2400 / 4637</a:t>
            </a:r>
            <a:r>
              <a:rPr lang="fr-FR" sz="1400" dirty="0" smtClean="0">
                <a:solidFill>
                  <a:srgbClr val="006600"/>
                </a:solidFill>
                <a:effectLst>
                  <a:outerShdw blurRad="38100" dist="38100" dir="2700000" algn="tl">
                    <a:srgbClr val="000000"/>
                  </a:outerShdw>
                </a:effectLst>
                <a:latin typeface="Arial" pitchFamily="34" charset="0"/>
                <a:cs typeface="Arial" pitchFamily="34" charset="0"/>
              </a:rPr>
              <a:t>  = </a:t>
            </a:r>
            <a:r>
              <a:rPr lang="fr-FR" sz="1400" dirty="0" smtClean="0">
                <a:solidFill>
                  <a:srgbClr val="FF0000"/>
                </a:solidFill>
                <a:effectLst>
                  <a:outerShdw blurRad="38100" dist="38100" dir="2700000" algn="tl">
                    <a:srgbClr val="000000"/>
                  </a:outerShdw>
                </a:effectLst>
                <a:latin typeface="Arial" pitchFamily="34" charset="0"/>
                <a:cs typeface="Arial" pitchFamily="34" charset="0"/>
              </a:rPr>
              <a:t> 0.52</a:t>
            </a:r>
            <a:endParaRPr lang="fr-FR" sz="14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142985"/>
            <a:ext cx="9144000" cy="338554"/>
          </a:xfrm>
          <a:prstGeom prst="rect">
            <a:avLst/>
          </a:prstGeom>
          <a:noFill/>
        </p:spPr>
        <p:txBody>
          <a:bodyPr wrap="square" rtlCol="0">
            <a:spAutoFit/>
          </a:bodyPr>
          <a:lstStyle/>
          <a:p>
            <a:r>
              <a:rPr lang="fr-FR" sz="1600" dirty="0" smtClean="0">
                <a:solidFill>
                  <a:srgbClr val="002060"/>
                </a:solidFill>
                <a:latin typeface="Comic Sans MS" pitchFamily="66" charset="0"/>
              </a:rPr>
              <a:t>Ex : Relevé sur le psychromètre exercice 1 : Température sèche = 23.5 °C, HR = 50%.</a:t>
            </a:r>
            <a:endParaRPr lang="fr-FR" sz="1600" dirty="0">
              <a:solidFill>
                <a:srgbClr val="002060"/>
              </a:solidFill>
              <a:latin typeface="Comic Sans MS" pitchFamily="66" charset="0"/>
            </a:endParaRPr>
          </a:p>
        </p:txBody>
      </p:sp>
      <p:pic>
        <p:nvPicPr>
          <p:cNvPr id="8" name="Picture 1"/>
          <p:cNvPicPr>
            <a:picLocks noChangeAspect="1" noChangeArrowheads="1"/>
          </p:cNvPicPr>
          <p:nvPr/>
        </p:nvPicPr>
        <p:blipFill>
          <a:blip r:embed="rId2"/>
          <a:srcRect l="1302" t="19907" r="30208" b="18889"/>
          <a:stretch>
            <a:fillRect/>
          </a:stretch>
        </p:blipFill>
        <p:spPr bwMode="auto">
          <a:xfrm>
            <a:off x="47625" y="1738410"/>
            <a:ext cx="9096407" cy="4572415"/>
          </a:xfrm>
          <a:prstGeom prst="rect">
            <a:avLst/>
          </a:prstGeom>
          <a:noFill/>
          <a:ln w="1">
            <a:noFill/>
            <a:miter lim="800000"/>
            <a:headEnd/>
            <a:tailEnd type="none" w="med" len="med"/>
          </a:ln>
          <a:effectLst/>
        </p:spPr>
      </p:pic>
      <p:sp>
        <p:nvSpPr>
          <p:cNvPr id="5" name="ZoneTexte 4"/>
          <p:cNvSpPr txBox="1"/>
          <p:nvPr/>
        </p:nvSpPr>
        <p:spPr>
          <a:xfrm>
            <a:off x="357158" y="142852"/>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785786" y="71414"/>
            <a:ext cx="4559201" cy="6715172"/>
          </a:xfrm>
          <a:prstGeom prst="rect">
            <a:avLst/>
          </a:prstGeom>
          <a:noFill/>
          <a:ln w="9525">
            <a:solidFill>
              <a:srgbClr val="00B0F0"/>
            </a:solidFill>
            <a:miter lim="800000"/>
            <a:headEnd/>
            <a:tailEnd/>
          </a:ln>
          <a:effectLst/>
        </p:spPr>
      </p:pic>
      <p:sp>
        <p:nvSpPr>
          <p:cNvPr id="3" name="Rectangle 2"/>
          <p:cNvSpPr/>
          <p:nvPr/>
        </p:nvSpPr>
        <p:spPr>
          <a:xfrm>
            <a:off x="5429257" y="357166"/>
            <a:ext cx="3571900" cy="6463308"/>
          </a:xfrm>
          <a:prstGeom prst="rect">
            <a:avLst/>
          </a:prstGeom>
        </p:spPr>
        <p:txBody>
          <a:bodyPr wrap="squar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Exercice 2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Arrive un orage, l’humidité de l’air entrant monte subitement à 15 gr /kg as.</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Quelle correction doit je faire sur les paramètre de séchage, afin d’éviter une modification des caractéristiques du produit final et éviter un risque de bouchage de la tour de séchage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Réponse :</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Augmenter la température de sortie à 92°C, si le produit le permet </a:t>
            </a:r>
            <a:r>
              <a:rPr lang="fr-FR"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a:t>
            </a:r>
            <a:r>
              <a:rPr lang="fr-FR"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chgt</a:t>
            </a:r>
            <a:r>
              <a:rPr lang="fr-FR"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a:t>
            </a:r>
            <a:r>
              <a:rPr lang="fr-FR"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enthalpique</a:t>
            </a:r>
            <a:endParaRPr lang="fr-FR" dirty="0" smtClean="0">
              <a:solidFill>
                <a:srgbClr val="006600"/>
              </a:solidFill>
              <a:latin typeface="Arial" pitchFamily="34" charset="0"/>
              <a:cs typeface="Arial" pitchFamily="34" charset="0"/>
            </a:endParaRP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Ou diminuer la température d’entrée de 187°C à 170°C</a:t>
            </a:r>
          </a:p>
          <a:p>
            <a:r>
              <a:rPr lang="fr-FR"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Pas de </a:t>
            </a:r>
            <a:r>
              <a:rPr lang="fr-FR"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chgt</a:t>
            </a:r>
            <a:r>
              <a:rPr lang="fr-FR"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 </a:t>
            </a:r>
            <a:r>
              <a:rPr lang="fr-FR" dirty="0" err="1"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enthalpique</a:t>
            </a:r>
            <a:r>
              <a:rPr lang="fr-FR"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a:t>
            </a:r>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p:txBody>
      </p:sp>
      <p:cxnSp>
        <p:nvCxnSpPr>
          <p:cNvPr id="11" name="Connecteur droit 10"/>
          <p:cNvCxnSpPr/>
          <p:nvPr/>
        </p:nvCxnSpPr>
        <p:spPr>
          <a:xfrm rot="10800000" flipV="1">
            <a:off x="1071539" y="2357428"/>
            <a:ext cx="1785952" cy="285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flipV="1">
            <a:off x="-1593246" y="3111378"/>
            <a:ext cx="6990634" cy="5344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1643042" y="1957378"/>
            <a:ext cx="1214446" cy="214314"/>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16200000" flipH="1">
            <a:off x="1581807" y="2222826"/>
            <a:ext cx="2357454" cy="1912281"/>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10800000" flipV="1">
            <a:off x="1142976" y="4122826"/>
            <a:ext cx="2500330" cy="214314"/>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down)">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wipe(down)">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1216960"/>
            <a:ext cx="8143932" cy="5355312"/>
          </a:xfrm>
          <a:prstGeom prst="rect">
            <a:avLst/>
          </a:prstGeom>
        </p:spPr>
        <p:txBody>
          <a:bodyPr wrap="squar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Exercice 3 : à partir de l’exercice 1</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Pour alimenter le </a:t>
            </a:r>
            <a:r>
              <a:rPr lang="fr-FR" dirty="0" err="1" smtClean="0">
                <a:solidFill>
                  <a:srgbClr val="0070C0"/>
                </a:solidFill>
                <a:effectLst>
                  <a:outerShdw blurRad="38100" dist="38100" dir="2700000" algn="tl">
                    <a:srgbClr val="000000"/>
                  </a:outerShdw>
                </a:effectLst>
                <a:latin typeface="Arial" pitchFamily="34" charset="0"/>
                <a:cs typeface="Arial" pitchFamily="34" charset="0"/>
              </a:rPr>
              <a:t>vibro</a:t>
            </a:r>
            <a:r>
              <a:rPr lang="fr-FR" dirty="0" smtClean="0">
                <a:solidFill>
                  <a:srgbClr val="0070C0"/>
                </a:solidFill>
                <a:effectLst>
                  <a:outerShdw blurRad="38100" dist="38100" dir="2700000" algn="tl">
                    <a:srgbClr val="000000"/>
                  </a:outerShdw>
                </a:effectLst>
                <a:latin typeface="Arial" pitchFamily="34" charset="0"/>
                <a:cs typeface="Arial" pitchFamily="34" charset="0"/>
              </a:rPr>
              <a:t>-</a:t>
            </a:r>
            <a:r>
              <a:rPr lang="fr-FR" dirty="0" err="1" smtClean="0">
                <a:solidFill>
                  <a:srgbClr val="0070C0"/>
                </a:solidFill>
                <a:effectLst>
                  <a:outerShdw blurRad="38100" dist="38100" dir="2700000" algn="tl">
                    <a:srgbClr val="000000"/>
                  </a:outerShdw>
                </a:effectLst>
                <a:latin typeface="Arial" pitchFamily="34" charset="0"/>
                <a:cs typeface="Arial" pitchFamily="34" charset="0"/>
              </a:rPr>
              <a:t>fluidiseur</a:t>
            </a:r>
            <a:r>
              <a:rPr lang="fr-FR" dirty="0" smtClean="0">
                <a:solidFill>
                  <a:srgbClr val="0070C0"/>
                </a:solidFill>
                <a:effectLst>
                  <a:outerShdw blurRad="38100" dist="38100" dir="2700000" algn="tl">
                    <a:srgbClr val="000000"/>
                  </a:outerShdw>
                </a:effectLst>
                <a:latin typeface="Arial" pitchFamily="34" charset="0"/>
                <a:cs typeface="Arial" pitchFamily="34" charset="0"/>
              </a:rPr>
              <a:t> en air sec et froid, j’utilise une batterie de traitement d’air qui me permet de refroidir l’air ambiant à </a:t>
            </a:r>
          </a:p>
          <a:p>
            <a:r>
              <a:rPr lang="fr-FR" dirty="0" smtClean="0">
                <a:solidFill>
                  <a:srgbClr val="0070C0"/>
                </a:solidFill>
                <a:effectLst>
                  <a:outerShdw blurRad="38100" dist="38100" dir="2700000" algn="tl">
                    <a:srgbClr val="000000"/>
                  </a:outerShdw>
                </a:effectLst>
                <a:latin typeface="Arial" pitchFamily="34" charset="0"/>
                <a:cs typeface="Arial" pitchFamily="34" charset="0"/>
              </a:rPr>
              <a:t>6 °C, puis de le réchauffer à 25 °C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Quelles sont les nouvelles caractéristiques de l’air, Ha2 et hr2%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Pourquoi ?</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Réponse : </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le fait de refroidir l’air en dessous de la température de saturation, située à la température de rosée de 12,5°C et 100% </a:t>
            </a:r>
            <a:r>
              <a:rPr lang="fr-FR" dirty="0" err="1" smtClean="0">
                <a:solidFill>
                  <a:srgbClr val="006600"/>
                </a:solidFill>
                <a:effectLst>
                  <a:outerShdw blurRad="38100" dist="38100" dir="2700000" algn="tl">
                    <a:srgbClr val="000000"/>
                  </a:outerShdw>
                </a:effectLst>
                <a:latin typeface="Arial" pitchFamily="34" charset="0"/>
                <a:cs typeface="Arial" pitchFamily="34" charset="0"/>
              </a:rPr>
              <a:t>hr</a:t>
            </a:r>
            <a:r>
              <a:rPr lang="fr-FR" dirty="0" smtClean="0">
                <a:solidFill>
                  <a:srgbClr val="006600"/>
                </a:solidFill>
                <a:effectLst>
                  <a:outerShdw blurRad="38100" dist="38100" dir="2700000" algn="tl">
                    <a:srgbClr val="000000"/>
                  </a:outerShdw>
                </a:effectLst>
                <a:latin typeface="Arial" pitchFamily="34" charset="0"/>
                <a:cs typeface="Arial" pitchFamily="34" charset="0"/>
              </a:rPr>
              <a:t>, va provoquer la condensation de l’eau </a:t>
            </a:r>
            <a:r>
              <a:rPr lang="fr-FR" dirty="0" smtClean="0">
                <a:solidFill>
                  <a:srgbClr val="006600"/>
                </a:solidFill>
                <a:effectLst>
                  <a:outerShdw blurRad="38100" dist="38100" dir="2700000" algn="tl">
                    <a:srgbClr val="000000"/>
                  </a:outerShdw>
                </a:effectLst>
                <a:latin typeface="Arial" pitchFamily="34" charset="0"/>
                <a:cs typeface="Arial" pitchFamily="34" charset="0"/>
                <a:sym typeface="Wingdings" pitchFamily="2" charset="2"/>
              </a:rPr>
              <a:t></a:t>
            </a:r>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	Ha2 = 5,8 gr /kg d’air sec </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	hr2 = 30%</a:t>
            </a:r>
          </a:p>
        </p:txBody>
      </p:sp>
      <p:sp>
        <p:nvSpPr>
          <p:cNvPr id="3" name="ZoneTexte 2"/>
          <p:cNvSpPr txBox="1"/>
          <p:nvPr/>
        </p:nvSpPr>
        <p:spPr>
          <a:xfrm>
            <a:off x="357158" y="285728"/>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 calcmode="lin" valueType="num">
                                      <p:cBhvr additive="base">
                                        <p:cTn id="4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15" end="15"/>
                                            </p:txEl>
                                          </p:spTgt>
                                        </p:tgtEl>
                                        <p:attrNameLst>
                                          <p:attrName>style.visibility</p:attrName>
                                        </p:attrNameLst>
                                      </p:cBhvr>
                                      <p:to>
                                        <p:strVal val="visible"/>
                                      </p:to>
                                    </p:set>
                                    <p:anim calcmode="lin" valueType="num">
                                      <p:cBhvr additive="base">
                                        <p:cTn id="5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l="1410" t="19608" r="29653" b="18039"/>
          <a:stretch>
            <a:fillRect/>
          </a:stretch>
        </p:blipFill>
        <p:spPr bwMode="auto">
          <a:xfrm>
            <a:off x="15652" y="1528066"/>
            <a:ext cx="9128380" cy="4687016"/>
          </a:xfrm>
          <a:prstGeom prst="rect">
            <a:avLst/>
          </a:prstGeom>
          <a:noFill/>
          <a:ln w="1">
            <a:noFill/>
            <a:miter lim="800000"/>
            <a:headEnd/>
            <a:tailEnd type="none" w="med" len="med"/>
          </a:ln>
          <a:effectLst/>
        </p:spPr>
      </p:pic>
      <p:sp>
        <p:nvSpPr>
          <p:cNvPr id="3" name="ZoneTexte 2"/>
          <p:cNvSpPr txBox="1"/>
          <p:nvPr/>
        </p:nvSpPr>
        <p:spPr>
          <a:xfrm>
            <a:off x="357158" y="285728"/>
            <a:ext cx="8358247" cy="584775"/>
          </a:xfrm>
          <a:prstGeom prst="rect">
            <a:avLst/>
          </a:prstGeom>
          <a:noFill/>
        </p:spPr>
        <p:txBody>
          <a:bodyPr wrap="square" rtlCol="0">
            <a:spAutoFit/>
          </a:bodyPr>
          <a:lstStyle/>
          <a:p>
            <a:pPr algn="ctr"/>
            <a:r>
              <a:rPr lang="fr-FR" sz="3200" b="1" dirty="0" smtClean="0">
                <a:solidFill>
                  <a:srgbClr val="660066"/>
                </a:solidFill>
                <a:effectLst>
                  <a:outerShdw blurRad="38100" dist="38100" dir="2700000" algn="tl">
                    <a:srgbClr val="000000">
                      <a:alpha val="43137"/>
                    </a:srgbClr>
                  </a:outerShdw>
                </a:effectLst>
                <a:latin typeface="Comic Sans MS" pitchFamily="66" charset="0"/>
              </a:rPr>
              <a:t>Extrapoler : le diagramme de séchage</a:t>
            </a:r>
            <a:endParaRPr lang="fr-FR" sz="32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4" name="ZoneTexte 3"/>
          <p:cNvSpPr txBox="1"/>
          <p:nvPr/>
        </p:nvSpPr>
        <p:spPr>
          <a:xfrm>
            <a:off x="0" y="1142985"/>
            <a:ext cx="9144000" cy="338554"/>
          </a:xfrm>
          <a:prstGeom prst="rect">
            <a:avLst/>
          </a:prstGeom>
          <a:noFill/>
        </p:spPr>
        <p:txBody>
          <a:bodyPr wrap="square" rtlCol="0">
            <a:spAutoFit/>
          </a:bodyPr>
          <a:lstStyle/>
          <a:p>
            <a:r>
              <a:rPr lang="fr-FR" sz="1600" dirty="0" smtClean="0">
                <a:solidFill>
                  <a:srgbClr val="002060"/>
                </a:solidFill>
                <a:latin typeface="Comic Sans MS" pitchFamily="66" charset="0"/>
              </a:rPr>
              <a:t>Tracé exercice 3</a:t>
            </a:r>
            <a:endParaRPr lang="fr-FR" sz="1600" dirty="0">
              <a:solidFill>
                <a:srgbClr val="002060"/>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142852"/>
            <a:ext cx="8358247" cy="461665"/>
          </a:xfrm>
          <a:prstGeom prst="rect">
            <a:avLst/>
          </a:prstGeom>
          <a:noFill/>
        </p:spPr>
        <p:txBody>
          <a:bodyPr wrap="square" rtlCol="0">
            <a:spAutoFit/>
          </a:bodyPr>
          <a:lstStyle/>
          <a:p>
            <a:pPr algn="ctr"/>
            <a:r>
              <a:rPr lang="fr-FR" sz="2400" b="1" dirty="0" smtClean="0">
                <a:solidFill>
                  <a:srgbClr val="660066"/>
                </a:solidFill>
                <a:effectLst>
                  <a:outerShdw blurRad="38100" dist="38100" dir="2700000" algn="tl">
                    <a:srgbClr val="000000">
                      <a:alpha val="43137"/>
                    </a:srgbClr>
                  </a:outerShdw>
                </a:effectLst>
                <a:latin typeface="Comic Sans MS" pitchFamily="66" charset="0"/>
              </a:rPr>
              <a:t>Extrapoler : simuler avec </a:t>
            </a:r>
            <a:r>
              <a:rPr lang="fr-FR" sz="2400" b="1" dirty="0" err="1" smtClean="0">
                <a:solidFill>
                  <a:srgbClr val="660066"/>
                </a:solidFill>
                <a:effectLst>
                  <a:outerShdw blurRad="38100" dist="38100" dir="2700000" algn="tl">
                    <a:srgbClr val="000000">
                      <a:alpha val="43137"/>
                    </a:srgbClr>
                  </a:outerShdw>
                </a:effectLst>
                <a:latin typeface="Comic Sans MS" pitchFamily="66" charset="0"/>
              </a:rPr>
              <a:t>excel</a:t>
            </a:r>
            <a:endParaRPr lang="fr-FR" sz="2400" b="1" dirty="0">
              <a:solidFill>
                <a:srgbClr val="660066"/>
              </a:solidFill>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500034" y="868523"/>
            <a:ext cx="8286808" cy="5775187"/>
          </a:xfrm>
          <a:prstGeom prst="rect">
            <a:avLst/>
          </a:prstGeom>
        </p:spPr>
        <p:txBody>
          <a:bodyPr wrap="square">
            <a:spAutoFit/>
          </a:bodyPr>
          <a:lstStyle/>
          <a:p>
            <a:r>
              <a:rPr lang="fr-FR" dirty="0" smtClean="0">
                <a:solidFill>
                  <a:srgbClr val="0070C0"/>
                </a:solidFill>
                <a:effectLst>
                  <a:outerShdw blurRad="38100" dist="38100" dir="2700000" algn="tl">
                    <a:srgbClr val="000000"/>
                  </a:outerShdw>
                </a:effectLst>
                <a:latin typeface="Arial" pitchFamily="34" charset="0"/>
                <a:cs typeface="Arial" pitchFamily="34" charset="0"/>
              </a:rPr>
              <a:t>Les différents diagrammes de l’air humide permettent d’avoir une bonne </a:t>
            </a:r>
            <a:r>
              <a:rPr lang="fr-FR" dirty="0" smtClean="0">
                <a:solidFill>
                  <a:srgbClr val="FF0000"/>
                </a:solidFill>
                <a:effectLst>
                  <a:outerShdw blurRad="38100" dist="38100" dir="2700000" algn="tl">
                    <a:srgbClr val="000000"/>
                  </a:outerShdw>
                </a:effectLst>
                <a:latin typeface="Arial" pitchFamily="34" charset="0"/>
                <a:cs typeface="Arial" pitchFamily="34" charset="0"/>
              </a:rPr>
              <a:t>approche des paramètres de séchage,</a:t>
            </a:r>
            <a:r>
              <a:rPr lang="fr-FR" dirty="0" smtClean="0">
                <a:solidFill>
                  <a:srgbClr val="0070C0"/>
                </a:solidFill>
                <a:effectLst>
                  <a:outerShdw blurRad="38100" dist="38100" dir="2700000" algn="tl">
                    <a:srgbClr val="000000"/>
                  </a:outerShdw>
                </a:effectLst>
                <a:latin typeface="Arial" pitchFamily="34" charset="0"/>
                <a:cs typeface="Arial" pitchFamily="34" charset="0"/>
              </a:rPr>
              <a:t> compte tenu des quelques inconnues inévitables comme :</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	les pertes énergétiques en paroi</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	les pertes de produit par l’air extrait</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	le manque d’homogénéité de l’air dans la tour de séchage </a:t>
            </a:r>
          </a:p>
          <a:p>
            <a:endParaRPr lang="fr-FR" dirty="0" smtClean="0">
              <a:solidFill>
                <a:srgbClr val="006600"/>
              </a:solidFill>
              <a:effectLst>
                <a:outerShdw blurRad="38100" dist="38100" dir="2700000" algn="tl">
                  <a:srgbClr val="000000"/>
                </a:outerShdw>
              </a:effectLst>
              <a:latin typeface="Arial" pitchFamily="34" charset="0"/>
              <a:cs typeface="Arial" pitchFamily="34" charset="0"/>
            </a:endParaRPr>
          </a:p>
          <a:p>
            <a:r>
              <a:rPr lang="fr-FR" dirty="0" smtClean="0">
                <a:solidFill>
                  <a:srgbClr val="006600"/>
                </a:solidFill>
                <a:effectLst>
                  <a:outerShdw blurRad="38100" dist="38100" dir="2700000" algn="tl">
                    <a:srgbClr val="000000"/>
                  </a:outerShdw>
                </a:effectLst>
                <a:latin typeface="Arial" pitchFamily="34" charset="0"/>
                <a:cs typeface="Arial" pitchFamily="34" charset="0"/>
              </a:rPr>
              <a:t>	la multitude des configurations de sécheurs rencontrée</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		</a:t>
            </a:r>
            <a:r>
              <a:rPr lang="fr-FR" dirty="0" smtClean="0">
                <a:solidFill>
                  <a:srgbClr val="006600"/>
                </a:solidFill>
                <a:effectLst>
                  <a:outerShdw blurRad="38100" dist="38100" dir="2700000" algn="tl">
                    <a:srgbClr val="000000"/>
                  </a:outerShdw>
                </a:effectLst>
                <a:latin typeface="Arial" pitchFamily="34" charset="0"/>
                <a:cs typeface="Arial" pitchFamily="34" charset="0"/>
              </a:rPr>
              <a:t>	…</a:t>
            </a:r>
            <a:r>
              <a:rPr lang="fr-FR" dirty="0" err="1" smtClean="0">
                <a:solidFill>
                  <a:srgbClr val="006600"/>
                </a:solidFill>
                <a:effectLst>
                  <a:outerShdw blurRad="38100" dist="38100" dir="2700000" algn="tl">
                    <a:srgbClr val="000000"/>
                  </a:outerShdw>
                </a:effectLst>
                <a:latin typeface="Arial" pitchFamily="34" charset="0"/>
                <a:cs typeface="Arial" pitchFamily="34" charset="0"/>
              </a:rPr>
              <a:t>etc</a:t>
            </a:r>
            <a:r>
              <a:rPr lang="fr-FR" dirty="0" smtClean="0">
                <a:solidFill>
                  <a:srgbClr val="006600"/>
                </a:solidFill>
                <a:effectLst>
                  <a:outerShdw blurRad="38100" dist="38100" dir="2700000" algn="tl">
                    <a:srgbClr val="000000"/>
                  </a:outerShdw>
                </a:effectLst>
                <a:latin typeface="Arial" pitchFamily="34" charset="0"/>
                <a:cs typeface="Arial" pitchFamily="34" charset="0"/>
              </a:rPr>
              <a:t>…</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Pour plus de facilité et de précision, chaque outil de séchage peut être simulé soit sur Excel, soit via les logiciels de supervision ou, plus pointu, sur des logiciels de R&amp;D tel que SD2P de l’INRA (</a:t>
            </a:r>
            <a:r>
              <a:rPr lang="fr-FR" dirty="0" err="1" smtClean="0">
                <a:solidFill>
                  <a:srgbClr val="0070C0"/>
                </a:solidFill>
                <a:effectLst>
                  <a:outerShdw blurRad="38100" dist="38100" dir="2700000" algn="tl">
                    <a:srgbClr val="000000"/>
                  </a:outerShdw>
                </a:effectLst>
                <a:latin typeface="Arial" pitchFamily="34" charset="0"/>
                <a:cs typeface="Arial" pitchFamily="34" charset="0"/>
              </a:rPr>
              <a:t>P.Schuck</a:t>
            </a:r>
            <a:r>
              <a:rPr lang="fr-FR" dirty="0" smtClean="0">
                <a:solidFill>
                  <a:srgbClr val="0070C0"/>
                </a:solidFill>
                <a:effectLst>
                  <a:outerShdw blurRad="38100" dist="38100" dir="2700000" algn="tl">
                    <a:srgbClr val="000000"/>
                  </a:outerShdw>
                </a:effectLst>
                <a:latin typeface="Arial" pitchFamily="34" charset="0"/>
                <a:cs typeface="Arial" pitchFamily="34" charset="0"/>
              </a:rPr>
              <a:t>)</a:t>
            </a:r>
          </a:p>
          <a:p>
            <a:endParaRPr lang="fr-FR" dirty="0" smtClean="0">
              <a:solidFill>
                <a:srgbClr val="0070C0"/>
              </a:solidFill>
              <a:effectLst>
                <a:outerShdw blurRad="38100" dist="38100" dir="2700000" algn="tl">
                  <a:srgbClr val="000000"/>
                </a:outerShdw>
              </a:effectLst>
              <a:latin typeface="Arial" pitchFamily="34" charset="0"/>
              <a:cs typeface="Arial" pitchFamily="34" charset="0"/>
            </a:endParaRPr>
          </a:p>
          <a:p>
            <a:r>
              <a:rPr lang="fr-FR" dirty="0" smtClean="0">
                <a:solidFill>
                  <a:srgbClr val="0070C0"/>
                </a:solidFill>
                <a:effectLst>
                  <a:outerShdw blurRad="38100" dist="38100" dir="2700000" algn="tl">
                    <a:srgbClr val="000000"/>
                  </a:outerShdw>
                </a:effectLst>
                <a:latin typeface="Arial" pitchFamily="34" charset="0"/>
                <a:cs typeface="Arial" pitchFamily="34" charset="0"/>
              </a:rPr>
              <a:t>Les pages suivantes montrent une simulation Excel concernant une tour de séchage MSD sur du Lait 14%. </a:t>
            </a:r>
            <a:r>
              <a:rPr lang="fr-FR" sz="1200" b="1" dirty="0" smtClean="0">
                <a:latin typeface="Arial" pitchFamily="34" charset="0"/>
                <a:cs typeface="Arial" pitchFamily="34" charset="0"/>
              </a:rPr>
              <a:t>(fichier msdlait.xls)</a:t>
            </a:r>
            <a:endParaRPr lang="fr-FR" sz="1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142852"/>
            <a:ext cx="8358247" cy="461665"/>
          </a:xfrm>
          <a:prstGeom prst="rect">
            <a:avLst/>
          </a:prstGeom>
          <a:noFill/>
        </p:spPr>
        <p:txBody>
          <a:bodyPr wrap="square" rtlCol="0">
            <a:spAutoFit/>
          </a:bodyPr>
          <a:lstStyle/>
          <a:p>
            <a:pPr algn="ctr"/>
            <a:r>
              <a:rPr lang="fr-FR" sz="2400" b="1" dirty="0" smtClean="0">
                <a:solidFill>
                  <a:srgbClr val="660066"/>
                </a:solidFill>
                <a:effectLst>
                  <a:outerShdw blurRad="38100" dist="38100" dir="2700000" algn="tl">
                    <a:srgbClr val="000000">
                      <a:alpha val="43137"/>
                    </a:srgbClr>
                  </a:outerShdw>
                </a:effectLst>
                <a:latin typeface="Comic Sans MS" pitchFamily="66" charset="0"/>
              </a:rPr>
              <a:t>Extrapoler : simuler avec </a:t>
            </a:r>
            <a:r>
              <a:rPr lang="fr-FR" sz="2400" b="1" dirty="0" err="1" smtClean="0">
                <a:solidFill>
                  <a:srgbClr val="660066"/>
                </a:solidFill>
                <a:effectLst>
                  <a:outerShdw blurRad="38100" dist="38100" dir="2700000" algn="tl">
                    <a:srgbClr val="000000">
                      <a:alpha val="43137"/>
                    </a:srgbClr>
                  </a:outerShdw>
                </a:effectLst>
                <a:latin typeface="Comic Sans MS" pitchFamily="66" charset="0"/>
              </a:rPr>
              <a:t>excel</a:t>
            </a:r>
            <a:endParaRPr lang="fr-FR" sz="2400" b="1" dirty="0">
              <a:solidFill>
                <a:srgbClr val="660066"/>
              </a:solidFill>
              <a:effectLst>
                <a:outerShdw blurRad="38100" dist="38100" dir="2700000" algn="tl">
                  <a:srgbClr val="000000">
                    <a:alpha val="43137"/>
                  </a:srgbClr>
                </a:outerShdw>
              </a:effectLst>
              <a:latin typeface="Comic Sans MS" pitchFamily="66" charset="0"/>
            </a:endParaRPr>
          </a:p>
        </p:txBody>
      </p:sp>
      <p:pic>
        <p:nvPicPr>
          <p:cNvPr id="56323" name="Picture 3"/>
          <p:cNvPicPr>
            <a:picLocks noChangeAspect="1" noChangeArrowheads="1"/>
          </p:cNvPicPr>
          <p:nvPr/>
        </p:nvPicPr>
        <p:blipFill>
          <a:blip r:embed="rId2"/>
          <a:srcRect l="1172" t="19791" r="63672" b="9375"/>
          <a:stretch>
            <a:fillRect/>
          </a:stretch>
        </p:blipFill>
        <p:spPr bwMode="auto">
          <a:xfrm>
            <a:off x="1874186" y="571480"/>
            <a:ext cx="5483896" cy="6215082"/>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ésultat de recherche d'images pour &quot;agitation moléculaire température&quot;">
            <a:hlinkClick r:id="rId2"/>
          </p:cNvPr>
          <p:cNvPicPr>
            <a:picLocks noChangeAspect="1" noChangeArrowheads="1"/>
          </p:cNvPicPr>
          <p:nvPr/>
        </p:nvPicPr>
        <p:blipFill>
          <a:blip r:embed="rId3"/>
          <a:srcRect/>
          <a:stretch>
            <a:fillRect/>
          </a:stretch>
        </p:blipFill>
        <p:spPr bwMode="auto">
          <a:xfrm>
            <a:off x="4643438" y="2657848"/>
            <a:ext cx="4353214" cy="3200044"/>
          </a:xfrm>
          <a:prstGeom prst="rect">
            <a:avLst/>
          </a:prstGeom>
          <a:noFill/>
        </p:spPr>
      </p:pic>
      <p:sp>
        <p:nvSpPr>
          <p:cNvPr id="3" name="Rectangle 2"/>
          <p:cNvSpPr/>
          <p:nvPr/>
        </p:nvSpPr>
        <p:spPr>
          <a:xfrm>
            <a:off x="714348" y="2285992"/>
            <a:ext cx="3643338" cy="4247317"/>
          </a:xfrm>
          <a:prstGeom prst="rect">
            <a:avLst/>
          </a:prstGeom>
        </p:spPr>
        <p:txBody>
          <a:bodyPr wrap="square">
            <a:spAutoFit/>
          </a:bodyPr>
          <a:lstStyle/>
          <a:p>
            <a:pPr algn="just">
              <a:lnSpc>
                <a:spcPct val="150000"/>
              </a:lnSpc>
            </a:pPr>
            <a:r>
              <a:rPr lang="fr-FR" dirty="0" smtClean="0"/>
              <a:t>L’</a:t>
            </a:r>
            <a:r>
              <a:rPr lang="fr-FR" b="1" dirty="0" smtClean="0">
                <a:solidFill>
                  <a:srgbClr val="FF0000"/>
                </a:solidFill>
              </a:rPr>
              <a:t>agitation moléculaire </a:t>
            </a:r>
            <a:r>
              <a:rPr lang="fr-FR" dirty="0" smtClean="0"/>
              <a:t>est issue d’un apport d’</a:t>
            </a:r>
            <a:r>
              <a:rPr lang="fr-FR" b="1" dirty="0" smtClean="0">
                <a:solidFill>
                  <a:srgbClr val="FF0000"/>
                </a:solidFill>
              </a:rPr>
              <a:t>énergie</a:t>
            </a:r>
            <a:r>
              <a:rPr lang="fr-FR" dirty="0" smtClean="0"/>
              <a:t> externe (chaleur, travail) ou interne (réaction chimique, combustion).</a:t>
            </a:r>
          </a:p>
          <a:p>
            <a:pPr algn="just">
              <a:lnSpc>
                <a:spcPct val="150000"/>
              </a:lnSpc>
            </a:pPr>
            <a:r>
              <a:rPr lang="fr-FR" dirty="0" smtClean="0"/>
              <a:t>Le </a:t>
            </a:r>
            <a:r>
              <a:rPr lang="fr-FR" b="1" dirty="0" smtClean="0">
                <a:solidFill>
                  <a:srgbClr val="FF0000"/>
                </a:solidFill>
              </a:rPr>
              <a:t>nombre de chocs </a:t>
            </a:r>
            <a:r>
              <a:rPr lang="fr-FR" dirty="0" smtClean="0"/>
              <a:t>(liquide) ou de vibrations (solide) d’un </a:t>
            </a:r>
            <a:r>
              <a:rPr lang="fr-FR" b="1" dirty="0" smtClean="0">
                <a:solidFill>
                  <a:srgbClr val="FF0000"/>
                </a:solidFill>
              </a:rPr>
              <a:t>corps chaud  supérieur</a:t>
            </a:r>
            <a:r>
              <a:rPr lang="fr-FR" dirty="0" smtClean="0"/>
              <a:t> à ceux d’un </a:t>
            </a:r>
            <a:r>
              <a:rPr lang="fr-FR" b="1" dirty="0" smtClean="0">
                <a:solidFill>
                  <a:srgbClr val="0000FF"/>
                </a:solidFill>
              </a:rPr>
              <a:t>corps froid</a:t>
            </a:r>
            <a:r>
              <a:rPr lang="fr-FR" dirty="0" smtClean="0"/>
              <a:t>, explique le transfert d’énergie du </a:t>
            </a:r>
            <a:r>
              <a:rPr lang="fr-FR" b="1" dirty="0" smtClean="0">
                <a:solidFill>
                  <a:srgbClr val="FF0000"/>
                </a:solidFill>
              </a:rPr>
              <a:t>point  le plus chaud </a:t>
            </a:r>
            <a:r>
              <a:rPr lang="fr-FR" b="1" dirty="0" smtClean="0">
                <a:sym typeface="Wingdings" pitchFamily="2" charset="2"/>
              </a:rPr>
              <a:t></a:t>
            </a:r>
            <a:r>
              <a:rPr lang="fr-FR" b="1" dirty="0" smtClean="0">
                <a:solidFill>
                  <a:srgbClr val="FF0000"/>
                </a:solidFill>
                <a:sym typeface="Wingdings" pitchFamily="2" charset="2"/>
              </a:rPr>
              <a:t> </a:t>
            </a:r>
            <a:r>
              <a:rPr lang="fr-FR" dirty="0" smtClean="0">
                <a:sym typeface="Wingdings" pitchFamily="2" charset="2"/>
              </a:rPr>
              <a:t>vers </a:t>
            </a:r>
            <a:r>
              <a:rPr lang="fr-FR" dirty="0" smtClean="0"/>
              <a:t>le </a:t>
            </a:r>
            <a:r>
              <a:rPr lang="fr-FR" b="1" dirty="0" smtClean="0">
                <a:solidFill>
                  <a:srgbClr val="0000FF"/>
                </a:solidFill>
              </a:rPr>
              <a:t>point le plus froid. </a:t>
            </a:r>
            <a:endParaRPr lang="fr-FR" b="1" dirty="0">
              <a:solidFill>
                <a:srgbClr val="0000FF"/>
              </a:solidFill>
            </a:endParaRPr>
          </a:p>
        </p:txBody>
      </p:sp>
      <p:sp>
        <p:nvSpPr>
          <p:cNvPr id="4" name="Rectangle 24"/>
          <p:cNvSpPr txBox="1">
            <a:spLocks noChangeArrowheads="1"/>
          </p:cNvSpPr>
          <p:nvPr/>
        </p:nvSpPr>
        <p:spPr>
          <a:xfrm>
            <a:off x="285720" y="500042"/>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5" name="Rectangle 4"/>
          <p:cNvSpPr/>
          <p:nvPr/>
        </p:nvSpPr>
        <p:spPr>
          <a:xfrm>
            <a:off x="571472" y="1500174"/>
            <a:ext cx="2731838" cy="461665"/>
          </a:xfrm>
          <a:prstGeom prst="rect">
            <a:avLst/>
          </a:prstGeom>
        </p:spPr>
        <p:txBody>
          <a:bodyPr wrap="none">
            <a:spAutoFit/>
          </a:bodyPr>
          <a:lstStyle/>
          <a:p>
            <a:r>
              <a:rPr lang="fr-FR" sz="2400" b="1" dirty="0" smtClean="0"/>
              <a:t>Transfert d’énergie :</a:t>
            </a:r>
            <a:endParaRPr lang="fr-FR" sz="24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l="1172" t="19791" r="61914" b="11458"/>
          <a:stretch>
            <a:fillRect/>
          </a:stretch>
        </p:blipFill>
        <p:spPr bwMode="auto">
          <a:xfrm>
            <a:off x="1500166" y="574882"/>
            <a:ext cx="5929354" cy="6211704"/>
          </a:xfrm>
          <a:prstGeom prst="rect">
            <a:avLst/>
          </a:prstGeom>
          <a:noFill/>
          <a:ln w="9525">
            <a:solidFill>
              <a:schemeClr val="tx1"/>
            </a:solidFill>
            <a:miter lim="800000"/>
            <a:headEnd/>
            <a:tailEnd/>
          </a:ln>
          <a:effectLst/>
        </p:spPr>
      </p:pic>
      <p:sp>
        <p:nvSpPr>
          <p:cNvPr id="3" name="ZoneTexte 2"/>
          <p:cNvSpPr txBox="1"/>
          <p:nvPr/>
        </p:nvSpPr>
        <p:spPr>
          <a:xfrm>
            <a:off x="357158" y="71414"/>
            <a:ext cx="8358247" cy="461665"/>
          </a:xfrm>
          <a:prstGeom prst="rect">
            <a:avLst/>
          </a:prstGeom>
          <a:noFill/>
        </p:spPr>
        <p:txBody>
          <a:bodyPr wrap="square" rtlCol="0">
            <a:spAutoFit/>
          </a:bodyPr>
          <a:lstStyle/>
          <a:p>
            <a:pPr algn="ctr"/>
            <a:r>
              <a:rPr lang="fr-FR" sz="2400" b="1" dirty="0" smtClean="0">
                <a:solidFill>
                  <a:srgbClr val="660066"/>
                </a:solidFill>
                <a:effectLst>
                  <a:outerShdw blurRad="38100" dist="38100" dir="2700000" algn="tl">
                    <a:srgbClr val="000000">
                      <a:alpha val="43137"/>
                    </a:srgbClr>
                  </a:outerShdw>
                </a:effectLst>
                <a:latin typeface="Comic Sans MS" pitchFamily="66" charset="0"/>
              </a:rPr>
              <a:t>Extrapoler : simuler avec </a:t>
            </a:r>
            <a:r>
              <a:rPr lang="fr-FR" sz="2400" b="1" dirty="0" err="1" smtClean="0">
                <a:solidFill>
                  <a:srgbClr val="660066"/>
                </a:solidFill>
                <a:effectLst>
                  <a:outerShdw blurRad="38100" dist="38100" dir="2700000" algn="tl">
                    <a:srgbClr val="000000">
                      <a:alpha val="43137"/>
                    </a:srgbClr>
                  </a:outerShdw>
                </a:effectLst>
                <a:latin typeface="Comic Sans MS" pitchFamily="66" charset="0"/>
              </a:rPr>
              <a:t>excel</a:t>
            </a:r>
            <a:endParaRPr lang="fr-FR" sz="24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l="1172" t="19791" r="45508" b="11458"/>
          <a:stretch>
            <a:fillRect/>
          </a:stretch>
        </p:blipFill>
        <p:spPr bwMode="auto">
          <a:xfrm>
            <a:off x="571471" y="756747"/>
            <a:ext cx="8215371" cy="5958401"/>
          </a:xfrm>
          <a:prstGeom prst="rect">
            <a:avLst/>
          </a:prstGeom>
          <a:noFill/>
          <a:ln w="9525">
            <a:solidFill>
              <a:schemeClr val="tx1"/>
            </a:solidFill>
            <a:miter lim="800000"/>
            <a:headEnd/>
            <a:tailEnd/>
          </a:ln>
          <a:effectLst/>
        </p:spPr>
      </p:pic>
      <p:sp>
        <p:nvSpPr>
          <p:cNvPr id="3" name="ZoneTexte 2"/>
          <p:cNvSpPr txBox="1"/>
          <p:nvPr/>
        </p:nvSpPr>
        <p:spPr>
          <a:xfrm>
            <a:off x="357158" y="252691"/>
            <a:ext cx="8358247" cy="461665"/>
          </a:xfrm>
          <a:prstGeom prst="rect">
            <a:avLst/>
          </a:prstGeom>
          <a:noFill/>
        </p:spPr>
        <p:txBody>
          <a:bodyPr wrap="square" rtlCol="0">
            <a:spAutoFit/>
          </a:bodyPr>
          <a:lstStyle/>
          <a:p>
            <a:pPr algn="ctr"/>
            <a:r>
              <a:rPr lang="fr-FR" sz="2400" b="1" dirty="0" smtClean="0">
                <a:solidFill>
                  <a:srgbClr val="660066"/>
                </a:solidFill>
                <a:effectLst>
                  <a:outerShdw blurRad="38100" dist="38100" dir="2700000" algn="tl">
                    <a:srgbClr val="000000">
                      <a:alpha val="43137"/>
                    </a:srgbClr>
                  </a:outerShdw>
                </a:effectLst>
                <a:latin typeface="Comic Sans MS" pitchFamily="66" charset="0"/>
              </a:rPr>
              <a:t>Extrapoler : simuler avec </a:t>
            </a:r>
            <a:r>
              <a:rPr lang="fr-FR" sz="2400" b="1" dirty="0" err="1" smtClean="0">
                <a:solidFill>
                  <a:srgbClr val="660066"/>
                </a:solidFill>
                <a:effectLst>
                  <a:outerShdw blurRad="38100" dist="38100" dir="2700000" algn="tl">
                    <a:srgbClr val="000000">
                      <a:alpha val="43137"/>
                    </a:srgbClr>
                  </a:outerShdw>
                </a:effectLst>
                <a:latin typeface="Comic Sans MS" pitchFamily="66" charset="0"/>
              </a:rPr>
              <a:t>excel</a:t>
            </a:r>
            <a:endParaRPr lang="fr-FR" sz="2400" b="1" dirty="0">
              <a:solidFill>
                <a:srgbClr val="660066"/>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00" y="2500306"/>
            <a:ext cx="7072362" cy="2677656"/>
          </a:xfrm>
          <a:prstGeom prst="rect">
            <a:avLst/>
          </a:prstGeom>
        </p:spPr>
        <p:txBody>
          <a:bodyPr wrap="square">
            <a:spAutoFit/>
          </a:bodyPr>
          <a:lstStyle/>
          <a:p>
            <a:pPr>
              <a:lnSpc>
                <a:spcPct val="150000"/>
              </a:lnSpc>
            </a:pPr>
            <a:r>
              <a:rPr lang="fr-FR" sz="2800" dirty="0" smtClean="0">
                <a:solidFill>
                  <a:srgbClr val="0000FF"/>
                </a:solidFill>
                <a:effectLst>
                  <a:outerShdw blurRad="38100" dist="38100" dir="2700000" algn="tl">
                    <a:srgbClr val="000000"/>
                  </a:outerShdw>
                </a:effectLst>
                <a:latin typeface="Arial" pitchFamily="34" charset="0"/>
                <a:cs typeface="Arial" pitchFamily="34" charset="0"/>
              </a:rPr>
              <a:t>Chapitre suivant,</a:t>
            </a:r>
          </a:p>
          <a:p>
            <a:pPr>
              <a:lnSpc>
                <a:spcPct val="150000"/>
              </a:lnSpc>
            </a:pPr>
            <a:endParaRPr lang="fr-FR" sz="2800" dirty="0" smtClean="0">
              <a:solidFill>
                <a:srgbClr val="0000FF"/>
              </a:solidFill>
              <a:effectLst>
                <a:outerShdw blurRad="38100" dist="38100" dir="2700000" algn="tl">
                  <a:srgbClr val="000000"/>
                </a:outerShdw>
              </a:effectLst>
              <a:latin typeface="Arial" pitchFamily="34" charset="0"/>
              <a:cs typeface="Arial" pitchFamily="34" charset="0"/>
            </a:endParaRPr>
          </a:p>
          <a:p>
            <a:pPr>
              <a:lnSpc>
                <a:spcPct val="150000"/>
              </a:lnSpc>
            </a:pPr>
            <a:r>
              <a:rPr lang="fr-FR" sz="2800" dirty="0" smtClean="0">
                <a:solidFill>
                  <a:srgbClr val="0000FF"/>
                </a:solidFill>
                <a:effectLst>
                  <a:outerShdw blurRad="38100" dist="38100" dir="2700000" algn="tl">
                    <a:srgbClr val="000000"/>
                  </a:outerShdw>
                </a:effectLst>
                <a:latin typeface="Arial" pitchFamily="34" charset="0"/>
                <a:cs typeface="Arial" pitchFamily="34" charset="0"/>
              </a:rPr>
              <a:t>	Le processus de séchage par 	entrainement et atomisation…</a:t>
            </a:r>
          </a:p>
        </p:txBody>
      </p:sp>
      <p:sp>
        <p:nvSpPr>
          <p:cNvPr id="3" name="Rectangle 2"/>
          <p:cNvSpPr/>
          <p:nvPr/>
        </p:nvSpPr>
        <p:spPr>
          <a:xfrm>
            <a:off x="214282" y="714356"/>
            <a:ext cx="8834470" cy="1015663"/>
          </a:xfrm>
          <a:prstGeom prst="rect">
            <a:avLst/>
          </a:prstGeom>
        </p:spPr>
        <p:txBody>
          <a:bodyPr wrap="none">
            <a:spAutoFit/>
          </a:bodyPr>
          <a:lstStyle/>
          <a:p>
            <a:r>
              <a:rPr lang="fr-FR" sz="2000" dirty="0" smtClean="0">
                <a:solidFill>
                  <a:srgbClr val="0000FF"/>
                </a:solidFill>
                <a:effectLst>
                  <a:outerShdw blurRad="38100" dist="38100" dir="2700000" algn="tl">
                    <a:srgbClr val="000000"/>
                  </a:outerShdw>
                </a:effectLst>
                <a:latin typeface="Arial" pitchFamily="34" charset="0"/>
                <a:cs typeface="Arial" pitchFamily="34" charset="0"/>
              </a:rPr>
              <a:t>Pour aller plus loin dans l’étude des formules de l’air humide, ouvrir le fichier</a:t>
            </a:r>
          </a:p>
          <a:p>
            <a:endParaRPr lang="fr-FR" sz="2000" dirty="0" smtClean="0">
              <a:solidFill>
                <a:srgbClr val="0000FF"/>
              </a:solidFill>
              <a:effectLst>
                <a:outerShdw blurRad="38100" dist="38100" dir="2700000" algn="tl">
                  <a:srgbClr val="000000"/>
                </a:outerShdw>
              </a:effectLst>
              <a:latin typeface="Arial" pitchFamily="34" charset="0"/>
              <a:cs typeface="Arial" pitchFamily="34" charset="0"/>
            </a:endParaRPr>
          </a:p>
          <a:p>
            <a:pPr algn="ctr"/>
            <a:r>
              <a:rPr lang="fr-FR" sz="2000" b="1" dirty="0" smtClean="0">
                <a:effectLst>
                  <a:outerShdw blurRad="38100" dist="38100" dir="2700000" algn="tl">
                    <a:srgbClr val="000000">
                      <a:alpha val="43137"/>
                    </a:srgbClr>
                  </a:outerShdw>
                </a:effectLst>
              </a:rPr>
              <a:t>Mélange air humide V1.xls</a:t>
            </a:r>
            <a:endParaRPr lang="fr-FR" sz="2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p:cNvSpPr txBox="1">
            <a:spLocks noChangeArrowheads="1"/>
          </p:cNvSpPr>
          <p:nvPr/>
        </p:nvSpPr>
        <p:spPr>
          <a:xfrm>
            <a:off x="285720" y="428604"/>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4" name="Rectangle 3"/>
          <p:cNvSpPr/>
          <p:nvPr/>
        </p:nvSpPr>
        <p:spPr>
          <a:xfrm>
            <a:off x="571472" y="1117571"/>
            <a:ext cx="8215370" cy="1231106"/>
          </a:xfrm>
          <a:prstGeom prst="rect">
            <a:avLst/>
          </a:prstGeom>
        </p:spPr>
        <p:txBody>
          <a:bodyPr wrap="square">
            <a:spAutoFit/>
          </a:bodyPr>
          <a:lstStyle/>
          <a:p>
            <a:r>
              <a:rPr lang="fr-FR" sz="2000" b="1" dirty="0" smtClean="0">
                <a:latin typeface="Comic Sans MS" pitchFamily="66" charset="0"/>
              </a:rPr>
              <a:t>L’évaporation : l’eau se transforme en gaz invisible</a:t>
            </a:r>
          </a:p>
          <a:p>
            <a:endParaRPr lang="fr-FR" b="1" dirty="0" smtClean="0">
              <a:solidFill>
                <a:srgbClr val="0000FF"/>
              </a:solidFill>
              <a:latin typeface="Arial" pitchFamily="34" charset="0"/>
              <a:cs typeface="Arial" pitchFamily="34" charset="0"/>
            </a:endParaRPr>
          </a:p>
          <a:p>
            <a:r>
              <a:rPr lang="fr-FR" u="sng" dirty="0" smtClean="0">
                <a:solidFill>
                  <a:srgbClr val="0000FF"/>
                </a:solidFill>
                <a:latin typeface="Arial" pitchFamily="34" charset="0"/>
                <a:cs typeface="Arial" pitchFamily="34" charset="0"/>
              </a:rPr>
              <a:t>Elle a lieu tout le temps</a:t>
            </a:r>
            <a:r>
              <a:rPr lang="fr-FR" dirty="0" smtClean="0">
                <a:solidFill>
                  <a:srgbClr val="0000FF"/>
                </a:solidFill>
                <a:latin typeface="Arial" pitchFamily="34" charset="0"/>
                <a:cs typeface="Arial" pitchFamily="34" charset="0"/>
              </a:rPr>
              <a:t>, jusqu’à disparition complète de l’eau, tant que l’air est capable d’absorber toute cette eau. Evaporation &gt; condensation.</a:t>
            </a:r>
            <a:endParaRPr lang="fr-FR" dirty="0">
              <a:solidFill>
                <a:srgbClr val="0000FF"/>
              </a:solidFill>
              <a:latin typeface="Arial" pitchFamily="34" charset="0"/>
              <a:cs typeface="Arial" pitchFamily="34" charset="0"/>
            </a:endParaRPr>
          </a:p>
        </p:txBody>
      </p:sp>
      <p:pic>
        <p:nvPicPr>
          <p:cNvPr id="6" name="Picture 6" descr="https://forums.infoclimat.fr/uploads/monthly_2017_02/ebullition_evaporation2.jpg.c00dec28c7776cc33b4512ae93f63701.jpg"/>
          <p:cNvPicPr>
            <a:picLocks noChangeAspect="1" noChangeArrowheads="1"/>
          </p:cNvPicPr>
          <p:nvPr/>
        </p:nvPicPr>
        <p:blipFill>
          <a:blip r:embed="rId2"/>
          <a:srcRect l="31230" t="8826" r="9191" b="48302"/>
          <a:stretch>
            <a:fillRect/>
          </a:stretch>
        </p:blipFill>
        <p:spPr bwMode="auto">
          <a:xfrm>
            <a:off x="214282" y="2308760"/>
            <a:ext cx="6574506" cy="4334926"/>
          </a:xfrm>
          <a:prstGeom prst="rect">
            <a:avLst/>
          </a:prstGeom>
          <a:noFill/>
        </p:spPr>
      </p:pic>
      <p:grpSp>
        <p:nvGrpSpPr>
          <p:cNvPr id="10" name="Groupe 9"/>
          <p:cNvGrpSpPr/>
          <p:nvPr/>
        </p:nvGrpSpPr>
        <p:grpSpPr>
          <a:xfrm>
            <a:off x="6858016" y="4572008"/>
            <a:ext cx="2071702" cy="2071702"/>
            <a:chOff x="6858016" y="4500570"/>
            <a:chExt cx="2164852" cy="2143140"/>
          </a:xfrm>
        </p:grpSpPr>
        <p:pic>
          <p:nvPicPr>
            <p:cNvPr id="8" name="Picture 6" descr="https://forums.infoclimat.fr/uploads/monthly_2017_02/ebullition_evaporation2.jpg.c00dec28c7776cc33b4512ae93f63701.jpg"/>
            <p:cNvPicPr>
              <a:picLocks noChangeAspect="1" noChangeArrowheads="1"/>
            </p:cNvPicPr>
            <p:nvPr/>
          </p:nvPicPr>
          <p:blipFill>
            <a:blip r:embed="rId2"/>
            <a:srcRect l="72247" t="69036" r="2016" b="6865"/>
            <a:stretch>
              <a:fillRect/>
            </a:stretch>
          </p:blipFill>
          <p:spPr bwMode="auto">
            <a:xfrm>
              <a:off x="6858016" y="4786322"/>
              <a:ext cx="2164852" cy="1857388"/>
            </a:xfrm>
            <a:prstGeom prst="rect">
              <a:avLst/>
            </a:prstGeom>
            <a:noFill/>
          </p:spPr>
        </p:pic>
        <p:pic>
          <p:nvPicPr>
            <p:cNvPr id="9" name="Picture 6" descr="https://forums.infoclimat.fr/uploads/monthly_2017_02/ebullition_evaporation2.jpg.c00dec28c7776cc33b4512ae93f63701.jpg"/>
            <p:cNvPicPr>
              <a:picLocks noChangeAspect="1" noChangeArrowheads="1"/>
            </p:cNvPicPr>
            <p:nvPr/>
          </p:nvPicPr>
          <p:blipFill>
            <a:blip r:embed="rId2"/>
            <a:srcRect l="72247" t="54206" r="2016" b="42086"/>
            <a:stretch>
              <a:fillRect/>
            </a:stretch>
          </p:blipFill>
          <p:spPr bwMode="auto">
            <a:xfrm>
              <a:off x="6858016" y="4500570"/>
              <a:ext cx="2164852" cy="285752"/>
            </a:xfrm>
            <a:prstGeom prst="rect">
              <a:avLst/>
            </a:prstGeom>
            <a:noFill/>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forums.infoclimat.fr/uploads/monthly_2017_02/ebullition_evaporation2.jpg.c00dec28c7776cc33b4512ae93f63701.jpg"/>
          <p:cNvPicPr>
            <a:picLocks noChangeAspect="1" noChangeArrowheads="1"/>
          </p:cNvPicPr>
          <p:nvPr/>
        </p:nvPicPr>
        <p:blipFill>
          <a:blip r:embed="rId2"/>
          <a:srcRect l="3662" t="8826" r="68770" b="52223"/>
          <a:stretch>
            <a:fillRect/>
          </a:stretch>
        </p:blipFill>
        <p:spPr bwMode="auto">
          <a:xfrm>
            <a:off x="1000100" y="1357298"/>
            <a:ext cx="4138390" cy="5357850"/>
          </a:xfrm>
          <a:prstGeom prst="rect">
            <a:avLst/>
          </a:prstGeom>
          <a:noFill/>
        </p:spPr>
      </p:pic>
      <p:pic>
        <p:nvPicPr>
          <p:cNvPr id="3" name="Picture 6" descr="https://forums.infoclimat.fr/uploads/monthly_2017_02/ebullition_evaporation2.jpg.c00dec28c7776cc33b4512ae93f63701.jpg"/>
          <p:cNvPicPr>
            <a:picLocks noChangeAspect="1" noChangeArrowheads="1"/>
          </p:cNvPicPr>
          <p:nvPr/>
        </p:nvPicPr>
        <p:blipFill>
          <a:blip r:embed="rId2"/>
          <a:srcRect l="72247" t="54206" r="2016" b="30222"/>
          <a:stretch>
            <a:fillRect/>
          </a:stretch>
        </p:blipFill>
        <p:spPr bwMode="auto">
          <a:xfrm>
            <a:off x="5357818" y="5000636"/>
            <a:ext cx="3092645" cy="1714512"/>
          </a:xfrm>
          <a:prstGeom prst="rect">
            <a:avLst/>
          </a:prstGeom>
          <a:noFill/>
        </p:spPr>
      </p:pic>
      <p:sp>
        <p:nvSpPr>
          <p:cNvPr id="4" name="Rectangle 24"/>
          <p:cNvSpPr txBox="1">
            <a:spLocks noChangeArrowheads="1"/>
          </p:cNvSpPr>
          <p:nvPr/>
        </p:nvSpPr>
        <p:spPr>
          <a:xfrm>
            <a:off x="285720" y="214290"/>
            <a:ext cx="8701119" cy="642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600" b="1" dirty="0" smtClean="0">
                <a:solidFill>
                  <a:srgbClr val="660066"/>
                </a:solidFill>
                <a:effectLst>
                  <a:outerShdw blurRad="38100" dist="38100" dir="2700000" algn="tl">
                    <a:srgbClr val="000000">
                      <a:alpha val="43137"/>
                    </a:srgbClr>
                  </a:outerShdw>
                </a:effectLst>
                <a:latin typeface="Comic Sans MS" pitchFamily="66" charset="0"/>
                <a:ea typeface="+mj-ea"/>
                <a:cs typeface="+mj-cs"/>
              </a:rPr>
              <a:t>la vapeur d’eau - changements d’état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FR" sz="2400" b="1" dirty="0" smtClean="0">
              <a:effectLst>
                <a:outerShdw blurRad="38100" dist="38100" dir="2700000" algn="tl">
                  <a:srgbClr val="FFFFFF"/>
                </a:outerShdw>
              </a:effectLst>
              <a:latin typeface="Comic Sans MS" pitchFamily="66" charset="0"/>
            </a:endParaRPr>
          </a:p>
        </p:txBody>
      </p:sp>
      <p:sp>
        <p:nvSpPr>
          <p:cNvPr id="6" name="Rectangle 5"/>
          <p:cNvSpPr/>
          <p:nvPr/>
        </p:nvSpPr>
        <p:spPr>
          <a:xfrm>
            <a:off x="928662" y="928670"/>
            <a:ext cx="7429552" cy="369332"/>
          </a:xfrm>
          <a:prstGeom prst="rect">
            <a:avLst/>
          </a:prstGeom>
        </p:spPr>
        <p:txBody>
          <a:bodyPr wrap="square">
            <a:spAutoFit/>
          </a:bodyPr>
          <a:lstStyle/>
          <a:p>
            <a:r>
              <a:rPr lang="fr-FR" b="1" dirty="0" smtClean="0">
                <a:solidFill>
                  <a:srgbClr val="0000FF"/>
                </a:solidFill>
                <a:latin typeface="Arial" pitchFamily="34" charset="0"/>
                <a:cs typeface="Arial" pitchFamily="34" charset="0"/>
              </a:rPr>
              <a:t>Conditions pour obtenir l’évaporation </a:t>
            </a:r>
            <a:endParaRPr lang="fr-FR"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2736</TotalTime>
  <Words>3867</Words>
  <Application>Microsoft Office PowerPoint</Application>
  <PresentationFormat>Affichage à l'écran (4:3)</PresentationFormat>
  <Paragraphs>554</Paragraphs>
  <Slides>72</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72</vt:i4>
      </vt:variant>
    </vt:vector>
  </HeadingPairs>
  <TitlesOfParts>
    <vt:vector size="74" baseType="lpstr">
      <vt:lpstr>Thème Office</vt:lpstr>
      <vt:lpstr>Feuille de calcul</vt:lpstr>
      <vt:lpstr>LE SECHAGE</vt:lpstr>
      <vt:lpstr>Diapositive 2</vt:lpstr>
      <vt:lpstr>Le séchage – partie 2</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séchage</dc:title>
  <dc:creator>Gilles VALOT</dc:creator>
  <cp:lastModifiedBy>Gilles VALOT</cp:lastModifiedBy>
  <cp:revision>409</cp:revision>
  <dcterms:created xsi:type="dcterms:W3CDTF">2019-01-30T13:45:41Z</dcterms:created>
  <dcterms:modified xsi:type="dcterms:W3CDTF">2022-07-20T15:20:37Z</dcterms:modified>
</cp:coreProperties>
</file>